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s/slide98.xml" ContentType="application/vnd.openxmlformats-officedocument.presentationml.slide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Layouts/slideLayout68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7" r:id="rId2"/>
    <p:sldMasterId id="2147483662" r:id="rId3"/>
    <p:sldMasterId id="2147483661" r:id="rId4"/>
    <p:sldMasterId id="2147483658" r:id="rId5"/>
    <p:sldMasterId id="2147483659" r:id="rId6"/>
    <p:sldMasterId id="2147483660" r:id="rId7"/>
  </p:sldMasterIdLst>
  <p:notesMasterIdLst>
    <p:notesMasterId r:id="rId113"/>
  </p:notesMasterIdLst>
  <p:handoutMasterIdLst>
    <p:handoutMasterId r:id="rId114"/>
  </p:handoutMasterIdLst>
  <p:sldIdLst>
    <p:sldId id="291" r:id="rId8"/>
    <p:sldId id="374" r:id="rId9"/>
    <p:sldId id="290" r:id="rId10"/>
    <p:sldId id="256" r:id="rId11"/>
    <p:sldId id="292" r:id="rId12"/>
    <p:sldId id="296" r:id="rId13"/>
    <p:sldId id="297" r:id="rId14"/>
    <p:sldId id="298" r:id="rId15"/>
    <p:sldId id="375" r:id="rId16"/>
    <p:sldId id="376" r:id="rId17"/>
    <p:sldId id="263" r:id="rId18"/>
    <p:sldId id="259" r:id="rId19"/>
    <p:sldId id="299" r:id="rId20"/>
    <p:sldId id="300" r:id="rId21"/>
    <p:sldId id="301" r:id="rId22"/>
    <p:sldId id="302" r:id="rId23"/>
    <p:sldId id="303" r:id="rId24"/>
    <p:sldId id="377" r:id="rId25"/>
    <p:sldId id="378" r:id="rId26"/>
    <p:sldId id="304" r:id="rId27"/>
    <p:sldId id="305" r:id="rId28"/>
    <p:sldId id="399" r:id="rId29"/>
    <p:sldId id="400" r:id="rId30"/>
    <p:sldId id="308" r:id="rId31"/>
    <p:sldId id="314" r:id="rId32"/>
    <p:sldId id="325" r:id="rId33"/>
    <p:sldId id="326" r:id="rId34"/>
    <p:sldId id="327" r:id="rId35"/>
    <p:sldId id="328" r:id="rId36"/>
    <p:sldId id="329" r:id="rId37"/>
    <p:sldId id="396" r:id="rId38"/>
    <p:sldId id="313" r:id="rId39"/>
    <p:sldId id="309" r:id="rId40"/>
    <p:sldId id="310" r:id="rId41"/>
    <p:sldId id="311" r:id="rId42"/>
    <p:sldId id="312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87" r:id="rId51"/>
    <p:sldId id="388" r:id="rId52"/>
    <p:sldId id="322" r:id="rId53"/>
    <p:sldId id="340" r:id="rId54"/>
    <p:sldId id="341" r:id="rId55"/>
    <p:sldId id="346" r:id="rId56"/>
    <p:sldId id="347" r:id="rId57"/>
    <p:sldId id="338" r:id="rId58"/>
    <p:sldId id="342" r:id="rId59"/>
    <p:sldId id="343" r:id="rId60"/>
    <p:sldId id="348" r:id="rId61"/>
    <p:sldId id="349" r:id="rId62"/>
    <p:sldId id="350" r:id="rId63"/>
    <p:sldId id="351" r:id="rId64"/>
    <p:sldId id="339" r:id="rId65"/>
    <p:sldId id="344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93" r:id="rId78"/>
    <p:sldId id="364" r:id="rId79"/>
    <p:sldId id="365" r:id="rId80"/>
    <p:sldId id="366" r:id="rId81"/>
    <p:sldId id="368" r:id="rId82"/>
    <p:sldId id="369" r:id="rId83"/>
    <p:sldId id="367" r:id="rId84"/>
    <p:sldId id="370" r:id="rId85"/>
    <p:sldId id="371" r:id="rId86"/>
    <p:sldId id="372" r:id="rId87"/>
    <p:sldId id="373" r:id="rId88"/>
    <p:sldId id="345" r:id="rId89"/>
    <p:sldId id="352" r:id="rId90"/>
    <p:sldId id="405" r:id="rId91"/>
    <p:sldId id="406" r:id="rId92"/>
    <p:sldId id="389" r:id="rId93"/>
    <p:sldId id="381" r:id="rId94"/>
    <p:sldId id="382" r:id="rId95"/>
    <p:sldId id="403" r:id="rId96"/>
    <p:sldId id="402" r:id="rId97"/>
    <p:sldId id="404" r:id="rId98"/>
    <p:sldId id="337" r:id="rId99"/>
    <p:sldId id="323" r:id="rId100"/>
    <p:sldId id="324" r:id="rId101"/>
    <p:sldId id="330" r:id="rId102"/>
    <p:sldId id="331" r:id="rId103"/>
    <p:sldId id="334" r:id="rId104"/>
    <p:sldId id="333" r:id="rId105"/>
    <p:sldId id="335" r:id="rId106"/>
    <p:sldId id="336" r:id="rId107"/>
    <p:sldId id="386" r:id="rId108"/>
    <p:sldId id="383" r:id="rId109"/>
    <p:sldId id="384" r:id="rId110"/>
    <p:sldId id="394" r:id="rId111"/>
    <p:sldId id="395" r:id="rId112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B2B2B2"/>
    <a:srgbClr val="969696"/>
    <a:srgbClr val="808080"/>
    <a:srgbClr val="0033CC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 autoAdjust="0"/>
    <p:restoredTop sz="93028" autoAdjust="0"/>
  </p:normalViewPr>
  <p:slideViewPr>
    <p:cSldViewPr>
      <p:cViewPr>
        <p:scale>
          <a:sx n="75" d="100"/>
          <a:sy n="75" d="100"/>
        </p:scale>
        <p:origin x="-978" y="-78"/>
      </p:cViewPr>
      <p:guideLst>
        <p:guide orient="horz" pos="107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664"/>
    </p:cViewPr>
  </p:sorterViewPr>
  <p:notesViewPr>
    <p:cSldViewPr>
      <p:cViewPr varScale="1">
        <p:scale>
          <a:sx n="80" d="100"/>
          <a:sy n="80" d="100"/>
        </p:scale>
        <p:origin x="-1602" y="-96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heme" Target="theme/theme1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slide" Target="slides/slide95.xml"/><Relationship Id="rId110" Type="http://schemas.openxmlformats.org/officeDocument/2006/relationships/slide" Target="slides/slide103.xml"/><Relationship Id="rId11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/>
            </a:lvl1pPr>
          </a:lstStyle>
          <a:p>
            <a:endParaRPr lang="en-US" altLang="zh-CN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endParaRPr lang="en-US" altLang="zh-CN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/>
            </a:lvl1pPr>
          </a:lstStyle>
          <a:p>
            <a:endParaRPr lang="en-US" altLang="zh-CN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164A744E-AC24-4BA0-9EF1-6B95EB1BB0A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/>
            </a:lvl1pPr>
          </a:lstStyle>
          <a:p>
            <a:endParaRPr lang="en-US" altLang="zh-CN"/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endParaRPr lang="en-US" altLang="zh-CN"/>
          </a:p>
        </p:txBody>
      </p:sp>
      <p:sp>
        <p:nvSpPr>
          <p:cNvPr id="33792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37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37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/>
            </a:lvl1pPr>
          </a:lstStyle>
          <a:p>
            <a:endParaRPr lang="en-US" altLang="zh-CN"/>
          </a:p>
        </p:txBody>
      </p:sp>
      <p:sp>
        <p:nvSpPr>
          <p:cNvPr id="337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12528CB4-C452-48AF-9361-67F2C347F1D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DDE87-60FB-43FE-BDB2-D36A05EB7338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38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5488" y="1866900"/>
            <a:ext cx="3935412" cy="4370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13300" y="1866900"/>
            <a:ext cx="3935413" cy="4370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60350"/>
            <a:ext cx="2005013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5488" y="260350"/>
            <a:ext cx="5865812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17" name="Group 313"/>
          <p:cNvGraphicFramePr>
            <a:graphicFrameLocks noGrp="1"/>
          </p:cNvGraphicFramePr>
          <p:nvPr/>
        </p:nvGraphicFramePr>
        <p:xfrm>
          <a:off x="395288" y="692150"/>
          <a:ext cx="8351837" cy="5903913"/>
        </p:xfrm>
        <a:graphic>
          <a:graphicData uri="http://schemas.openxmlformats.org/drawingml/2006/table">
            <a:tbl>
              <a:tblPr/>
              <a:tblGrid>
                <a:gridCol w="1670050"/>
                <a:gridCol w="1670050"/>
                <a:gridCol w="1671637"/>
                <a:gridCol w="1670050"/>
                <a:gridCol w="1670050"/>
              </a:tblGrid>
              <a:tr h="1476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418" name="Line 314"/>
          <p:cNvSpPr>
            <a:spLocks noChangeShapeType="1"/>
          </p:cNvSpPr>
          <p:nvPr/>
        </p:nvSpPr>
        <p:spPr bwMode="auto">
          <a:xfrm>
            <a:off x="395288" y="549275"/>
            <a:ext cx="8353425" cy="0"/>
          </a:xfrm>
          <a:prstGeom prst="line">
            <a:avLst/>
          </a:prstGeom>
          <a:noFill/>
          <a:ln w="952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74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rgbClr val="990000"/>
          </a:solidFill>
          <a:latin typeface="FrutigerNext LT BlackCn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3" name="Freeform 7"/>
          <p:cNvSpPr>
            <a:spLocks/>
          </p:cNvSpPr>
          <p:nvPr/>
        </p:nvSpPr>
        <p:spPr bwMode="auto">
          <a:xfrm>
            <a:off x="0" y="912813"/>
            <a:ext cx="7013575" cy="3779837"/>
          </a:xfrm>
          <a:custGeom>
            <a:avLst/>
            <a:gdLst/>
            <a:ahLst/>
            <a:cxnLst>
              <a:cxn ang="0">
                <a:pos x="10025" y="6350"/>
              </a:cxn>
              <a:cxn ang="0">
                <a:pos x="11785" y="0"/>
              </a:cxn>
              <a:cxn ang="0">
                <a:pos x="0" y="0"/>
              </a:cxn>
              <a:cxn ang="0">
                <a:pos x="0" y="6350"/>
              </a:cxn>
              <a:cxn ang="0">
                <a:pos x="10025" y="6350"/>
              </a:cxn>
            </a:cxnLst>
            <a:rect l="0" t="0" r="r" b="b"/>
            <a:pathLst>
              <a:path w="11785" h="6350">
                <a:moveTo>
                  <a:pt x="10025" y="6350"/>
                </a:moveTo>
                <a:cubicBezTo>
                  <a:pt x="11267" y="3324"/>
                  <a:pt x="11682" y="1286"/>
                  <a:pt x="11785" y="0"/>
                </a:cubicBezTo>
                <a:cubicBezTo>
                  <a:pt x="11785" y="0"/>
                  <a:pt x="7647" y="0"/>
                  <a:pt x="0" y="0"/>
                </a:cubicBezTo>
                <a:lnTo>
                  <a:pt x="0" y="6350"/>
                </a:lnTo>
                <a:lnTo>
                  <a:pt x="10025" y="6350"/>
                </a:lnTo>
                <a:close/>
              </a:path>
            </a:pathLst>
          </a:custGeom>
          <a:solidFill>
            <a:srgbClr val="999999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1784" name="Freeform 8"/>
          <p:cNvSpPr>
            <a:spLocks/>
          </p:cNvSpPr>
          <p:nvPr/>
        </p:nvSpPr>
        <p:spPr bwMode="auto">
          <a:xfrm>
            <a:off x="6443663" y="912813"/>
            <a:ext cx="2700337" cy="3779837"/>
          </a:xfrm>
          <a:custGeom>
            <a:avLst/>
            <a:gdLst/>
            <a:ahLst/>
            <a:cxnLst>
              <a:cxn ang="0">
                <a:pos x="0" y="6349"/>
              </a:cxn>
              <a:cxn ang="0">
                <a:pos x="2214" y="0"/>
              </a:cxn>
              <a:cxn ang="0">
                <a:pos x="4534" y="0"/>
              </a:cxn>
              <a:cxn ang="0">
                <a:pos x="4534" y="6350"/>
              </a:cxn>
              <a:cxn ang="0">
                <a:pos x="0" y="6349"/>
              </a:cxn>
            </a:cxnLst>
            <a:rect l="0" t="0" r="r" b="b"/>
            <a:pathLst>
              <a:path w="4534" h="6350">
                <a:moveTo>
                  <a:pt x="0" y="6349"/>
                </a:moveTo>
                <a:cubicBezTo>
                  <a:pt x="712" y="2955"/>
                  <a:pt x="1573" y="1041"/>
                  <a:pt x="2214" y="0"/>
                </a:cubicBezTo>
                <a:cubicBezTo>
                  <a:pt x="2214" y="0"/>
                  <a:pt x="3177" y="0"/>
                  <a:pt x="4534" y="0"/>
                </a:cubicBezTo>
                <a:lnTo>
                  <a:pt x="4534" y="6350"/>
                </a:lnTo>
                <a:lnTo>
                  <a:pt x="0" y="6349"/>
                </a:lnTo>
                <a:close/>
              </a:path>
            </a:pathLst>
          </a:custGeom>
          <a:solidFill>
            <a:srgbClr val="990000"/>
          </a:solidFill>
          <a:ln w="317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31787" name="Group 11"/>
          <p:cNvGrpSpPr>
            <a:grpSpLocks/>
          </p:cNvGrpSpPr>
          <p:nvPr/>
        </p:nvGrpSpPr>
        <p:grpSpPr bwMode="auto">
          <a:xfrm>
            <a:off x="7164388" y="5373688"/>
            <a:ext cx="925512" cy="900112"/>
            <a:chOff x="4513" y="3385"/>
            <a:chExt cx="583" cy="567"/>
          </a:xfrm>
        </p:grpSpPr>
        <p:sp>
          <p:nvSpPr>
            <p:cNvPr id="331788" name="Freeform 12"/>
            <p:cNvSpPr>
              <a:spLocks noChangeAspect="1" noEditPoints="1"/>
            </p:cNvSpPr>
            <p:nvPr userDrawn="1"/>
          </p:nvSpPr>
          <p:spPr bwMode="auto">
            <a:xfrm>
              <a:off x="4513" y="3385"/>
              <a:ext cx="583" cy="441"/>
            </a:xfrm>
            <a:custGeom>
              <a:avLst/>
              <a:gdLst/>
              <a:ahLst/>
              <a:cxnLst>
                <a:cxn ang="0">
                  <a:pos x="1377" y="494"/>
                </a:cxn>
                <a:cxn ang="0">
                  <a:pos x="2273" y="2654"/>
                </a:cxn>
                <a:cxn ang="0">
                  <a:pos x="2304" y="2642"/>
                </a:cxn>
                <a:cxn ang="0">
                  <a:pos x="1852" y="47"/>
                </a:cxn>
                <a:cxn ang="0">
                  <a:pos x="1961" y="3095"/>
                </a:cxn>
                <a:cxn ang="0">
                  <a:pos x="1948" y="3063"/>
                </a:cxn>
                <a:cxn ang="0">
                  <a:pos x="1196" y="3544"/>
                </a:cxn>
                <a:cxn ang="0">
                  <a:pos x="1967" y="3076"/>
                </a:cxn>
                <a:cxn ang="0">
                  <a:pos x="2108" y="2757"/>
                </a:cxn>
                <a:cxn ang="0">
                  <a:pos x="409" y="1412"/>
                </a:cxn>
                <a:cxn ang="0">
                  <a:pos x="2083" y="2779"/>
                </a:cxn>
                <a:cxn ang="0">
                  <a:pos x="2108" y="2757"/>
                </a:cxn>
                <a:cxn ang="0">
                  <a:pos x="2108" y="2757"/>
                </a:cxn>
                <a:cxn ang="0">
                  <a:pos x="1983" y="2926"/>
                </a:cxn>
                <a:cxn ang="0">
                  <a:pos x="150" y="2461"/>
                </a:cxn>
                <a:cxn ang="0">
                  <a:pos x="887" y="2957"/>
                </a:cxn>
                <a:cxn ang="0">
                  <a:pos x="1989" y="2945"/>
                </a:cxn>
                <a:cxn ang="0">
                  <a:pos x="2895" y="3076"/>
                </a:cxn>
                <a:cxn ang="0">
                  <a:pos x="3663" y="3547"/>
                </a:cxn>
                <a:cxn ang="0">
                  <a:pos x="2910" y="3063"/>
                </a:cxn>
                <a:cxn ang="0">
                  <a:pos x="2910" y="3063"/>
                </a:cxn>
                <a:cxn ang="0">
                  <a:pos x="2898" y="3095"/>
                </a:cxn>
                <a:cxn ang="0">
                  <a:pos x="2879" y="2923"/>
                </a:cxn>
                <a:cxn ang="0">
                  <a:pos x="2879" y="2923"/>
                </a:cxn>
                <a:cxn ang="0">
                  <a:pos x="2885" y="2957"/>
                </a:cxn>
                <a:cxn ang="0">
                  <a:pos x="4250" y="2895"/>
                </a:cxn>
                <a:cxn ang="0">
                  <a:pos x="4749" y="1830"/>
                </a:cxn>
                <a:cxn ang="0">
                  <a:pos x="2885" y="2957"/>
                </a:cxn>
                <a:cxn ang="0">
                  <a:pos x="2757" y="2754"/>
                </a:cxn>
                <a:cxn ang="0">
                  <a:pos x="2782" y="2779"/>
                </a:cxn>
                <a:cxn ang="0">
                  <a:pos x="4449" y="1412"/>
                </a:cxn>
                <a:cxn ang="0">
                  <a:pos x="2757" y="2754"/>
                </a:cxn>
                <a:cxn ang="0">
                  <a:pos x="2782" y="2779"/>
                </a:cxn>
                <a:cxn ang="0">
                  <a:pos x="2782" y="2779"/>
                </a:cxn>
                <a:cxn ang="0">
                  <a:pos x="2554" y="2645"/>
                </a:cxn>
                <a:cxn ang="0">
                  <a:pos x="2589" y="2651"/>
                </a:cxn>
                <a:cxn ang="0">
                  <a:pos x="3485" y="940"/>
                </a:cxn>
                <a:cxn ang="0">
                  <a:pos x="3004" y="47"/>
                </a:cxn>
                <a:cxn ang="0">
                  <a:pos x="2554" y="2645"/>
                </a:cxn>
                <a:cxn ang="0">
                  <a:pos x="2589" y="2651"/>
                </a:cxn>
              </a:cxnLst>
              <a:rect l="0" t="0" r="r" b="b"/>
              <a:pathLst>
                <a:path w="4858" h="3675">
                  <a:moveTo>
                    <a:pt x="1852" y="47"/>
                  </a:moveTo>
                  <a:cubicBezTo>
                    <a:pt x="1468" y="144"/>
                    <a:pt x="1377" y="494"/>
                    <a:pt x="1377" y="494"/>
                  </a:cubicBezTo>
                  <a:cubicBezTo>
                    <a:pt x="1308" y="712"/>
                    <a:pt x="1380" y="956"/>
                    <a:pt x="1380" y="956"/>
                  </a:cubicBezTo>
                  <a:cubicBezTo>
                    <a:pt x="1508" y="1524"/>
                    <a:pt x="2139" y="2458"/>
                    <a:pt x="2273" y="2654"/>
                  </a:cubicBezTo>
                  <a:cubicBezTo>
                    <a:pt x="2283" y="2664"/>
                    <a:pt x="2292" y="2661"/>
                    <a:pt x="2292" y="2661"/>
                  </a:cubicBezTo>
                  <a:cubicBezTo>
                    <a:pt x="2304" y="2658"/>
                    <a:pt x="2304" y="2642"/>
                    <a:pt x="2304" y="2642"/>
                  </a:cubicBezTo>
                  <a:cubicBezTo>
                    <a:pt x="2514" y="556"/>
                    <a:pt x="2086" y="0"/>
                    <a:pt x="2086" y="0"/>
                  </a:cubicBezTo>
                  <a:cubicBezTo>
                    <a:pt x="2023" y="7"/>
                    <a:pt x="1852" y="47"/>
                    <a:pt x="1852" y="47"/>
                  </a:cubicBezTo>
                  <a:close/>
                  <a:moveTo>
                    <a:pt x="1961" y="3095"/>
                  </a:moveTo>
                  <a:lnTo>
                    <a:pt x="1961" y="3095"/>
                  </a:lnTo>
                  <a:close/>
                  <a:moveTo>
                    <a:pt x="1958" y="3067"/>
                  </a:moveTo>
                  <a:cubicBezTo>
                    <a:pt x="1955" y="3063"/>
                    <a:pt x="1948" y="3063"/>
                    <a:pt x="1948" y="3063"/>
                  </a:cubicBezTo>
                  <a:lnTo>
                    <a:pt x="497" y="3113"/>
                  </a:lnTo>
                  <a:cubicBezTo>
                    <a:pt x="656" y="3394"/>
                    <a:pt x="921" y="3613"/>
                    <a:pt x="1196" y="3544"/>
                  </a:cubicBezTo>
                  <a:cubicBezTo>
                    <a:pt x="1386" y="3497"/>
                    <a:pt x="1817" y="3198"/>
                    <a:pt x="1961" y="3095"/>
                  </a:cubicBezTo>
                  <a:cubicBezTo>
                    <a:pt x="1970" y="3085"/>
                    <a:pt x="1967" y="3076"/>
                    <a:pt x="1967" y="3076"/>
                  </a:cubicBezTo>
                  <a:cubicBezTo>
                    <a:pt x="1967" y="3070"/>
                    <a:pt x="1961" y="3067"/>
                    <a:pt x="1958" y="3067"/>
                  </a:cubicBezTo>
                  <a:close/>
                  <a:moveTo>
                    <a:pt x="2108" y="2757"/>
                  </a:moveTo>
                  <a:cubicBezTo>
                    <a:pt x="1552" y="1546"/>
                    <a:pt x="793" y="628"/>
                    <a:pt x="793" y="628"/>
                  </a:cubicBezTo>
                  <a:cubicBezTo>
                    <a:pt x="793" y="628"/>
                    <a:pt x="381" y="1021"/>
                    <a:pt x="409" y="1412"/>
                  </a:cubicBezTo>
                  <a:cubicBezTo>
                    <a:pt x="425" y="1708"/>
                    <a:pt x="650" y="1886"/>
                    <a:pt x="650" y="1886"/>
                  </a:cubicBezTo>
                  <a:cubicBezTo>
                    <a:pt x="1009" y="2236"/>
                    <a:pt x="1880" y="2679"/>
                    <a:pt x="2083" y="2779"/>
                  </a:cubicBezTo>
                  <a:cubicBezTo>
                    <a:pt x="2086" y="2782"/>
                    <a:pt x="2095" y="2786"/>
                    <a:pt x="2101" y="2776"/>
                  </a:cubicBezTo>
                  <a:cubicBezTo>
                    <a:pt x="2101" y="2776"/>
                    <a:pt x="2111" y="2770"/>
                    <a:pt x="2108" y="2757"/>
                  </a:cubicBezTo>
                  <a:close/>
                  <a:moveTo>
                    <a:pt x="2108" y="2757"/>
                  </a:moveTo>
                  <a:lnTo>
                    <a:pt x="2108" y="2757"/>
                  </a:lnTo>
                  <a:close/>
                  <a:moveTo>
                    <a:pt x="1983" y="2926"/>
                  </a:moveTo>
                  <a:lnTo>
                    <a:pt x="1983" y="2926"/>
                  </a:lnTo>
                  <a:cubicBezTo>
                    <a:pt x="1346" y="2495"/>
                    <a:pt x="113" y="1833"/>
                    <a:pt x="113" y="1833"/>
                  </a:cubicBezTo>
                  <a:cubicBezTo>
                    <a:pt x="0" y="2183"/>
                    <a:pt x="150" y="2461"/>
                    <a:pt x="150" y="2461"/>
                  </a:cubicBezTo>
                  <a:cubicBezTo>
                    <a:pt x="309" y="2795"/>
                    <a:pt x="609" y="2895"/>
                    <a:pt x="609" y="2895"/>
                  </a:cubicBezTo>
                  <a:cubicBezTo>
                    <a:pt x="746" y="2954"/>
                    <a:pt x="887" y="2957"/>
                    <a:pt x="887" y="2957"/>
                  </a:cubicBezTo>
                  <a:cubicBezTo>
                    <a:pt x="909" y="2960"/>
                    <a:pt x="1749" y="2957"/>
                    <a:pt x="1973" y="2957"/>
                  </a:cubicBezTo>
                  <a:cubicBezTo>
                    <a:pt x="1983" y="2957"/>
                    <a:pt x="1989" y="2945"/>
                    <a:pt x="1989" y="2945"/>
                  </a:cubicBezTo>
                  <a:cubicBezTo>
                    <a:pt x="1995" y="2935"/>
                    <a:pt x="1983" y="2926"/>
                    <a:pt x="1983" y="2926"/>
                  </a:cubicBezTo>
                  <a:close/>
                  <a:moveTo>
                    <a:pt x="2895" y="3076"/>
                  </a:moveTo>
                  <a:cubicBezTo>
                    <a:pt x="2895" y="3076"/>
                    <a:pt x="2891" y="3088"/>
                    <a:pt x="2898" y="3095"/>
                  </a:cubicBezTo>
                  <a:cubicBezTo>
                    <a:pt x="3038" y="3195"/>
                    <a:pt x="3460" y="3488"/>
                    <a:pt x="3663" y="3547"/>
                  </a:cubicBezTo>
                  <a:cubicBezTo>
                    <a:pt x="3663" y="3547"/>
                    <a:pt x="4037" y="3675"/>
                    <a:pt x="4362" y="3113"/>
                  </a:cubicBezTo>
                  <a:lnTo>
                    <a:pt x="2910" y="3063"/>
                  </a:lnTo>
                  <a:cubicBezTo>
                    <a:pt x="2910" y="3063"/>
                    <a:pt x="2898" y="3067"/>
                    <a:pt x="2895" y="3076"/>
                  </a:cubicBezTo>
                  <a:close/>
                  <a:moveTo>
                    <a:pt x="2910" y="3063"/>
                  </a:moveTo>
                  <a:lnTo>
                    <a:pt x="2910" y="3063"/>
                  </a:lnTo>
                  <a:close/>
                  <a:moveTo>
                    <a:pt x="2898" y="3095"/>
                  </a:moveTo>
                  <a:lnTo>
                    <a:pt x="2898" y="3095"/>
                  </a:lnTo>
                  <a:close/>
                  <a:moveTo>
                    <a:pt x="2879" y="2923"/>
                  </a:moveTo>
                  <a:lnTo>
                    <a:pt x="2879" y="2923"/>
                  </a:lnTo>
                  <a:close/>
                  <a:moveTo>
                    <a:pt x="2879" y="2923"/>
                  </a:moveTo>
                  <a:cubicBezTo>
                    <a:pt x="2879" y="2923"/>
                    <a:pt x="2866" y="2932"/>
                    <a:pt x="2870" y="2945"/>
                  </a:cubicBezTo>
                  <a:cubicBezTo>
                    <a:pt x="2870" y="2945"/>
                    <a:pt x="2876" y="2957"/>
                    <a:pt x="2885" y="2957"/>
                  </a:cubicBezTo>
                  <a:cubicBezTo>
                    <a:pt x="3113" y="2957"/>
                    <a:pt x="3978" y="2957"/>
                    <a:pt x="4000" y="2954"/>
                  </a:cubicBezTo>
                  <a:cubicBezTo>
                    <a:pt x="4000" y="2954"/>
                    <a:pt x="4112" y="2948"/>
                    <a:pt x="4250" y="2895"/>
                  </a:cubicBezTo>
                  <a:cubicBezTo>
                    <a:pt x="4250" y="2895"/>
                    <a:pt x="4556" y="2798"/>
                    <a:pt x="4718" y="2448"/>
                  </a:cubicBezTo>
                  <a:cubicBezTo>
                    <a:pt x="4718" y="2448"/>
                    <a:pt x="4858" y="2164"/>
                    <a:pt x="4749" y="1830"/>
                  </a:cubicBezTo>
                  <a:cubicBezTo>
                    <a:pt x="4749" y="1830"/>
                    <a:pt x="3516" y="2492"/>
                    <a:pt x="2879" y="2923"/>
                  </a:cubicBezTo>
                  <a:close/>
                  <a:moveTo>
                    <a:pt x="2885" y="2957"/>
                  </a:moveTo>
                  <a:lnTo>
                    <a:pt x="2885" y="2957"/>
                  </a:lnTo>
                  <a:close/>
                  <a:moveTo>
                    <a:pt x="2757" y="2754"/>
                  </a:moveTo>
                  <a:lnTo>
                    <a:pt x="2757" y="2754"/>
                  </a:lnTo>
                  <a:close/>
                  <a:moveTo>
                    <a:pt x="2782" y="2779"/>
                  </a:moveTo>
                  <a:cubicBezTo>
                    <a:pt x="2988" y="2676"/>
                    <a:pt x="3853" y="2236"/>
                    <a:pt x="4212" y="1886"/>
                  </a:cubicBezTo>
                  <a:cubicBezTo>
                    <a:pt x="4212" y="1886"/>
                    <a:pt x="4440" y="1702"/>
                    <a:pt x="4449" y="1412"/>
                  </a:cubicBezTo>
                  <a:cubicBezTo>
                    <a:pt x="4478" y="1006"/>
                    <a:pt x="4069" y="628"/>
                    <a:pt x="4069" y="628"/>
                  </a:cubicBezTo>
                  <a:cubicBezTo>
                    <a:pt x="4069" y="628"/>
                    <a:pt x="3310" y="1543"/>
                    <a:pt x="2757" y="2754"/>
                  </a:cubicBezTo>
                  <a:cubicBezTo>
                    <a:pt x="2757" y="2754"/>
                    <a:pt x="2751" y="2767"/>
                    <a:pt x="2760" y="2776"/>
                  </a:cubicBezTo>
                  <a:cubicBezTo>
                    <a:pt x="2760" y="2776"/>
                    <a:pt x="2773" y="2786"/>
                    <a:pt x="2782" y="2779"/>
                  </a:cubicBezTo>
                  <a:close/>
                  <a:moveTo>
                    <a:pt x="2782" y="2779"/>
                  </a:moveTo>
                  <a:lnTo>
                    <a:pt x="2782" y="2779"/>
                  </a:lnTo>
                  <a:close/>
                  <a:moveTo>
                    <a:pt x="2554" y="2645"/>
                  </a:moveTo>
                  <a:lnTo>
                    <a:pt x="2554" y="2645"/>
                  </a:lnTo>
                  <a:close/>
                  <a:moveTo>
                    <a:pt x="2589" y="2651"/>
                  </a:moveTo>
                  <a:lnTo>
                    <a:pt x="2589" y="2651"/>
                  </a:lnTo>
                  <a:cubicBezTo>
                    <a:pt x="2726" y="2452"/>
                    <a:pt x="3354" y="1521"/>
                    <a:pt x="3482" y="956"/>
                  </a:cubicBezTo>
                  <a:cubicBezTo>
                    <a:pt x="3482" y="956"/>
                    <a:pt x="3482" y="950"/>
                    <a:pt x="3485" y="940"/>
                  </a:cubicBezTo>
                  <a:cubicBezTo>
                    <a:pt x="3497" y="884"/>
                    <a:pt x="3541" y="656"/>
                    <a:pt x="3485" y="494"/>
                  </a:cubicBezTo>
                  <a:cubicBezTo>
                    <a:pt x="3485" y="494"/>
                    <a:pt x="3388" y="141"/>
                    <a:pt x="3004" y="47"/>
                  </a:cubicBezTo>
                  <a:cubicBezTo>
                    <a:pt x="3004" y="47"/>
                    <a:pt x="2895" y="19"/>
                    <a:pt x="2776" y="0"/>
                  </a:cubicBezTo>
                  <a:cubicBezTo>
                    <a:pt x="2776" y="0"/>
                    <a:pt x="2345" y="556"/>
                    <a:pt x="2554" y="2645"/>
                  </a:cubicBezTo>
                  <a:cubicBezTo>
                    <a:pt x="2557" y="2658"/>
                    <a:pt x="2567" y="2661"/>
                    <a:pt x="2567" y="2661"/>
                  </a:cubicBezTo>
                  <a:cubicBezTo>
                    <a:pt x="2579" y="2667"/>
                    <a:pt x="2589" y="2651"/>
                    <a:pt x="2589" y="2651"/>
                  </a:cubicBezTo>
                  <a:close/>
                </a:path>
              </a:pathLst>
            </a:custGeom>
            <a:blipFill dpi="0" rotWithShape="1">
              <a:blip r:embed="rId13" cstate="print"/>
              <a:srcRect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789" name="Freeform 13"/>
            <p:cNvSpPr>
              <a:spLocks noChangeAspect="1" noEditPoints="1"/>
            </p:cNvSpPr>
            <p:nvPr userDrawn="1"/>
          </p:nvSpPr>
          <p:spPr bwMode="auto">
            <a:xfrm>
              <a:off x="4521" y="3860"/>
              <a:ext cx="567" cy="92"/>
            </a:xfrm>
            <a:custGeom>
              <a:avLst/>
              <a:gdLst/>
              <a:ahLst/>
              <a:cxnLst>
                <a:cxn ang="0">
                  <a:pos x="4725" y="760"/>
                </a:cxn>
                <a:cxn ang="0">
                  <a:pos x="4544" y="0"/>
                </a:cxn>
                <a:cxn ang="0">
                  <a:pos x="3912" y="308"/>
                </a:cxn>
                <a:cxn ang="0">
                  <a:pos x="4394" y="134"/>
                </a:cxn>
                <a:cxn ang="0">
                  <a:pos x="4106" y="0"/>
                </a:cxn>
                <a:cxn ang="0">
                  <a:pos x="3844" y="692"/>
                </a:cxn>
                <a:cxn ang="0">
                  <a:pos x="4394" y="760"/>
                </a:cxn>
                <a:cxn ang="0">
                  <a:pos x="4109" y="626"/>
                </a:cxn>
                <a:cxn ang="0">
                  <a:pos x="4394" y="442"/>
                </a:cxn>
                <a:cxn ang="0">
                  <a:pos x="3912" y="308"/>
                </a:cxn>
                <a:cxn ang="0">
                  <a:pos x="2400" y="0"/>
                </a:cxn>
                <a:cxn ang="0">
                  <a:pos x="2884" y="760"/>
                </a:cxn>
                <a:cxn ang="0">
                  <a:pos x="3212" y="760"/>
                </a:cxn>
                <a:cxn ang="0">
                  <a:pos x="3681" y="0"/>
                </a:cxn>
                <a:cxn ang="0">
                  <a:pos x="3325" y="583"/>
                </a:cxn>
                <a:cxn ang="0">
                  <a:pos x="2937" y="0"/>
                </a:cxn>
                <a:cxn ang="0">
                  <a:pos x="2584" y="0"/>
                </a:cxn>
                <a:cxn ang="0">
                  <a:pos x="2059" y="153"/>
                </a:cxn>
                <a:cxn ang="0">
                  <a:pos x="1937" y="442"/>
                </a:cxn>
                <a:cxn ang="0">
                  <a:pos x="1972" y="0"/>
                </a:cxn>
                <a:cxn ang="0">
                  <a:pos x="1809" y="760"/>
                </a:cxn>
                <a:cxn ang="0">
                  <a:pos x="2237" y="579"/>
                </a:cxn>
                <a:cxn ang="0">
                  <a:pos x="2506" y="760"/>
                </a:cxn>
                <a:cxn ang="0">
                  <a:pos x="1047" y="455"/>
                </a:cxn>
                <a:cxn ang="0">
                  <a:pos x="875" y="0"/>
                </a:cxn>
                <a:cxn ang="0">
                  <a:pos x="922" y="664"/>
                </a:cxn>
                <a:cxn ang="0">
                  <a:pos x="1544" y="664"/>
                </a:cxn>
                <a:cxn ang="0">
                  <a:pos x="1590" y="0"/>
                </a:cxn>
                <a:cxn ang="0">
                  <a:pos x="1419" y="455"/>
                </a:cxn>
                <a:cxn ang="0">
                  <a:pos x="1047" y="455"/>
                </a:cxn>
                <a:cxn ang="0">
                  <a:pos x="175" y="0"/>
                </a:cxn>
                <a:cxn ang="0">
                  <a:pos x="0" y="760"/>
                </a:cxn>
                <a:cxn ang="0">
                  <a:pos x="175" y="442"/>
                </a:cxn>
                <a:cxn ang="0">
                  <a:pos x="559" y="760"/>
                </a:cxn>
                <a:cxn ang="0">
                  <a:pos x="734" y="0"/>
                </a:cxn>
                <a:cxn ang="0">
                  <a:pos x="559" y="308"/>
                </a:cxn>
              </a:cxnLst>
              <a:rect l="0" t="0" r="r" b="b"/>
              <a:pathLst>
                <a:path w="4725" h="766">
                  <a:moveTo>
                    <a:pt x="4544" y="760"/>
                  </a:moveTo>
                  <a:lnTo>
                    <a:pt x="4725" y="760"/>
                  </a:lnTo>
                  <a:lnTo>
                    <a:pt x="4725" y="0"/>
                  </a:lnTo>
                  <a:lnTo>
                    <a:pt x="4544" y="0"/>
                  </a:lnTo>
                  <a:lnTo>
                    <a:pt x="4544" y="760"/>
                  </a:lnTo>
                  <a:close/>
                  <a:moveTo>
                    <a:pt x="3912" y="308"/>
                  </a:moveTo>
                  <a:cubicBezTo>
                    <a:pt x="3919" y="190"/>
                    <a:pt x="3984" y="134"/>
                    <a:pt x="4109" y="134"/>
                  </a:cubicBezTo>
                  <a:lnTo>
                    <a:pt x="4394" y="134"/>
                  </a:lnTo>
                  <a:lnTo>
                    <a:pt x="4394" y="0"/>
                  </a:lnTo>
                  <a:lnTo>
                    <a:pt x="4106" y="0"/>
                  </a:lnTo>
                  <a:cubicBezTo>
                    <a:pt x="3840" y="0"/>
                    <a:pt x="3719" y="124"/>
                    <a:pt x="3719" y="392"/>
                  </a:cubicBezTo>
                  <a:cubicBezTo>
                    <a:pt x="3719" y="530"/>
                    <a:pt x="3759" y="629"/>
                    <a:pt x="3844" y="692"/>
                  </a:cubicBezTo>
                  <a:cubicBezTo>
                    <a:pt x="3925" y="751"/>
                    <a:pt x="4000" y="760"/>
                    <a:pt x="4100" y="760"/>
                  </a:cubicBezTo>
                  <a:lnTo>
                    <a:pt x="4394" y="760"/>
                  </a:lnTo>
                  <a:lnTo>
                    <a:pt x="4394" y="626"/>
                  </a:lnTo>
                  <a:lnTo>
                    <a:pt x="4109" y="626"/>
                  </a:lnTo>
                  <a:cubicBezTo>
                    <a:pt x="3972" y="626"/>
                    <a:pt x="3912" y="576"/>
                    <a:pt x="3912" y="442"/>
                  </a:cubicBezTo>
                  <a:lnTo>
                    <a:pt x="4394" y="442"/>
                  </a:lnTo>
                  <a:lnTo>
                    <a:pt x="4394" y="308"/>
                  </a:lnTo>
                  <a:lnTo>
                    <a:pt x="3912" y="308"/>
                  </a:lnTo>
                  <a:close/>
                  <a:moveTo>
                    <a:pt x="2584" y="0"/>
                  </a:moveTo>
                  <a:lnTo>
                    <a:pt x="2400" y="0"/>
                  </a:lnTo>
                  <a:lnTo>
                    <a:pt x="2675" y="760"/>
                  </a:lnTo>
                  <a:lnTo>
                    <a:pt x="2884" y="760"/>
                  </a:lnTo>
                  <a:lnTo>
                    <a:pt x="3037" y="193"/>
                  </a:lnTo>
                  <a:lnTo>
                    <a:pt x="3212" y="760"/>
                  </a:lnTo>
                  <a:lnTo>
                    <a:pt x="3425" y="760"/>
                  </a:lnTo>
                  <a:lnTo>
                    <a:pt x="3681" y="0"/>
                  </a:lnTo>
                  <a:lnTo>
                    <a:pt x="3503" y="0"/>
                  </a:lnTo>
                  <a:lnTo>
                    <a:pt x="3325" y="583"/>
                  </a:lnTo>
                  <a:lnTo>
                    <a:pt x="3140" y="0"/>
                  </a:lnTo>
                  <a:lnTo>
                    <a:pt x="2937" y="0"/>
                  </a:lnTo>
                  <a:lnTo>
                    <a:pt x="2775" y="583"/>
                  </a:lnTo>
                  <a:lnTo>
                    <a:pt x="2584" y="0"/>
                  </a:lnTo>
                  <a:close/>
                  <a:moveTo>
                    <a:pt x="1937" y="442"/>
                  </a:moveTo>
                  <a:lnTo>
                    <a:pt x="2059" y="153"/>
                  </a:lnTo>
                  <a:lnTo>
                    <a:pt x="2181" y="442"/>
                  </a:lnTo>
                  <a:lnTo>
                    <a:pt x="1937" y="442"/>
                  </a:lnTo>
                  <a:close/>
                  <a:moveTo>
                    <a:pt x="2156" y="0"/>
                  </a:moveTo>
                  <a:lnTo>
                    <a:pt x="1972" y="0"/>
                  </a:lnTo>
                  <a:lnTo>
                    <a:pt x="1625" y="760"/>
                  </a:lnTo>
                  <a:lnTo>
                    <a:pt x="1809" y="760"/>
                  </a:lnTo>
                  <a:lnTo>
                    <a:pt x="1881" y="579"/>
                  </a:lnTo>
                  <a:lnTo>
                    <a:pt x="2237" y="579"/>
                  </a:lnTo>
                  <a:lnTo>
                    <a:pt x="2315" y="760"/>
                  </a:lnTo>
                  <a:lnTo>
                    <a:pt x="2506" y="760"/>
                  </a:lnTo>
                  <a:lnTo>
                    <a:pt x="2156" y="0"/>
                  </a:lnTo>
                  <a:close/>
                  <a:moveTo>
                    <a:pt x="1047" y="455"/>
                  </a:moveTo>
                  <a:lnTo>
                    <a:pt x="1047" y="0"/>
                  </a:lnTo>
                  <a:lnTo>
                    <a:pt x="875" y="0"/>
                  </a:lnTo>
                  <a:lnTo>
                    <a:pt x="875" y="458"/>
                  </a:lnTo>
                  <a:cubicBezTo>
                    <a:pt x="875" y="555"/>
                    <a:pt x="884" y="623"/>
                    <a:pt x="922" y="664"/>
                  </a:cubicBezTo>
                  <a:cubicBezTo>
                    <a:pt x="990" y="735"/>
                    <a:pt x="1090" y="766"/>
                    <a:pt x="1234" y="766"/>
                  </a:cubicBezTo>
                  <a:cubicBezTo>
                    <a:pt x="1375" y="766"/>
                    <a:pt x="1475" y="735"/>
                    <a:pt x="1544" y="664"/>
                  </a:cubicBezTo>
                  <a:cubicBezTo>
                    <a:pt x="1578" y="623"/>
                    <a:pt x="1590" y="558"/>
                    <a:pt x="1590" y="458"/>
                  </a:cubicBezTo>
                  <a:lnTo>
                    <a:pt x="1590" y="0"/>
                  </a:lnTo>
                  <a:lnTo>
                    <a:pt x="1419" y="0"/>
                  </a:lnTo>
                  <a:lnTo>
                    <a:pt x="1419" y="455"/>
                  </a:lnTo>
                  <a:cubicBezTo>
                    <a:pt x="1419" y="589"/>
                    <a:pt x="1375" y="645"/>
                    <a:pt x="1234" y="645"/>
                  </a:cubicBezTo>
                  <a:cubicBezTo>
                    <a:pt x="1090" y="645"/>
                    <a:pt x="1047" y="589"/>
                    <a:pt x="1047" y="455"/>
                  </a:cubicBezTo>
                  <a:close/>
                  <a:moveTo>
                    <a:pt x="175" y="308"/>
                  </a:moveTo>
                  <a:lnTo>
                    <a:pt x="175" y="0"/>
                  </a:lnTo>
                  <a:lnTo>
                    <a:pt x="0" y="0"/>
                  </a:lnTo>
                  <a:lnTo>
                    <a:pt x="0" y="760"/>
                  </a:lnTo>
                  <a:lnTo>
                    <a:pt x="175" y="760"/>
                  </a:lnTo>
                  <a:lnTo>
                    <a:pt x="175" y="442"/>
                  </a:lnTo>
                  <a:lnTo>
                    <a:pt x="559" y="442"/>
                  </a:lnTo>
                  <a:lnTo>
                    <a:pt x="559" y="760"/>
                  </a:lnTo>
                  <a:lnTo>
                    <a:pt x="734" y="760"/>
                  </a:lnTo>
                  <a:lnTo>
                    <a:pt x="734" y="0"/>
                  </a:lnTo>
                  <a:lnTo>
                    <a:pt x="559" y="0"/>
                  </a:lnTo>
                  <a:lnTo>
                    <a:pt x="559" y="308"/>
                  </a:lnTo>
                  <a:lnTo>
                    <a:pt x="175" y="3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1790" name="Rectangle 14"/>
          <p:cNvSpPr>
            <a:spLocks noChangeArrowheads="1"/>
          </p:cNvSpPr>
          <p:nvPr/>
        </p:nvSpPr>
        <p:spPr bwMode="auto">
          <a:xfrm>
            <a:off x="6804025" y="476250"/>
            <a:ext cx="18716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666666"/>
                </a:solidFill>
                <a:latin typeface="FrutigerNext LT Regular" pitchFamily="34" charset="0"/>
              </a:rPr>
              <a:t>Security Level: Internal use</a:t>
            </a:r>
          </a:p>
        </p:txBody>
      </p:sp>
      <p:sp>
        <p:nvSpPr>
          <p:cNvPr id="331791" name="Rectangle 15"/>
          <p:cNvSpPr>
            <a:spLocks noChangeArrowheads="1"/>
          </p:cNvSpPr>
          <p:nvPr/>
        </p:nvSpPr>
        <p:spPr bwMode="auto">
          <a:xfrm>
            <a:off x="7164388" y="4076700"/>
            <a:ext cx="1365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CN" b="0">
                <a:solidFill>
                  <a:srgbClr val="CCCCCC"/>
                </a:solidFill>
                <a:latin typeface="FrutigerNext LT Regular" pitchFamily="34" charset="0"/>
                <a:ea typeface="ＭＳ Ｐゴシック" pitchFamily="34" charset="-128"/>
              </a:rPr>
              <a:t>www.huawei.com</a:t>
            </a:r>
          </a:p>
        </p:txBody>
      </p:sp>
      <p:sp>
        <p:nvSpPr>
          <p:cNvPr id="331793" name="Text Box 17"/>
          <p:cNvSpPr txBox="1">
            <a:spLocks noChangeArrowheads="1"/>
          </p:cNvSpPr>
          <p:nvPr/>
        </p:nvSpPr>
        <p:spPr bwMode="auto">
          <a:xfrm>
            <a:off x="827088" y="6092825"/>
            <a:ext cx="1584325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eaLnBrk="0" hangingPunct="0"/>
            <a:r>
              <a:rPr lang="en-US" altLang="zh-CN" b="0">
                <a:latin typeface="FrutigerNext LT Regular" pitchFamily="34" charset="0"/>
              </a:rPr>
              <a:t>Huawei</a:t>
            </a:r>
            <a:r>
              <a:rPr lang="en-US" altLang="zh-CN" sz="1400" b="0">
                <a:latin typeface="FrutigerNext LT Bold" pitchFamily="20" charset="0"/>
                <a:ea typeface="ＭＳ Ｐゴシック" pitchFamily="34" charset="-128"/>
              </a:rPr>
              <a:t> </a:t>
            </a:r>
            <a:r>
              <a:rPr lang="en-US" altLang="zh-CN" b="0">
                <a:latin typeface="FrutigerNext LT Regular" pitchFamily="34" charset="0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221413"/>
            <a:ext cx="9144000" cy="636587"/>
          </a:xfrm>
          <a:prstGeom prst="rect">
            <a:avLst/>
          </a:prstGeom>
          <a:noFill/>
        </p:spPr>
      </p:pic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703263" y="6453188"/>
            <a:ext cx="26447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93" tIns="45698" rIns="91393" bIns="45698">
            <a:spAutoFit/>
          </a:bodyPr>
          <a:lstStyle/>
          <a:p>
            <a:pPr algn="l" eaLnBrk="0" hangingPunct="0"/>
            <a:r>
              <a:rPr lang="en-US" altLang="zh-CN" b="0">
                <a:latin typeface="FrutigerNext LT Bold" pitchFamily="20" charset="0"/>
                <a:ea typeface="ＭＳ Ｐゴシック" pitchFamily="34" charset="-128"/>
              </a:rPr>
              <a:t>HUAWEI TECHNOLOGIES CO., LTD.</a:t>
            </a:r>
            <a:endParaRPr lang="en-US" altLang="zh-CN" b="0">
              <a:ea typeface="ＭＳ Ｐゴシック" pitchFamily="34" charset="-128"/>
            </a:endParaRPr>
          </a:p>
        </p:txBody>
      </p:sp>
      <p:pic>
        <p:nvPicPr>
          <p:cNvPr id="141317" name="Picture 5" descr="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10463" y="6411913"/>
            <a:ext cx="1309687" cy="309562"/>
          </a:xfrm>
          <a:prstGeom prst="rect">
            <a:avLst/>
          </a:prstGeom>
          <a:noFill/>
        </p:spPr>
      </p:pic>
      <p:sp>
        <p:nvSpPr>
          <p:cNvPr id="14131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5488" y="260350"/>
            <a:ext cx="802322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386" tIns="45692" rIns="91386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5488" y="1866900"/>
            <a:ext cx="8023225" cy="4370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FrutigerNext LT BlackCn" pitchFamily="34" charset="0"/>
          <a:ea typeface="黑体" pitchFamily="49" charset="-122"/>
        </a:defRPr>
      </a:lvl9pPr>
    </p:titleStyle>
    <p:bodyStyle>
      <a:lvl1pPr marL="342900" indent="-342900" algn="l" rtl="0" fontAlgn="base">
        <a:lnSpc>
          <a:spcPct val="14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30188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4pPr>
      <a:lvl5pPr marL="2055813" indent="-227013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3013" indent="-227013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6pPr>
      <a:lvl7pPr marL="2970213" indent="-227013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7pPr>
      <a:lvl8pPr marL="3427413" indent="-227013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8pPr>
      <a:lvl9pPr marL="3884613" indent="-227013" algn="l" rtl="0" fontAlgn="base">
        <a:lnSpc>
          <a:spcPct val="14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华文细黑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2987675" y="2205038"/>
            <a:ext cx="2982913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6" tIns="45692" rIns="91386" bIns="45692">
            <a:spAutoFit/>
          </a:bodyPr>
          <a:lstStyle/>
          <a:p>
            <a:pPr algn="l" eaLnBrk="0" hangingPunct="0"/>
            <a:r>
              <a:rPr lang="en-US" altLang="zh-CN" sz="4700" b="0">
                <a:latin typeface="FrutigerNext LT Medium" pitchFamily="34" charset="0"/>
                <a:ea typeface="ＭＳ Ｐゴシック" pitchFamily="34" charset="-128"/>
              </a:rPr>
              <a:t>Thank You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440113" y="3213100"/>
            <a:ext cx="2139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6" tIns="45692" rIns="91386" bIns="45692">
            <a:spAutoFit/>
          </a:bodyPr>
          <a:lstStyle/>
          <a:p>
            <a:pPr algn="l" eaLnBrk="0" hangingPunct="0"/>
            <a:r>
              <a:rPr lang="en-US" altLang="zh-CN" sz="2000" b="0">
                <a:latin typeface="FrutigerNext LT Regular" pitchFamily="34" charset="0"/>
                <a:ea typeface="ＭＳ Ｐゴシック" pitchFamily="34" charset="-128"/>
              </a:rPr>
              <a:t>www.huawei.com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2987675" y="2205038"/>
            <a:ext cx="2982913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6" tIns="45692" rIns="91386" bIns="45692">
            <a:spAutoFit/>
          </a:bodyPr>
          <a:lstStyle/>
          <a:p>
            <a:pPr algn="l" eaLnBrk="0" hangingPunct="0"/>
            <a:r>
              <a:rPr lang="en-US" altLang="zh-CN" sz="4700" b="0">
                <a:solidFill>
                  <a:schemeClr val="bg1"/>
                </a:solidFill>
                <a:latin typeface="FrutigerNext LT Medium" pitchFamily="34" charset="0"/>
                <a:ea typeface="ＭＳ Ｐゴシック" pitchFamily="34" charset="-128"/>
              </a:rPr>
              <a:t>Thank You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3440113" y="3213100"/>
            <a:ext cx="2139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6" tIns="45692" rIns="91386" bIns="45692">
            <a:spAutoFit/>
          </a:bodyPr>
          <a:lstStyle/>
          <a:p>
            <a:pPr algn="l" eaLnBrk="0" hangingPunct="0"/>
            <a:r>
              <a:rPr lang="en-US" altLang="zh-CN" sz="2000" b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www.huawei.com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3" Type="http://schemas.openxmlformats.org/officeDocument/2006/relationships/image" Target="../media/image1307.png"/><Relationship Id="rId7" Type="http://schemas.openxmlformats.org/officeDocument/2006/relationships/image" Target="../media/image1311.png"/><Relationship Id="rId2" Type="http://schemas.openxmlformats.org/officeDocument/2006/relationships/image" Target="../media/image1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09.png"/><Relationship Id="rId4" Type="http://schemas.openxmlformats.org/officeDocument/2006/relationships/image" Target="../media/image130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9.png"/><Relationship Id="rId13" Type="http://schemas.openxmlformats.org/officeDocument/2006/relationships/image" Target="../media/image1324.png"/><Relationship Id="rId3" Type="http://schemas.openxmlformats.org/officeDocument/2006/relationships/image" Target="../media/image1314.png"/><Relationship Id="rId7" Type="http://schemas.openxmlformats.org/officeDocument/2006/relationships/image" Target="../media/image1318.png"/><Relationship Id="rId12" Type="http://schemas.openxmlformats.org/officeDocument/2006/relationships/image" Target="../media/image1323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7.png"/><Relationship Id="rId11" Type="http://schemas.openxmlformats.org/officeDocument/2006/relationships/image" Target="../media/image1322.png"/><Relationship Id="rId5" Type="http://schemas.openxmlformats.org/officeDocument/2006/relationships/image" Target="../media/image1316.png"/><Relationship Id="rId15" Type="http://schemas.openxmlformats.org/officeDocument/2006/relationships/image" Target="../media/image1326.png"/><Relationship Id="rId10" Type="http://schemas.openxmlformats.org/officeDocument/2006/relationships/image" Target="../media/image1321.png"/><Relationship Id="rId4" Type="http://schemas.openxmlformats.org/officeDocument/2006/relationships/image" Target="../media/image1315.png"/><Relationship Id="rId9" Type="http://schemas.openxmlformats.org/officeDocument/2006/relationships/image" Target="../media/image1320.png"/><Relationship Id="rId14" Type="http://schemas.openxmlformats.org/officeDocument/2006/relationships/image" Target="../media/image132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3.png"/><Relationship Id="rId13" Type="http://schemas.openxmlformats.org/officeDocument/2006/relationships/image" Target="../media/image1338.png"/><Relationship Id="rId3" Type="http://schemas.openxmlformats.org/officeDocument/2006/relationships/image" Target="../media/image1328.png"/><Relationship Id="rId7" Type="http://schemas.openxmlformats.org/officeDocument/2006/relationships/image" Target="../media/image1332.png"/><Relationship Id="rId12" Type="http://schemas.openxmlformats.org/officeDocument/2006/relationships/image" Target="../media/image1337.png"/><Relationship Id="rId2" Type="http://schemas.openxmlformats.org/officeDocument/2006/relationships/image" Target="../media/image1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1.png"/><Relationship Id="rId11" Type="http://schemas.openxmlformats.org/officeDocument/2006/relationships/image" Target="../media/image1336.png"/><Relationship Id="rId5" Type="http://schemas.openxmlformats.org/officeDocument/2006/relationships/image" Target="../media/image1330.png"/><Relationship Id="rId15" Type="http://schemas.openxmlformats.org/officeDocument/2006/relationships/image" Target="../media/image1340.png"/><Relationship Id="rId10" Type="http://schemas.openxmlformats.org/officeDocument/2006/relationships/image" Target="../media/image1335.png"/><Relationship Id="rId4" Type="http://schemas.openxmlformats.org/officeDocument/2006/relationships/image" Target="../media/image1329.png"/><Relationship Id="rId9" Type="http://schemas.openxmlformats.org/officeDocument/2006/relationships/image" Target="../media/image1334.png"/><Relationship Id="rId14" Type="http://schemas.openxmlformats.org/officeDocument/2006/relationships/image" Target="../media/image13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4.png"/><Relationship Id="rId4" Type="http://schemas.openxmlformats.org/officeDocument/2006/relationships/image" Target="../media/image13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image" Target="../media/image1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8.png"/><Relationship Id="rId4" Type="http://schemas.openxmlformats.org/officeDocument/2006/relationships/image" Target="../media/image13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21" Type="http://schemas.openxmlformats.org/officeDocument/2006/relationships/image" Target="../media/image239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3" Type="http://schemas.openxmlformats.org/officeDocument/2006/relationships/image" Target="../media/image279.png"/><Relationship Id="rId21" Type="http://schemas.openxmlformats.org/officeDocument/2006/relationships/image" Target="../media/image297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78.png"/><Relationship Id="rId16" Type="http://schemas.openxmlformats.org/officeDocument/2006/relationships/image" Target="../media/image292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19" Type="http://schemas.openxmlformats.org/officeDocument/2006/relationships/image" Target="../media/image295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21" Type="http://schemas.openxmlformats.org/officeDocument/2006/relationships/image" Target="../media/image317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3" Type="http://schemas.openxmlformats.org/officeDocument/2006/relationships/image" Target="../media/image319.png"/><Relationship Id="rId21" Type="http://schemas.openxmlformats.org/officeDocument/2006/relationships/image" Target="../media/image337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333.png"/><Relationship Id="rId2" Type="http://schemas.openxmlformats.org/officeDocument/2006/relationships/image" Target="../media/image318.png"/><Relationship Id="rId16" Type="http://schemas.openxmlformats.org/officeDocument/2006/relationships/image" Target="../media/image332.png"/><Relationship Id="rId20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19" Type="http://schemas.openxmlformats.org/officeDocument/2006/relationships/image" Target="../media/image335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339.png"/><Relationship Id="rId21" Type="http://schemas.openxmlformats.org/officeDocument/2006/relationships/image" Target="../media/image357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38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1.xml"/><Relationship Id="rId7" Type="http://schemas.openxmlformats.org/officeDocument/2006/relationships/slide" Target="slide46.xml"/><Relationship Id="rId12" Type="http://schemas.openxmlformats.org/officeDocument/2006/relationships/slide" Target="slide10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7.xml"/><Relationship Id="rId11" Type="http://schemas.openxmlformats.org/officeDocument/2006/relationships/slide" Target="slide92.xml"/><Relationship Id="rId5" Type="http://schemas.openxmlformats.org/officeDocument/2006/relationships/slide" Target="slide32.xml"/><Relationship Id="rId10" Type="http://schemas.openxmlformats.org/officeDocument/2006/relationships/slide" Target="slide89.xml"/><Relationship Id="rId4" Type="http://schemas.openxmlformats.org/officeDocument/2006/relationships/slide" Target="slide24.xml"/><Relationship Id="rId9" Type="http://schemas.openxmlformats.org/officeDocument/2006/relationships/slide" Target="slide5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3" Type="http://schemas.openxmlformats.org/officeDocument/2006/relationships/image" Target="../media/image359.png"/><Relationship Id="rId21" Type="http://schemas.openxmlformats.org/officeDocument/2006/relationships/image" Target="../media/image375.png"/><Relationship Id="rId7" Type="http://schemas.openxmlformats.org/officeDocument/2006/relationships/image" Target="../media/image363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" Type="http://schemas.openxmlformats.org/officeDocument/2006/relationships/image" Target="../media/image358.png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5.png"/><Relationship Id="rId5" Type="http://schemas.openxmlformats.org/officeDocument/2006/relationships/image" Target="../media/image361.png"/><Relationship Id="rId15" Type="http://schemas.openxmlformats.org/officeDocument/2006/relationships/image" Target="../media/image369.png"/><Relationship Id="rId10" Type="http://schemas.openxmlformats.org/officeDocument/2006/relationships/image" Target="../media/image346.png"/><Relationship Id="rId19" Type="http://schemas.openxmlformats.org/officeDocument/2006/relationships/image" Target="../media/image373.png"/><Relationship Id="rId4" Type="http://schemas.openxmlformats.org/officeDocument/2006/relationships/image" Target="../media/image360.png"/><Relationship Id="rId9" Type="http://schemas.openxmlformats.org/officeDocument/2006/relationships/image" Target="../media/image345.png"/><Relationship Id="rId14" Type="http://schemas.openxmlformats.org/officeDocument/2006/relationships/image" Target="../media/image3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13" Type="http://schemas.openxmlformats.org/officeDocument/2006/relationships/image" Target="../media/image389.png"/><Relationship Id="rId18" Type="http://schemas.openxmlformats.org/officeDocument/2006/relationships/image" Target="../media/image394.png"/><Relationship Id="rId3" Type="http://schemas.openxmlformats.org/officeDocument/2006/relationships/image" Target="../media/image379.png"/><Relationship Id="rId21" Type="http://schemas.openxmlformats.org/officeDocument/2006/relationships/image" Target="../media/image397.png"/><Relationship Id="rId7" Type="http://schemas.openxmlformats.org/officeDocument/2006/relationships/image" Target="../media/image383.png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" Type="http://schemas.openxmlformats.org/officeDocument/2006/relationships/image" Target="../media/image378.png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5" Type="http://schemas.openxmlformats.org/officeDocument/2006/relationships/image" Target="../media/image391.png"/><Relationship Id="rId10" Type="http://schemas.openxmlformats.org/officeDocument/2006/relationships/image" Target="../media/image386.png"/><Relationship Id="rId19" Type="http://schemas.openxmlformats.org/officeDocument/2006/relationships/image" Target="../media/image395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Relationship Id="rId14" Type="http://schemas.openxmlformats.org/officeDocument/2006/relationships/image" Target="../media/image3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409.png"/><Relationship Id="rId18" Type="http://schemas.openxmlformats.org/officeDocument/2006/relationships/image" Target="../media/image414.png"/><Relationship Id="rId3" Type="http://schemas.openxmlformats.org/officeDocument/2006/relationships/image" Target="../media/image399.png"/><Relationship Id="rId21" Type="http://schemas.openxmlformats.org/officeDocument/2006/relationships/image" Target="../media/image417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17" Type="http://schemas.openxmlformats.org/officeDocument/2006/relationships/image" Target="../media/image413.png"/><Relationship Id="rId2" Type="http://schemas.openxmlformats.org/officeDocument/2006/relationships/image" Target="../media/image398.png"/><Relationship Id="rId16" Type="http://schemas.openxmlformats.org/officeDocument/2006/relationships/image" Target="../media/image412.png"/><Relationship Id="rId20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5" Type="http://schemas.openxmlformats.org/officeDocument/2006/relationships/image" Target="../media/image411.png"/><Relationship Id="rId10" Type="http://schemas.openxmlformats.org/officeDocument/2006/relationships/image" Target="../media/image406.png"/><Relationship Id="rId19" Type="http://schemas.openxmlformats.org/officeDocument/2006/relationships/image" Target="../media/image415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Relationship Id="rId1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29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5" Type="http://schemas.openxmlformats.org/officeDocument/2006/relationships/image" Target="../media/image43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Relationship Id="rId1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10" Type="http://schemas.openxmlformats.org/officeDocument/2006/relationships/image" Target="../media/image44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3" Type="http://schemas.openxmlformats.org/officeDocument/2006/relationships/image" Target="../media/image447.png"/><Relationship Id="rId21" Type="http://schemas.openxmlformats.org/officeDocument/2006/relationships/image" Target="../media/image465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" Type="http://schemas.openxmlformats.org/officeDocument/2006/relationships/image" Target="../media/image446.png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5" Type="http://schemas.openxmlformats.org/officeDocument/2006/relationships/image" Target="../media/image459.png"/><Relationship Id="rId10" Type="http://schemas.openxmlformats.org/officeDocument/2006/relationships/image" Target="../media/image454.png"/><Relationship Id="rId19" Type="http://schemas.openxmlformats.org/officeDocument/2006/relationships/image" Target="../media/image463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77.png"/><Relationship Id="rId18" Type="http://schemas.openxmlformats.org/officeDocument/2006/relationships/image" Target="../media/image482.png"/><Relationship Id="rId3" Type="http://schemas.openxmlformats.org/officeDocument/2006/relationships/image" Target="../media/image467.png"/><Relationship Id="rId21" Type="http://schemas.openxmlformats.org/officeDocument/2006/relationships/image" Target="../media/image485.png"/><Relationship Id="rId7" Type="http://schemas.openxmlformats.org/officeDocument/2006/relationships/image" Target="../media/image471.png"/><Relationship Id="rId12" Type="http://schemas.openxmlformats.org/officeDocument/2006/relationships/image" Target="../media/image476.png"/><Relationship Id="rId17" Type="http://schemas.openxmlformats.org/officeDocument/2006/relationships/image" Target="../media/image481.png"/><Relationship Id="rId2" Type="http://schemas.openxmlformats.org/officeDocument/2006/relationships/image" Target="../media/image466.png"/><Relationship Id="rId16" Type="http://schemas.openxmlformats.org/officeDocument/2006/relationships/image" Target="../media/image480.png"/><Relationship Id="rId20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75.png"/><Relationship Id="rId5" Type="http://schemas.openxmlformats.org/officeDocument/2006/relationships/image" Target="../media/image469.png"/><Relationship Id="rId15" Type="http://schemas.openxmlformats.org/officeDocument/2006/relationships/image" Target="../media/image479.png"/><Relationship Id="rId10" Type="http://schemas.openxmlformats.org/officeDocument/2006/relationships/image" Target="../media/image474.png"/><Relationship Id="rId19" Type="http://schemas.openxmlformats.org/officeDocument/2006/relationships/image" Target="../media/image483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Relationship Id="rId14" Type="http://schemas.openxmlformats.org/officeDocument/2006/relationships/image" Target="../media/image4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7.png"/><Relationship Id="rId18" Type="http://schemas.openxmlformats.org/officeDocument/2006/relationships/image" Target="../media/image502.png"/><Relationship Id="rId3" Type="http://schemas.openxmlformats.org/officeDocument/2006/relationships/image" Target="../media/image487.png"/><Relationship Id="rId21" Type="http://schemas.openxmlformats.org/officeDocument/2006/relationships/image" Target="../media/image505.png"/><Relationship Id="rId7" Type="http://schemas.openxmlformats.org/officeDocument/2006/relationships/image" Target="../media/image491.png"/><Relationship Id="rId12" Type="http://schemas.openxmlformats.org/officeDocument/2006/relationships/image" Target="../media/image496.png"/><Relationship Id="rId17" Type="http://schemas.openxmlformats.org/officeDocument/2006/relationships/image" Target="../media/image501.png"/><Relationship Id="rId2" Type="http://schemas.openxmlformats.org/officeDocument/2006/relationships/image" Target="../media/image486.png"/><Relationship Id="rId16" Type="http://schemas.openxmlformats.org/officeDocument/2006/relationships/image" Target="../media/image500.png"/><Relationship Id="rId20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495.png"/><Relationship Id="rId5" Type="http://schemas.openxmlformats.org/officeDocument/2006/relationships/image" Target="../media/image489.png"/><Relationship Id="rId15" Type="http://schemas.openxmlformats.org/officeDocument/2006/relationships/image" Target="../media/image499.png"/><Relationship Id="rId10" Type="http://schemas.openxmlformats.org/officeDocument/2006/relationships/image" Target="../media/image494.png"/><Relationship Id="rId19" Type="http://schemas.openxmlformats.org/officeDocument/2006/relationships/image" Target="../media/image503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Relationship Id="rId14" Type="http://schemas.openxmlformats.org/officeDocument/2006/relationships/image" Target="../media/image4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17.png"/><Relationship Id="rId18" Type="http://schemas.openxmlformats.org/officeDocument/2006/relationships/image" Target="../media/image522.png"/><Relationship Id="rId3" Type="http://schemas.openxmlformats.org/officeDocument/2006/relationships/image" Target="../media/image507.png"/><Relationship Id="rId21" Type="http://schemas.openxmlformats.org/officeDocument/2006/relationships/image" Target="../media/image525.png"/><Relationship Id="rId7" Type="http://schemas.openxmlformats.org/officeDocument/2006/relationships/image" Target="../media/image511.png"/><Relationship Id="rId12" Type="http://schemas.openxmlformats.org/officeDocument/2006/relationships/image" Target="../media/image516.png"/><Relationship Id="rId17" Type="http://schemas.openxmlformats.org/officeDocument/2006/relationships/image" Target="../media/image521.png"/><Relationship Id="rId2" Type="http://schemas.openxmlformats.org/officeDocument/2006/relationships/image" Target="../media/image506.png"/><Relationship Id="rId16" Type="http://schemas.openxmlformats.org/officeDocument/2006/relationships/image" Target="../media/image520.png"/><Relationship Id="rId20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15.png"/><Relationship Id="rId5" Type="http://schemas.openxmlformats.org/officeDocument/2006/relationships/image" Target="../media/image509.png"/><Relationship Id="rId15" Type="http://schemas.openxmlformats.org/officeDocument/2006/relationships/image" Target="../media/image519.png"/><Relationship Id="rId10" Type="http://schemas.openxmlformats.org/officeDocument/2006/relationships/image" Target="../media/image514.png"/><Relationship Id="rId19" Type="http://schemas.openxmlformats.org/officeDocument/2006/relationships/image" Target="../media/image523.png"/><Relationship Id="rId4" Type="http://schemas.openxmlformats.org/officeDocument/2006/relationships/image" Target="../media/image508.png"/><Relationship Id="rId9" Type="http://schemas.openxmlformats.org/officeDocument/2006/relationships/image" Target="../media/image513.png"/><Relationship Id="rId14" Type="http://schemas.openxmlformats.org/officeDocument/2006/relationships/image" Target="../media/image5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13" Type="http://schemas.openxmlformats.org/officeDocument/2006/relationships/image" Target="../media/image537.png"/><Relationship Id="rId18" Type="http://schemas.openxmlformats.org/officeDocument/2006/relationships/image" Target="../media/image542.png"/><Relationship Id="rId3" Type="http://schemas.openxmlformats.org/officeDocument/2006/relationships/image" Target="../media/image527.png"/><Relationship Id="rId21" Type="http://schemas.openxmlformats.org/officeDocument/2006/relationships/image" Target="../media/image545.png"/><Relationship Id="rId7" Type="http://schemas.openxmlformats.org/officeDocument/2006/relationships/image" Target="../media/image531.png"/><Relationship Id="rId12" Type="http://schemas.openxmlformats.org/officeDocument/2006/relationships/image" Target="../media/image536.png"/><Relationship Id="rId17" Type="http://schemas.openxmlformats.org/officeDocument/2006/relationships/image" Target="../media/image541.png"/><Relationship Id="rId2" Type="http://schemas.openxmlformats.org/officeDocument/2006/relationships/image" Target="../media/image526.png"/><Relationship Id="rId16" Type="http://schemas.openxmlformats.org/officeDocument/2006/relationships/image" Target="../media/image540.png"/><Relationship Id="rId20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35.png"/><Relationship Id="rId5" Type="http://schemas.openxmlformats.org/officeDocument/2006/relationships/image" Target="../media/image529.png"/><Relationship Id="rId15" Type="http://schemas.openxmlformats.org/officeDocument/2006/relationships/image" Target="../media/image539.png"/><Relationship Id="rId10" Type="http://schemas.openxmlformats.org/officeDocument/2006/relationships/image" Target="../media/image534.png"/><Relationship Id="rId19" Type="http://schemas.openxmlformats.org/officeDocument/2006/relationships/image" Target="../media/image543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Relationship Id="rId14" Type="http://schemas.openxmlformats.org/officeDocument/2006/relationships/image" Target="../media/image5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13" Type="http://schemas.openxmlformats.org/officeDocument/2006/relationships/image" Target="../media/image557.png"/><Relationship Id="rId18" Type="http://schemas.openxmlformats.org/officeDocument/2006/relationships/image" Target="../media/image562.png"/><Relationship Id="rId3" Type="http://schemas.openxmlformats.org/officeDocument/2006/relationships/image" Target="../media/image547.png"/><Relationship Id="rId21" Type="http://schemas.openxmlformats.org/officeDocument/2006/relationships/image" Target="../media/image565.png"/><Relationship Id="rId7" Type="http://schemas.openxmlformats.org/officeDocument/2006/relationships/image" Target="../media/image551.png"/><Relationship Id="rId12" Type="http://schemas.openxmlformats.org/officeDocument/2006/relationships/image" Target="../media/image556.png"/><Relationship Id="rId17" Type="http://schemas.openxmlformats.org/officeDocument/2006/relationships/image" Target="../media/image561.png"/><Relationship Id="rId2" Type="http://schemas.openxmlformats.org/officeDocument/2006/relationships/image" Target="../media/image546.png"/><Relationship Id="rId16" Type="http://schemas.openxmlformats.org/officeDocument/2006/relationships/image" Target="../media/image560.png"/><Relationship Id="rId20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555.png"/><Relationship Id="rId5" Type="http://schemas.openxmlformats.org/officeDocument/2006/relationships/image" Target="../media/image549.png"/><Relationship Id="rId15" Type="http://schemas.openxmlformats.org/officeDocument/2006/relationships/image" Target="../media/image559.png"/><Relationship Id="rId10" Type="http://schemas.openxmlformats.org/officeDocument/2006/relationships/image" Target="../media/image554.png"/><Relationship Id="rId19" Type="http://schemas.openxmlformats.org/officeDocument/2006/relationships/image" Target="../media/image563.png"/><Relationship Id="rId4" Type="http://schemas.openxmlformats.org/officeDocument/2006/relationships/image" Target="../media/image548.png"/><Relationship Id="rId9" Type="http://schemas.openxmlformats.org/officeDocument/2006/relationships/image" Target="../media/image553.png"/><Relationship Id="rId14" Type="http://schemas.openxmlformats.org/officeDocument/2006/relationships/image" Target="../media/image5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4.png"/><Relationship Id="rId18" Type="http://schemas.openxmlformats.org/officeDocument/2006/relationships/image" Target="../media/image589.png"/><Relationship Id="rId3" Type="http://schemas.openxmlformats.org/officeDocument/2006/relationships/image" Target="../media/image574.png"/><Relationship Id="rId21" Type="http://schemas.openxmlformats.org/officeDocument/2006/relationships/image" Target="../media/image592.png"/><Relationship Id="rId7" Type="http://schemas.openxmlformats.org/officeDocument/2006/relationships/image" Target="../media/image578.png"/><Relationship Id="rId12" Type="http://schemas.openxmlformats.org/officeDocument/2006/relationships/image" Target="../media/image583.png"/><Relationship Id="rId17" Type="http://schemas.openxmlformats.org/officeDocument/2006/relationships/image" Target="../media/image588.png"/><Relationship Id="rId2" Type="http://schemas.openxmlformats.org/officeDocument/2006/relationships/image" Target="../media/image573.png"/><Relationship Id="rId16" Type="http://schemas.openxmlformats.org/officeDocument/2006/relationships/image" Target="../media/image587.png"/><Relationship Id="rId20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png"/><Relationship Id="rId15" Type="http://schemas.openxmlformats.org/officeDocument/2006/relationships/image" Target="../media/image586.png"/><Relationship Id="rId10" Type="http://schemas.openxmlformats.org/officeDocument/2006/relationships/image" Target="../media/image581.png"/><Relationship Id="rId19" Type="http://schemas.openxmlformats.org/officeDocument/2006/relationships/image" Target="../media/image590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Relationship Id="rId14" Type="http://schemas.openxmlformats.org/officeDocument/2006/relationships/image" Target="../media/image5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png"/><Relationship Id="rId13" Type="http://schemas.openxmlformats.org/officeDocument/2006/relationships/image" Target="../media/image604.png"/><Relationship Id="rId18" Type="http://schemas.openxmlformats.org/officeDocument/2006/relationships/image" Target="../media/image609.png"/><Relationship Id="rId3" Type="http://schemas.openxmlformats.org/officeDocument/2006/relationships/image" Target="../media/image594.png"/><Relationship Id="rId21" Type="http://schemas.openxmlformats.org/officeDocument/2006/relationships/image" Target="../media/image612.png"/><Relationship Id="rId7" Type="http://schemas.openxmlformats.org/officeDocument/2006/relationships/image" Target="../media/image598.png"/><Relationship Id="rId12" Type="http://schemas.openxmlformats.org/officeDocument/2006/relationships/image" Target="../media/image603.png"/><Relationship Id="rId17" Type="http://schemas.openxmlformats.org/officeDocument/2006/relationships/image" Target="../media/image608.png"/><Relationship Id="rId2" Type="http://schemas.openxmlformats.org/officeDocument/2006/relationships/image" Target="../media/image593.png"/><Relationship Id="rId16" Type="http://schemas.openxmlformats.org/officeDocument/2006/relationships/image" Target="../media/image607.png"/><Relationship Id="rId20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11" Type="http://schemas.openxmlformats.org/officeDocument/2006/relationships/image" Target="../media/image602.png"/><Relationship Id="rId5" Type="http://schemas.openxmlformats.org/officeDocument/2006/relationships/image" Target="../media/image596.png"/><Relationship Id="rId15" Type="http://schemas.openxmlformats.org/officeDocument/2006/relationships/image" Target="../media/image606.png"/><Relationship Id="rId10" Type="http://schemas.openxmlformats.org/officeDocument/2006/relationships/image" Target="../media/image601.png"/><Relationship Id="rId19" Type="http://schemas.openxmlformats.org/officeDocument/2006/relationships/image" Target="../media/image610.png"/><Relationship Id="rId4" Type="http://schemas.openxmlformats.org/officeDocument/2006/relationships/image" Target="../media/image595.png"/><Relationship Id="rId9" Type="http://schemas.openxmlformats.org/officeDocument/2006/relationships/image" Target="../media/image600.png"/><Relationship Id="rId14" Type="http://schemas.openxmlformats.org/officeDocument/2006/relationships/image" Target="../media/image6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614.png"/><Relationship Id="rId7" Type="http://schemas.openxmlformats.org/officeDocument/2006/relationships/image" Target="../media/image618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11" Type="http://schemas.openxmlformats.org/officeDocument/2006/relationships/image" Target="../media/image622.png"/><Relationship Id="rId5" Type="http://schemas.openxmlformats.org/officeDocument/2006/relationships/image" Target="../media/image616.png"/><Relationship Id="rId10" Type="http://schemas.openxmlformats.org/officeDocument/2006/relationships/image" Target="../media/image621.png"/><Relationship Id="rId4" Type="http://schemas.openxmlformats.org/officeDocument/2006/relationships/image" Target="../media/image615.png"/><Relationship Id="rId9" Type="http://schemas.openxmlformats.org/officeDocument/2006/relationships/image" Target="../media/image6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11" Type="http://schemas.openxmlformats.org/officeDocument/2006/relationships/image" Target="../media/image632.png"/><Relationship Id="rId5" Type="http://schemas.openxmlformats.org/officeDocument/2006/relationships/image" Target="../media/image626.png"/><Relationship Id="rId10" Type="http://schemas.openxmlformats.org/officeDocument/2006/relationships/image" Target="../media/image631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44.png"/><Relationship Id="rId18" Type="http://schemas.openxmlformats.org/officeDocument/2006/relationships/image" Target="../media/image649.png"/><Relationship Id="rId3" Type="http://schemas.openxmlformats.org/officeDocument/2006/relationships/image" Target="../media/image634.png"/><Relationship Id="rId21" Type="http://schemas.openxmlformats.org/officeDocument/2006/relationships/image" Target="../media/image652.png"/><Relationship Id="rId7" Type="http://schemas.openxmlformats.org/officeDocument/2006/relationships/image" Target="../media/image638.png"/><Relationship Id="rId12" Type="http://schemas.openxmlformats.org/officeDocument/2006/relationships/image" Target="../media/image643.png"/><Relationship Id="rId17" Type="http://schemas.openxmlformats.org/officeDocument/2006/relationships/image" Target="../media/image648.png"/><Relationship Id="rId2" Type="http://schemas.openxmlformats.org/officeDocument/2006/relationships/image" Target="../media/image633.png"/><Relationship Id="rId16" Type="http://schemas.openxmlformats.org/officeDocument/2006/relationships/image" Target="../media/image647.png"/><Relationship Id="rId20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11" Type="http://schemas.openxmlformats.org/officeDocument/2006/relationships/image" Target="../media/image642.png"/><Relationship Id="rId5" Type="http://schemas.openxmlformats.org/officeDocument/2006/relationships/image" Target="../media/image636.png"/><Relationship Id="rId15" Type="http://schemas.openxmlformats.org/officeDocument/2006/relationships/image" Target="../media/image646.png"/><Relationship Id="rId10" Type="http://schemas.openxmlformats.org/officeDocument/2006/relationships/image" Target="../media/image641.png"/><Relationship Id="rId19" Type="http://schemas.openxmlformats.org/officeDocument/2006/relationships/image" Target="../media/image650.png"/><Relationship Id="rId4" Type="http://schemas.openxmlformats.org/officeDocument/2006/relationships/image" Target="../media/image635.png"/><Relationship Id="rId9" Type="http://schemas.openxmlformats.org/officeDocument/2006/relationships/image" Target="../media/image640.png"/><Relationship Id="rId14" Type="http://schemas.openxmlformats.org/officeDocument/2006/relationships/image" Target="../media/image6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13" Type="http://schemas.openxmlformats.org/officeDocument/2006/relationships/image" Target="../media/image664.png"/><Relationship Id="rId18" Type="http://schemas.openxmlformats.org/officeDocument/2006/relationships/image" Target="../media/image669.png"/><Relationship Id="rId3" Type="http://schemas.openxmlformats.org/officeDocument/2006/relationships/image" Target="../media/image654.png"/><Relationship Id="rId7" Type="http://schemas.openxmlformats.org/officeDocument/2006/relationships/image" Target="../media/image658.png"/><Relationship Id="rId12" Type="http://schemas.openxmlformats.org/officeDocument/2006/relationships/image" Target="../media/image663.png"/><Relationship Id="rId17" Type="http://schemas.openxmlformats.org/officeDocument/2006/relationships/image" Target="../media/image668.png"/><Relationship Id="rId2" Type="http://schemas.openxmlformats.org/officeDocument/2006/relationships/image" Target="../media/image653.png"/><Relationship Id="rId16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11" Type="http://schemas.openxmlformats.org/officeDocument/2006/relationships/image" Target="../media/image662.png"/><Relationship Id="rId5" Type="http://schemas.openxmlformats.org/officeDocument/2006/relationships/image" Target="../media/image656.png"/><Relationship Id="rId15" Type="http://schemas.openxmlformats.org/officeDocument/2006/relationships/image" Target="../media/image666.png"/><Relationship Id="rId10" Type="http://schemas.openxmlformats.org/officeDocument/2006/relationships/image" Target="../media/image661.png"/><Relationship Id="rId19" Type="http://schemas.openxmlformats.org/officeDocument/2006/relationships/image" Target="../media/image670.png"/><Relationship Id="rId4" Type="http://schemas.openxmlformats.org/officeDocument/2006/relationships/image" Target="../media/image655.png"/><Relationship Id="rId9" Type="http://schemas.openxmlformats.org/officeDocument/2006/relationships/image" Target="../media/image660.png"/><Relationship Id="rId14" Type="http://schemas.openxmlformats.org/officeDocument/2006/relationships/image" Target="../media/image6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6.png"/><Relationship Id="rId13" Type="http://schemas.openxmlformats.org/officeDocument/2006/relationships/image" Target="../media/image681.png"/><Relationship Id="rId18" Type="http://schemas.openxmlformats.org/officeDocument/2006/relationships/image" Target="../media/image686.png"/><Relationship Id="rId3" Type="http://schemas.openxmlformats.org/officeDocument/2006/relationships/image" Target="../media/image527.png"/><Relationship Id="rId7" Type="http://schemas.openxmlformats.org/officeDocument/2006/relationships/image" Target="../media/image675.png"/><Relationship Id="rId12" Type="http://schemas.openxmlformats.org/officeDocument/2006/relationships/image" Target="../media/image680.png"/><Relationship Id="rId17" Type="http://schemas.openxmlformats.org/officeDocument/2006/relationships/image" Target="../media/image685.png"/><Relationship Id="rId2" Type="http://schemas.openxmlformats.org/officeDocument/2006/relationships/image" Target="../media/image671.png"/><Relationship Id="rId16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11" Type="http://schemas.openxmlformats.org/officeDocument/2006/relationships/image" Target="../media/image679.png"/><Relationship Id="rId5" Type="http://schemas.openxmlformats.org/officeDocument/2006/relationships/image" Target="../media/image673.png"/><Relationship Id="rId15" Type="http://schemas.openxmlformats.org/officeDocument/2006/relationships/image" Target="../media/image683.png"/><Relationship Id="rId10" Type="http://schemas.openxmlformats.org/officeDocument/2006/relationships/image" Target="../media/image678.png"/><Relationship Id="rId19" Type="http://schemas.openxmlformats.org/officeDocument/2006/relationships/image" Target="../media/image687.png"/><Relationship Id="rId4" Type="http://schemas.openxmlformats.org/officeDocument/2006/relationships/image" Target="../media/image672.png"/><Relationship Id="rId9" Type="http://schemas.openxmlformats.org/officeDocument/2006/relationships/image" Target="../media/image677.png"/><Relationship Id="rId14" Type="http://schemas.openxmlformats.org/officeDocument/2006/relationships/image" Target="../media/image6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png"/><Relationship Id="rId13" Type="http://schemas.openxmlformats.org/officeDocument/2006/relationships/image" Target="../media/image699.png"/><Relationship Id="rId18" Type="http://schemas.openxmlformats.org/officeDocument/2006/relationships/image" Target="../media/image704.png"/><Relationship Id="rId3" Type="http://schemas.openxmlformats.org/officeDocument/2006/relationships/image" Target="../media/image689.png"/><Relationship Id="rId7" Type="http://schemas.openxmlformats.org/officeDocument/2006/relationships/image" Target="../media/image693.png"/><Relationship Id="rId12" Type="http://schemas.openxmlformats.org/officeDocument/2006/relationships/image" Target="../media/image698.png"/><Relationship Id="rId17" Type="http://schemas.openxmlformats.org/officeDocument/2006/relationships/image" Target="../media/image703.png"/><Relationship Id="rId2" Type="http://schemas.openxmlformats.org/officeDocument/2006/relationships/image" Target="../media/image688.png"/><Relationship Id="rId16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2.png"/><Relationship Id="rId11" Type="http://schemas.openxmlformats.org/officeDocument/2006/relationships/image" Target="../media/image697.png"/><Relationship Id="rId5" Type="http://schemas.openxmlformats.org/officeDocument/2006/relationships/image" Target="../media/image691.png"/><Relationship Id="rId15" Type="http://schemas.openxmlformats.org/officeDocument/2006/relationships/image" Target="../media/image701.png"/><Relationship Id="rId10" Type="http://schemas.openxmlformats.org/officeDocument/2006/relationships/image" Target="../media/image696.png"/><Relationship Id="rId19" Type="http://schemas.openxmlformats.org/officeDocument/2006/relationships/image" Target="../media/image705.png"/><Relationship Id="rId4" Type="http://schemas.openxmlformats.org/officeDocument/2006/relationships/image" Target="../media/image690.png"/><Relationship Id="rId9" Type="http://schemas.openxmlformats.org/officeDocument/2006/relationships/image" Target="../media/image695.png"/><Relationship Id="rId14" Type="http://schemas.openxmlformats.org/officeDocument/2006/relationships/image" Target="../media/image7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722.png"/><Relationship Id="rId3" Type="http://schemas.openxmlformats.org/officeDocument/2006/relationships/image" Target="../media/image707.png"/><Relationship Id="rId21" Type="http://schemas.openxmlformats.org/officeDocument/2006/relationships/image" Target="../media/image725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721.png"/><Relationship Id="rId2" Type="http://schemas.openxmlformats.org/officeDocument/2006/relationships/image" Target="../media/image706.png"/><Relationship Id="rId16" Type="http://schemas.openxmlformats.org/officeDocument/2006/relationships/image" Target="../media/image720.png"/><Relationship Id="rId20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10" Type="http://schemas.openxmlformats.org/officeDocument/2006/relationships/image" Target="../media/image714.png"/><Relationship Id="rId19" Type="http://schemas.openxmlformats.org/officeDocument/2006/relationships/image" Target="../media/image723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737.png"/><Relationship Id="rId18" Type="http://schemas.openxmlformats.org/officeDocument/2006/relationships/image" Target="../media/image742.png"/><Relationship Id="rId3" Type="http://schemas.openxmlformats.org/officeDocument/2006/relationships/image" Target="../media/image727.png"/><Relationship Id="rId21" Type="http://schemas.openxmlformats.org/officeDocument/2006/relationships/image" Target="../media/image745.png"/><Relationship Id="rId7" Type="http://schemas.openxmlformats.org/officeDocument/2006/relationships/image" Target="../media/image731.png"/><Relationship Id="rId12" Type="http://schemas.openxmlformats.org/officeDocument/2006/relationships/image" Target="../media/image736.png"/><Relationship Id="rId17" Type="http://schemas.openxmlformats.org/officeDocument/2006/relationships/image" Target="../media/image741.png"/><Relationship Id="rId2" Type="http://schemas.openxmlformats.org/officeDocument/2006/relationships/image" Target="../media/image726.png"/><Relationship Id="rId16" Type="http://schemas.openxmlformats.org/officeDocument/2006/relationships/image" Target="../media/image740.png"/><Relationship Id="rId20" Type="http://schemas.openxmlformats.org/officeDocument/2006/relationships/image" Target="../media/image7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11" Type="http://schemas.openxmlformats.org/officeDocument/2006/relationships/image" Target="../media/image735.png"/><Relationship Id="rId5" Type="http://schemas.openxmlformats.org/officeDocument/2006/relationships/image" Target="../media/image729.png"/><Relationship Id="rId15" Type="http://schemas.openxmlformats.org/officeDocument/2006/relationships/image" Target="../media/image739.png"/><Relationship Id="rId10" Type="http://schemas.openxmlformats.org/officeDocument/2006/relationships/image" Target="../media/image734.png"/><Relationship Id="rId19" Type="http://schemas.openxmlformats.org/officeDocument/2006/relationships/image" Target="../media/image743.png"/><Relationship Id="rId4" Type="http://schemas.openxmlformats.org/officeDocument/2006/relationships/image" Target="../media/image728.png"/><Relationship Id="rId9" Type="http://schemas.openxmlformats.org/officeDocument/2006/relationships/image" Target="../media/image733.png"/><Relationship Id="rId14" Type="http://schemas.openxmlformats.org/officeDocument/2006/relationships/image" Target="../media/image7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image" Target="../media/image757.png"/><Relationship Id="rId3" Type="http://schemas.openxmlformats.org/officeDocument/2006/relationships/image" Target="../media/image747.png"/><Relationship Id="rId7" Type="http://schemas.openxmlformats.org/officeDocument/2006/relationships/image" Target="../media/image751.png"/><Relationship Id="rId12" Type="http://schemas.openxmlformats.org/officeDocument/2006/relationships/image" Target="../media/image756.png"/><Relationship Id="rId17" Type="http://schemas.openxmlformats.org/officeDocument/2006/relationships/image" Target="../media/image761.png"/><Relationship Id="rId2" Type="http://schemas.openxmlformats.org/officeDocument/2006/relationships/image" Target="../media/image746.png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55.png"/><Relationship Id="rId5" Type="http://schemas.openxmlformats.org/officeDocument/2006/relationships/image" Target="../media/image749.png"/><Relationship Id="rId15" Type="http://schemas.openxmlformats.org/officeDocument/2006/relationships/image" Target="../media/image759.png"/><Relationship Id="rId10" Type="http://schemas.openxmlformats.org/officeDocument/2006/relationships/image" Target="../media/image754.png"/><Relationship Id="rId4" Type="http://schemas.openxmlformats.org/officeDocument/2006/relationships/image" Target="../media/image748.png"/><Relationship Id="rId9" Type="http://schemas.openxmlformats.org/officeDocument/2006/relationships/image" Target="../media/image753.png"/><Relationship Id="rId14" Type="http://schemas.openxmlformats.org/officeDocument/2006/relationships/image" Target="../media/image7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8.png"/><Relationship Id="rId13" Type="http://schemas.openxmlformats.org/officeDocument/2006/relationships/image" Target="../media/image773.png"/><Relationship Id="rId3" Type="http://schemas.openxmlformats.org/officeDocument/2006/relationships/image" Target="../media/image763.png"/><Relationship Id="rId7" Type="http://schemas.openxmlformats.org/officeDocument/2006/relationships/image" Target="../media/image767.png"/><Relationship Id="rId12" Type="http://schemas.openxmlformats.org/officeDocument/2006/relationships/image" Target="../media/image772.png"/><Relationship Id="rId17" Type="http://schemas.openxmlformats.org/officeDocument/2006/relationships/image" Target="../media/image777.png"/><Relationship Id="rId2" Type="http://schemas.openxmlformats.org/officeDocument/2006/relationships/image" Target="../media/image762.png"/><Relationship Id="rId16" Type="http://schemas.openxmlformats.org/officeDocument/2006/relationships/image" Target="../media/image7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6.png"/><Relationship Id="rId11" Type="http://schemas.openxmlformats.org/officeDocument/2006/relationships/image" Target="../media/image771.png"/><Relationship Id="rId5" Type="http://schemas.openxmlformats.org/officeDocument/2006/relationships/image" Target="../media/image765.png"/><Relationship Id="rId15" Type="http://schemas.openxmlformats.org/officeDocument/2006/relationships/image" Target="../media/image775.png"/><Relationship Id="rId10" Type="http://schemas.openxmlformats.org/officeDocument/2006/relationships/image" Target="../media/image770.png"/><Relationship Id="rId4" Type="http://schemas.openxmlformats.org/officeDocument/2006/relationships/image" Target="../media/image764.png"/><Relationship Id="rId9" Type="http://schemas.openxmlformats.org/officeDocument/2006/relationships/image" Target="../media/image769.png"/><Relationship Id="rId14" Type="http://schemas.openxmlformats.org/officeDocument/2006/relationships/image" Target="../media/image77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png"/><Relationship Id="rId13" Type="http://schemas.openxmlformats.org/officeDocument/2006/relationships/image" Target="../media/image789.png"/><Relationship Id="rId18" Type="http://schemas.openxmlformats.org/officeDocument/2006/relationships/image" Target="../media/image794.png"/><Relationship Id="rId3" Type="http://schemas.openxmlformats.org/officeDocument/2006/relationships/image" Target="../media/image779.png"/><Relationship Id="rId7" Type="http://schemas.openxmlformats.org/officeDocument/2006/relationships/image" Target="../media/image783.png"/><Relationship Id="rId12" Type="http://schemas.openxmlformats.org/officeDocument/2006/relationships/image" Target="../media/image788.png"/><Relationship Id="rId17" Type="http://schemas.openxmlformats.org/officeDocument/2006/relationships/image" Target="../media/image793.png"/><Relationship Id="rId2" Type="http://schemas.openxmlformats.org/officeDocument/2006/relationships/image" Target="../media/image778.png"/><Relationship Id="rId16" Type="http://schemas.openxmlformats.org/officeDocument/2006/relationships/image" Target="../media/image792.png"/><Relationship Id="rId20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2.png"/><Relationship Id="rId11" Type="http://schemas.openxmlformats.org/officeDocument/2006/relationships/image" Target="../media/image787.png"/><Relationship Id="rId5" Type="http://schemas.openxmlformats.org/officeDocument/2006/relationships/image" Target="../media/image781.png"/><Relationship Id="rId15" Type="http://schemas.openxmlformats.org/officeDocument/2006/relationships/image" Target="../media/image791.png"/><Relationship Id="rId10" Type="http://schemas.openxmlformats.org/officeDocument/2006/relationships/image" Target="../media/image786.png"/><Relationship Id="rId19" Type="http://schemas.openxmlformats.org/officeDocument/2006/relationships/image" Target="../media/image795.png"/><Relationship Id="rId4" Type="http://schemas.openxmlformats.org/officeDocument/2006/relationships/image" Target="../media/image780.png"/><Relationship Id="rId9" Type="http://schemas.openxmlformats.org/officeDocument/2006/relationships/image" Target="../media/image785.png"/><Relationship Id="rId14" Type="http://schemas.openxmlformats.org/officeDocument/2006/relationships/image" Target="../media/image7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png"/><Relationship Id="rId13" Type="http://schemas.openxmlformats.org/officeDocument/2006/relationships/image" Target="../media/image808.png"/><Relationship Id="rId18" Type="http://schemas.openxmlformats.org/officeDocument/2006/relationships/image" Target="../media/image813.png"/><Relationship Id="rId3" Type="http://schemas.openxmlformats.org/officeDocument/2006/relationships/image" Target="../media/image798.png"/><Relationship Id="rId7" Type="http://schemas.openxmlformats.org/officeDocument/2006/relationships/image" Target="../media/image802.png"/><Relationship Id="rId12" Type="http://schemas.openxmlformats.org/officeDocument/2006/relationships/image" Target="../media/image807.png"/><Relationship Id="rId17" Type="http://schemas.openxmlformats.org/officeDocument/2006/relationships/image" Target="../media/image812.png"/><Relationship Id="rId2" Type="http://schemas.openxmlformats.org/officeDocument/2006/relationships/image" Target="../media/image797.png"/><Relationship Id="rId16" Type="http://schemas.openxmlformats.org/officeDocument/2006/relationships/image" Target="../media/image811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11" Type="http://schemas.openxmlformats.org/officeDocument/2006/relationships/image" Target="../media/image806.png"/><Relationship Id="rId5" Type="http://schemas.openxmlformats.org/officeDocument/2006/relationships/image" Target="../media/image800.png"/><Relationship Id="rId15" Type="http://schemas.openxmlformats.org/officeDocument/2006/relationships/image" Target="../media/image810.png"/><Relationship Id="rId10" Type="http://schemas.openxmlformats.org/officeDocument/2006/relationships/image" Target="../media/image805.png"/><Relationship Id="rId19" Type="http://schemas.openxmlformats.org/officeDocument/2006/relationships/image" Target="../media/image814.png"/><Relationship Id="rId4" Type="http://schemas.openxmlformats.org/officeDocument/2006/relationships/image" Target="../media/image799.png"/><Relationship Id="rId9" Type="http://schemas.openxmlformats.org/officeDocument/2006/relationships/image" Target="../media/image804.png"/><Relationship Id="rId14" Type="http://schemas.openxmlformats.org/officeDocument/2006/relationships/image" Target="../media/image80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2.png"/><Relationship Id="rId13" Type="http://schemas.openxmlformats.org/officeDocument/2006/relationships/image" Target="../media/image827.png"/><Relationship Id="rId3" Type="http://schemas.openxmlformats.org/officeDocument/2006/relationships/image" Target="../media/image817.png"/><Relationship Id="rId7" Type="http://schemas.openxmlformats.org/officeDocument/2006/relationships/image" Target="../media/image821.png"/><Relationship Id="rId12" Type="http://schemas.openxmlformats.org/officeDocument/2006/relationships/image" Target="../media/image826.png"/><Relationship Id="rId17" Type="http://schemas.openxmlformats.org/officeDocument/2006/relationships/image" Target="../media/image831.png"/><Relationship Id="rId2" Type="http://schemas.openxmlformats.org/officeDocument/2006/relationships/image" Target="../media/image816.png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25.png"/><Relationship Id="rId5" Type="http://schemas.openxmlformats.org/officeDocument/2006/relationships/image" Target="../media/image819.png"/><Relationship Id="rId15" Type="http://schemas.openxmlformats.org/officeDocument/2006/relationships/image" Target="../media/image829.png"/><Relationship Id="rId10" Type="http://schemas.openxmlformats.org/officeDocument/2006/relationships/image" Target="../media/image824.png"/><Relationship Id="rId4" Type="http://schemas.openxmlformats.org/officeDocument/2006/relationships/image" Target="../media/image818.png"/><Relationship Id="rId9" Type="http://schemas.openxmlformats.org/officeDocument/2006/relationships/image" Target="../media/image823.png"/><Relationship Id="rId14" Type="http://schemas.openxmlformats.org/officeDocument/2006/relationships/image" Target="../media/image8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8.png"/><Relationship Id="rId13" Type="http://schemas.openxmlformats.org/officeDocument/2006/relationships/image" Target="../media/image843.png"/><Relationship Id="rId3" Type="http://schemas.openxmlformats.org/officeDocument/2006/relationships/image" Target="../media/image833.png"/><Relationship Id="rId7" Type="http://schemas.openxmlformats.org/officeDocument/2006/relationships/image" Target="../media/image837.png"/><Relationship Id="rId12" Type="http://schemas.openxmlformats.org/officeDocument/2006/relationships/image" Target="../media/image842.png"/><Relationship Id="rId17" Type="http://schemas.openxmlformats.org/officeDocument/2006/relationships/image" Target="../media/image847.png"/><Relationship Id="rId2" Type="http://schemas.openxmlformats.org/officeDocument/2006/relationships/image" Target="../media/image832.png"/><Relationship Id="rId16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6.png"/><Relationship Id="rId11" Type="http://schemas.openxmlformats.org/officeDocument/2006/relationships/image" Target="../media/image841.png"/><Relationship Id="rId5" Type="http://schemas.openxmlformats.org/officeDocument/2006/relationships/image" Target="../media/image835.png"/><Relationship Id="rId15" Type="http://schemas.openxmlformats.org/officeDocument/2006/relationships/image" Target="../media/image845.png"/><Relationship Id="rId10" Type="http://schemas.openxmlformats.org/officeDocument/2006/relationships/image" Target="../media/image840.png"/><Relationship Id="rId4" Type="http://schemas.openxmlformats.org/officeDocument/2006/relationships/image" Target="../media/image834.png"/><Relationship Id="rId9" Type="http://schemas.openxmlformats.org/officeDocument/2006/relationships/image" Target="../media/image839.png"/><Relationship Id="rId14" Type="http://schemas.openxmlformats.org/officeDocument/2006/relationships/image" Target="../media/image8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13" Type="http://schemas.openxmlformats.org/officeDocument/2006/relationships/image" Target="../media/image859.png"/><Relationship Id="rId3" Type="http://schemas.openxmlformats.org/officeDocument/2006/relationships/image" Target="../media/image849.png"/><Relationship Id="rId7" Type="http://schemas.openxmlformats.org/officeDocument/2006/relationships/image" Target="../media/image853.png"/><Relationship Id="rId12" Type="http://schemas.openxmlformats.org/officeDocument/2006/relationships/image" Target="../media/image858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2.png"/><Relationship Id="rId11" Type="http://schemas.openxmlformats.org/officeDocument/2006/relationships/image" Target="../media/image857.png"/><Relationship Id="rId5" Type="http://schemas.openxmlformats.org/officeDocument/2006/relationships/image" Target="../media/image851.png"/><Relationship Id="rId10" Type="http://schemas.openxmlformats.org/officeDocument/2006/relationships/image" Target="../media/image856.png"/><Relationship Id="rId4" Type="http://schemas.openxmlformats.org/officeDocument/2006/relationships/image" Target="../media/image850.png"/><Relationship Id="rId9" Type="http://schemas.openxmlformats.org/officeDocument/2006/relationships/image" Target="../media/image855.png"/><Relationship Id="rId14" Type="http://schemas.openxmlformats.org/officeDocument/2006/relationships/image" Target="../media/image8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.png"/><Relationship Id="rId13" Type="http://schemas.openxmlformats.org/officeDocument/2006/relationships/image" Target="../media/image872.png"/><Relationship Id="rId3" Type="http://schemas.openxmlformats.org/officeDocument/2006/relationships/image" Target="../media/image862.png"/><Relationship Id="rId7" Type="http://schemas.openxmlformats.org/officeDocument/2006/relationships/image" Target="../media/image866.png"/><Relationship Id="rId12" Type="http://schemas.openxmlformats.org/officeDocument/2006/relationships/image" Target="../media/image871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5.png"/><Relationship Id="rId11" Type="http://schemas.openxmlformats.org/officeDocument/2006/relationships/image" Target="../media/image870.png"/><Relationship Id="rId5" Type="http://schemas.openxmlformats.org/officeDocument/2006/relationships/image" Target="../media/image864.png"/><Relationship Id="rId10" Type="http://schemas.openxmlformats.org/officeDocument/2006/relationships/image" Target="../media/image869.png"/><Relationship Id="rId4" Type="http://schemas.openxmlformats.org/officeDocument/2006/relationships/image" Target="../media/image863.png"/><Relationship Id="rId9" Type="http://schemas.openxmlformats.org/officeDocument/2006/relationships/image" Target="../media/image868.png"/><Relationship Id="rId14" Type="http://schemas.openxmlformats.org/officeDocument/2006/relationships/image" Target="../media/image87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885.png"/><Relationship Id="rId3" Type="http://schemas.openxmlformats.org/officeDocument/2006/relationships/image" Target="../media/image875.png"/><Relationship Id="rId7" Type="http://schemas.openxmlformats.org/officeDocument/2006/relationships/image" Target="../media/image879.png"/><Relationship Id="rId12" Type="http://schemas.openxmlformats.org/officeDocument/2006/relationships/image" Target="../media/image884.png"/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8.png"/><Relationship Id="rId11" Type="http://schemas.openxmlformats.org/officeDocument/2006/relationships/image" Target="../media/image883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4" Type="http://schemas.openxmlformats.org/officeDocument/2006/relationships/image" Target="../media/image876.png"/><Relationship Id="rId9" Type="http://schemas.openxmlformats.org/officeDocument/2006/relationships/image" Target="../media/image881.png"/><Relationship Id="rId14" Type="http://schemas.openxmlformats.org/officeDocument/2006/relationships/image" Target="../media/image88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3.png"/><Relationship Id="rId13" Type="http://schemas.openxmlformats.org/officeDocument/2006/relationships/image" Target="../media/image898.png"/><Relationship Id="rId3" Type="http://schemas.openxmlformats.org/officeDocument/2006/relationships/image" Target="../media/image888.png"/><Relationship Id="rId7" Type="http://schemas.openxmlformats.org/officeDocument/2006/relationships/image" Target="../media/image892.png"/><Relationship Id="rId12" Type="http://schemas.openxmlformats.org/officeDocument/2006/relationships/image" Target="../media/image897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1.png"/><Relationship Id="rId11" Type="http://schemas.openxmlformats.org/officeDocument/2006/relationships/image" Target="../media/image896.png"/><Relationship Id="rId5" Type="http://schemas.openxmlformats.org/officeDocument/2006/relationships/image" Target="../media/image890.png"/><Relationship Id="rId10" Type="http://schemas.openxmlformats.org/officeDocument/2006/relationships/image" Target="../media/image895.png"/><Relationship Id="rId4" Type="http://schemas.openxmlformats.org/officeDocument/2006/relationships/image" Target="../media/image889.png"/><Relationship Id="rId9" Type="http://schemas.openxmlformats.org/officeDocument/2006/relationships/image" Target="../media/image894.png"/><Relationship Id="rId14" Type="http://schemas.openxmlformats.org/officeDocument/2006/relationships/image" Target="../media/image89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6.png"/><Relationship Id="rId13" Type="http://schemas.openxmlformats.org/officeDocument/2006/relationships/image" Target="../media/image911.png"/><Relationship Id="rId3" Type="http://schemas.openxmlformats.org/officeDocument/2006/relationships/image" Target="../media/image901.png"/><Relationship Id="rId7" Type="http://schemas.openxmlformats.org/officeDocument/2006/relationships/image" Target="../media/image905.png"/><Relationship Id="rId12" Type="http://schemas.openxmlformats.org/officeDocument/2006/relationships/image" Target="../media/image910.png"/><Relationship Id="rId17" Type="http://schemas.openxmlformats.org/officeDocument/2006/relationships/image" Target="../media/image915.png"/><Relationship Id="rId2" Type="http://schemas.openxmlformats.org/officeDocument/2006/relationships/image" Target="../media/image900.png"/><Relationship Id="rId16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4.png"/><Relationship Id="rId11" Type="http://schemas.openxmlformats.org/officeDocument/2006/relationships/image" Target="../media/image909.png"/><Relationship Id="rId5" Type="http://schemas.openxmlformats.org/officeDocument/2006/relationships/image" Target="../media/image903.png"/><Relationship Id="rId15" Type="http://schemas.openxmlformats.org/officeDocument/2006/relationships/image" Target="../media/image913.png"/><Relationship Id="rId10" Type="http://schemas.openxmlformats.org/officeDocument/2006/relationships/image" Target="../media/image908.png"/><Relationship Id="rId4" Type="http://schemas.openxmlformats.org/officeDocument/2006/relationships/image" Target="../media/image902.png"/><Relationship Id="rId9" Type="http://schemas.openxmlformats.org/officeDocument/2006/relationships/image" Target="../media/image907.png"/><Relationship Id="rId14" Type="http://schemas.openxmlformats.org/officeDocument/2006/relationships/image" Target="../media/image9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2.png"/><Relationship Id="rId13" Type="http://schemas.openxmlformats.org/officeDocument/2006/relationships/image" Target="../media/image927.png"/><Relationship Id="rId3" Type="http://schemas.openxmlformats.org/officeDocument/2006/relationships/image" Target="../media/image917.png"/><Relationship Id="rId7" Type="http://schemas.openxmlformats.org/officeDocument/2006/relationships/image" Target="../media/image921.png"/><Relationship Id="rId12" Type="http://schemas.openxmlformats.org/officeDocument/2006/relationships/image" Target="../media/image926.png"/><Relationship Id="rId17" Type="http://schemas.openxmlformats.org/officeDocument/2006/relationships/image" Target="../media/image930.png"/><Relationship Id="rId2" Type="http://schemas.openxmlformats.org/officeDocument/2006/relationships/image" Target="../media/image916.png"/><Relationship Id="rId16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925.png"/><Relationship Id="rId5" Type="http://schemas.openxmlformats.org/officeDocument/2006/relationships/image" Target="../media/image919.png"/><Relationship Id="rId15" Type="http://schemas.openxmlformats.org/officeDocument/2006/relationships/image" Target="../media/image929.png"/><Relationship Id="rId10" Type="http://schemas.openxmlformats.org/officeDocument/2006/relationships/image" Target="../media/image924.png"/><Relationship Id="rId4" Type="http://schemas.openxmlformats.org/officeDocument/2006/relationships/image" Target="../media/image918.png"/><Relationship Id="rId9" Type="http://schemas.openxmlformats.org/officeDocument/2006/relationships/image" Target="../media/image923.png"/><Relationship Id="rId14" Type="http://schemas.openxmlformats.org/officeDocument/2006/relationships/image" Target="../media/image9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9.png"/><Relationship Id="rId13" Type="http://schemas.openxmlformats.org/officeDocument/2006/relationships/image" Target="../media/image944.png"/><Relationship Id="rId3" Type="http://schemas.openxmlformats.org/officeDocument/2006/relationships/image" Target="../media/image934.png"/><Relationship Id="rId7" Type="http://schemas.openxmlformats.org/officeDocument/2006/relationships/image" Target="../media/image938.png"/><Relationship Id="rId12" Type="http://schemas.openxmlformats.org/officeDocument/2006/relationships/image" Target="../media/image943.png"/><Relationship Id="rId17" Type="http://schemas.openxmlformats.org/officeDocument/2006/relationships/image" Target="../media/image948.png"/><Relationship Id="rId2" Type="http://schemas.openxmlformats.org/officeDocument/2006/relationships/image" Target="../media/image933.png"/><Relationship Id="rId16" Type="http://schemas.openxmlformats.org/officeDocument/2006/relationships/image" Target="../media/image9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7.png"/><Relationship Id="rId11" Type="http://schemas.openxmlformats.org/officeDocument/2006/relationships/image" Target="../media/image942.png"/><Relationship Id="rId5" Type="http://schemas.openxmlformats.org/officeDocument/2006/relationships/image" Target="../media/image936.png"/><Relationship Id="rId15" Type="http://schemas.openxmlformats.org/officeDocument/2006/relationships/image" Target="../media/image946.png"/><Relationship Id="rId10" Type="http://schemas.openxmlformats.org/officeDocument/2006/relationships/image" Target="../media/image941.png"/><Relationship Id="rId4" Type="http://schemas.openxmlformats.org/officeDocument/2006/relationships/image" Target="../media/image935.png"/><Relationship Id="rId9" Type="http://schemas.openxmlformats.org/officeDocument/2006/relationships/image" Target="../media/image940.png"/><Relationship Id="rId14" Type="http://schemas.openxmlformats.org/officeDocument/2006/relationships/image" Target="../media/image9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5.png"/><Relationship Id="rId13" Type="http://schemas.openxmlformats.org/officeDocument/2006/relationships/image" Target="../media/image960.png"/><Relationship Id="rId3" Type="http://schemas.openxmlformats.org/officeDocument/2006/relationships/image" Target="../media/image950.png"/><Relationship Id="rId7" Type="http://schemas.openxmlformats.org/officeDocument/2006/relationships/image" Target="../media/image954.png"/><Relationship Id="rId12" Type="http://schemas.openxmlformats.org/officeDocument/2006/relationships/image" Target="../media/image959.png"/><Relationship Id="rId17" Type="http://schemas.openxmlformats.org/officeDocument/2006/relationships/image" Target="../media/image964.png"/><Relationship Id="rId2" Type="http://schemas.openxmlformats.org/officeDocument/2006/relationships/image" Target="../media/image949.png"/><Relationship Id="rId16" Type="http://schemas.openxmlformats.org/officeDocument/2006/relationships/image" Target="../media/image9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3.png"/><Relationship Id="rId11" Type="http://schemas.openxmlformats.org/officeDocument/2006/relationships/image" Target="../media/image958.png"/><Relationship Id="rId5" Type="http://schemas.openxmlformats.org/officeDocument/2006/relationships/image" Target="../media/image952.png"/><Relationship Id="rId15" Type="http://schemas.openxmlformats.org/officeDocument/2006/relationships/image" Target="../media/image962.png"/><Relationship Id="rId10" Type="http://schemas.openxmlformats.org/officeDocument/2006/relationships/image" Target="../media/image957.png"/><Relationship Id="rId4" Type="http://schemas.openxmlformats.org/officeDocument/2006/relationships/image" Target="../media/image951.png"/><Relationship Id="rId9" Type="http://schemas.openxmlformats.org/officeDocument/2006/relationships/image" Target="../media/image956.png"/><Relationship Id="rId14" Type="http://schemas.openxmlformats.org/officeDocument/2006/relationships/image" Target="../media/image96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13" Type="http://schemas.openxmlformats.org/officeDocument/2006/relationships/image" Target="../media/image976.png"/><Relationship Id="rId18" Type="http://schemas.openxmlformats.org/officeDocument/2006/relationships/image" Target="../media/image981.png"/><Relationship Id="rId3" Type="http://schemas.openxmlformats.org/officeDocument/2006/relationships/image" Target="../media/image966.png"/><Relationship Id="rId21" Type="http://schemas.openxmlformats.org/officeDocument/2006/relationships/image" Target="../media/image984.png"/><Relationship Id="rId7" Type="http://schemas.openxmlformats.org/officeDocument/2006/relationships/image" Target="../media/image970.png"/><Relationship Id="rId12" Type="http://schemas.openxmlformats.org/officeDocument/2006/relationships/image" Target="../media/image975.png"/><Relationship Id="rId17" Type="http://schemas.openxmlformats.org/officeDocument/2006/relationships/image" Target="../media/image980.png"/><Relationship Id="rId2" Type="http://schemas.openxmlformats.org/officeDocument/2006/relationships/image" Target="../media/image965.png"/><Relationship Id="rId16" Type="http://schemas.openxmlformats.org/officeDocument/2006/relationships/image" Target="../media/image979.png"/><Relationship Id="rId20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9.png"/><Relationship Id="rId11" Type="http://schemas.openxmlformats.org/officeDocument/2006/relationships/image" Target="../media/image974.png"/><Relationship Id="rId5" Type="http://schemas.openxmlformats.org/officeDocument/2006/relationships/image" Target="../media/image968.png"/><Relationship Id="rId15" Type="http://schemas.openxmlformats.org/officeDocument/2006/relationships/image" Target="../media/image978.png"/><Relationship Id="rId10" Type="http://schemas.openxmlformats.org/officeDocument/2006/relationships/image" Target="../media/image973.png"/><Relationship Id="rId19" Type="http://schemas.openxmlformats.org/officeDocument/2006/relationships/image" Target="../media/image982.png"/><Relationship Id="rId4" Type="http://schemas.openxmlformats.org/officeDocument/2006/relationships/image" Target="../media/image967.png"/><Relationship Id="rId9" Type="http://schemas.openxmlformats.org/officeDocument/2006/relationships/image" Target="../media/image972.png"/><Relationship Id="rId14" Type="http://schemas.openxmlformats.org/officeDocument/2006/relationships/image" Target="../media/image97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13" Type="http://schemas.openxmlformats.org/officeDocument/2006/relationships/image" Target="../media/image996.png"/><Relationship Id="rId18" Type="http://schemas.openxmlformats.org/officeDocument/2006/relationships/image" Target="../media/image1001.png"/><Relationship Id="rId3" Type="http://schemas.openxmlformats.org/officeDocument/2006/relationships/image" Target="../media/image986.png"/><Relationship Id="rId21" Type="http://schemas.openxmlformats.org/officeDocument/2006/relationships/image" Target="../media/image1004.png"/><Relationship Id="rId7" Type="http://schemas.openxmlformats.org/officeDocument/2006/relationships/image" Target="../media/image990.png"/><Relationship Id="rId12" Type="http://schemas.openxmlformats.org/officeDocument/2006/relationships/image" Target="../media/image995.png"/><Relationship Id="rId17" Type="http://schemas.openxmlformats.org/officeDocument/2006/relationships/image" Target="../media/image1000.png"/><Relationship Id="rId2" Type="http://schemas.openxmlformats.org/officeDocument/2006/relationships/image" Target="../media/image985.png"/><Relationship Id="rId16" Type="http://schemas.openxmlformats.org/officeDocument/2006/relationships/image" Target="../media/image999.png"/><Relationship Id="rId20" Type="http://schemas.openxmlformats.org/officeDocument/2006/relationships/image" Target="../media/image10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9.png"/><Relationship Id="rId11" Type="http://schemas.openxmlformats.org/officeDocument/2006/relationships/image" Target="../media/image994.png"/><Relationship Id="rId5" Type="http://schemas.openxmlformats.org/officeDocument/2006/relationships/image" Target="../media/image988.png"/><Relationship Id="rId15" Type="http://schemas.openxmlformats.org/officeDocument/2006/relationships/image" Target="../media/image998.png"/><Relationship Id="rId10" Type="http://schemas.openxmlformats.org/officeDocument/2006/relationships/image" Target="../media/image993.png"/><Relationship Id="rId19" Type="http://schemas.openxmlformats.org/officeDocument/2006/relationships/image" Target="../media/image1002.png"/><Relationship Id="rId4" Type="http://schemas.openxmlformats.org/officeDocument/2006/relationships/image" Target="../media/image987.png"/><Relationship Id="rId9" Type="http://schemas.openxmlformats.org/officeDocument/2006/relationships/image" Target="../media/image992.png"/><Relationship Id="rId14" Type="http://schemas.openxmlformats.org/officeDocument/2006/relationships/image" Target="../media/image9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1016.png"/><Relationship Id="rId3" Type="http://schemas.openxmlformats.org/officeDocument/2006/relationships/image" Target="../media/image1006.png"/><Relationship Id="rId7" Type="http://schemas.openxmlformats.org/officeDocument/2006/relationships/image" Target="../media/image1010.png"/><Relationship Id="rId12" Type="http://schemas.openxmlformats.org/officeDocument/2006/relationships/image" Target="../media/image1015.png"/><Relationship Id="rId17" Type="http://schemas.openxmlformats.org/officeDocument/2006/relationships/image" Target="../media/image1020.png"/><Relationship Id="rId2" Type="http://schemas.openxmlformats.org/officeDocument/2006/relationships/image" Target="../media/image1005.png"/><Relationship Id="rId16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9.png"/><Relationship Id="rId11" Type="http://schemas.openxmlformats.org/officeDocument/2006/relationships/image" Target="../media/image1014.png"/><Relationship Id="rId5" Type="http://schemas.openxmlformats.org/officeDocument/2006/relationships/image" Target="../media/image1008.png"/><Relationship Id="rId15" Type="http://schemas.openxmlformats.org/officeDocument/2006/relationships/image" Target="../media/image1018.png"/><Relationship Id="rId10" Type="http://schemas.openxmlformats.org/officeDocument/2006/relationships/image" Target="../media/image1013.png"/><Relationship Id="rId4" Type="http://schemas.openxmlformats.org/officeDocument/2006/relationships/image" Target="../media/image1007.png"/><Relationship Id="rId9" Type="http://schemas.openxmlformats.org/officeDocument/2006/relationships/image" Target="../media/image1012.png"/><Relationship Id="rId14" Type="http://schemas.openxmlformats.org/officeDocument/2006/relationships/image" Target="../media/image101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7.png"/><Relationship Id="rId13" Type="http://schemas.openxmlformats.org/officeDocument/2006/relationships/image" Target="../media/image1032.png"/><Relationship Id="rId3" Type="http://schemas.openxmlformats.org/officeDocument/2006/relationships/image" Target="../media/image1022.png"/><Relationship Id="rId7" Type="http://schemas.openxmlformats.org/officeDocument/2006/relationships/image" Target="../media/image1026.png"/><Relationship Id="rId12" Type="http://schemas.openxmlformats.org/officeDocument/2006/relationships/image" Target="../media/image1031.png"/><Relationship Id="rId17" Type="http://schemas.openxmlformats.org/officeDocument/2006/relationships/image" Target="../media/image1036.png"/><Relationship Id="rId2" Type="http://schemas.openxmlformats.org/officeDocument/2006/relationships/image" Target="../media/image1021.png"/><Relationship Id="rId16" Type="http://schemas.openxmlformats.org/officeDocument/2006/relationships/image" Target="../media/image10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5.png"/><Relationship Id="rId11" Type="http://schemas.openxmlformats.org/officeDocument/2006/relationships/image" Target="../media/image1030.png"/><Relationship Id="rId5" Type="http://schemas.openxmlformats.org/officeDocument/2006/relationships/image" Target="../media/image1024.png"/><Relationship Id="rId15" Type="http://schemas.openxmlformats.org/officeDocument/2006/relationships/image" Target="../media/image1034.png"/><Relationship Id="rId10" Type="http://schemas.openxmlformats.org/officeDocument/2006/relationships/image" Target="../media/image1029.png"/><Relationship Id="rId4" Type="http://schemas.openxmlformats.org/officeDocument/2006/relationships/image" Target="../media/image1023.png"/><Relationship Id="rId9" Type="http://schemas.openxmlformats.org/officeDocument/2006/relationships/image" Target="../media/image1028.png"/><Relationship Id="rId14" Type="http://schemas.openxmlformats.org/officeDocument/2006/relationships/image" Target="../media/image103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3.png"/><Relationship Id="rId13" Type="http://schemas.openxmlformats.org/officeDocument/2006/relationships/image" Target="../media/image1048.png"/><Relationship Id="rId18" Type="http://schemas.openxmlformats.org/officeDocument/2006/relationships/image" Target="../media/image1053.png"/><Relationship Id="rId3" Type="http://schemas.openxmlformats.org/officeDocument/2006/relationships/image" Target="../media/image1038.png"/><Relationship Id="rId7" Type="http://schemas.openxmlformats.org/officeDocument/2006/relationships/image" Target="../media/image1042.png"/><Relationship Id="rId12" Type="http://schemas.openxmlformats.org/officeDocument/2006/relationships/image" Target="../media/image1047.png"/><Relationship Id="rId17" Type="http://schemas.openxmlformats.org/officeDocument/2006/relationships/image" Target="../media/image1052.png"/><Relationship Id="rId2" Type="http://schemas.openxmlformats.org/officeDocument/2006/relationships/image" Target="../media/image1037.png"/><Relationship Id="rId16" Type="http://schemas.openxmlformats.org/officeDocument/2006/relationships/image" Target="../media/image1051.png"/><Relationship Id="rId20" Type="http://schemas.openxmlformats.org/officeDocument/2006/relationships/image" Target="../media/image10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1.png"/><Relationship Id="rId11" Type="http://schemas.openxmlformats.org/officeDocument/2006/relationships/image" Target="../media/image1046.png"/><Relationship Id="rId5" Type="http://schemas.openxmlformats.org/officeDocument/2006/relationships/image" Target="../media/image1040.png"/><Relationship Id="rId15" Type="http://schemas.openxmlformats.org/officeDocument/2006/relationships/image" Target="../media/image1050.png"/><Relationship Id="rId10" Type="http://schemas.openxmlformats.org/officeDocument/2006/relationships/image" Target="../media/image1045.png"/><Relationship Id="rId19" Type="http://schemas.openxmlformats.org/officeDocument/2006/relationships/image" Target="../media/image1054.png"/><Relationship Id="rId4" Type="http://schemas.openxmlformats.org/officeDocument/2006/relationships/image" Target="../media/image1039.png"/><Relationship Id="rId9" Type="http://schemas.openxmlformats.org/officeDocument/2006/relationships/image" Target="../media/image1044.png"/><Relationship Id="rId14" Type="http://schemas.openxmlformats.org/officeDocument/2006/relationships/image" Target="../media/image10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2.png"/><Relationship Id="rId13" Type="http://schemas.openxmlformats.org/officeDocument/2006/relationships/image" Target="../media/image1067.png"/><Relationship Id="rId18" Type="http://schemas.openxmlformats.org/officeDocument/2006/relationships/image" Target="../media/image1072.png"/><Relationship Id="rId3" Type="http://schemas.openxmlformats.org/officeDocument/2006/relationships/image" Target="../media/image1057.png"/><Relationship Id="rId7" Type="http://schemas.openxmlformats.org/officeDocument/2006/relationships/image" Target="../media/image1061.png"/><Relationship Id="rId12" Type="http://schemas.openxmlformats.org/officeDocument/2006/relationships/image" Target="../media/image1066.png"/><Relationship Id="rId17" Type="http://schemas.openxmlformats.org/officeDocument/2006/relationships/image" Target="../media/image1071.png"/><Relationship Id="rId2" Type="http://schemas.openxmlformats.org/officeDocument/2006/relationships/image" Target="../media/image1056.png"/><Relationship Id="rId16" Type="http://schemas.openxmlformats.org/officeDocument/2006/relationships/image" Target="../media/image1070.png"/><Relationship Id="rId20" Type="http://schemas.openxmlformats.org/officeDocument/2006/relationships/image" Target="../media/image10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65.png"/><Relationship Id="rId5" Type="http://schemas.openxmlformats.org/officeDocument/2006/relationships/image" Target="../media/image1059.png"/><Relationship Id="rId15" Type="http://schemas.openxmlformats.org/officeDocument/2006/relationships/image" Target="../media/image1069.png"/><Relationship Id="rId10" Type="http://schemas.openxmlformats.org/officeDocument/2006/relationships/image" Target="../media/image1064.png"/><Relationship Id="rId19" Type="http://schemas.openxmlformats.org/officeDocument/2006/relationships/image" Target="../media/image1073.png"/><Relationship Id="rId4" Type="http://schemas.openxmlformats.org/officeDocument/2006/relationships/image" Target="../media/image1058.png"/><Relationship Id="rId9" Type="http://schemas.openxmlformats.org/officeDocument/2006/relationships/image" Target="../media/image1063.png"/><Relationship Id="rId14" Type="http://schemas.openxmlformats.org/officeDocument/2006/relationships/image" Target="../media/image10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13" Type="http://schemas.openxmlformats.org/officeDocument/2006/relationships/image" Target="../media/image1086.png"/><Relationship Id="rId3" Type="http://schemas.openxmlformats.org/officeDocument/2006/relationships/image" Target="../media/image1076.png"/><Relationship Id="rId7" Type="http://schemas.openxmlformats.org/officeDocument/2006/relationships/image" Target="../media/image1080.png"/><Relationship Id="rId12" Type="http://schemas.openxmlformats.org/officeDocument/2006/relationships/image" Target="../media/image1085.png"/><Relationship Id="rId2" Type="http://schemas.openxmlformats.org/officeDocument/2006/relationships/image" Target="../media/image1075.png"/><Relationship Id="rId16" Type="http://schemas.openxmlformats.org/officeDocument/2006/relationships/image" Target="../media/image10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9.png"/><Relationship Id="rId11" Type="http://schemas.openxmlformats.org/officeDocument/2006/relationships/image" Target="../media/image1084.png"/><Relationship Id="rId5" Type="http://schemas.openxmlformats.org/officeDocument/2006/relationships/image" Target="../media/image1078.png"/><Relationship Id="rId15" Type="http://schemas.openxmlformats.org/officeDocument/2006/relationships/image" Target="../media/image1088.png"/><Relationship Id="rId10" Type="http://schemas.openxmlformats.org/officeDocument/2006/relationships/image" Target="../media/image1083.png"/><Relationship Id="rId4" Type="http://schemas.openxmlformats.org/officeDocument/2006/relationships/image" Target="../media/image1077.png"/><Relationship Id="rId9" Type="http://schemas.openxmlformats.org/officeDocument/2006/relationships/image" Target="../media/image1082.png"/><Relationship Id="rId14" Type="http://schemas.openxmlformats.org/officeDocument/2006/relationships/image" Target="../media/image108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6.png"/><Relationship Id="rId13" Type="http://schemas.openxmlformats.org/officeDocument/2006/relationships/image" Target="../media/image1101.png"/><Relationship Id="rId3" Type="http://schemas.openxmlformats.org/officeDocument/2006/relationships/image" Target="../media/image1091.png"/><Relationship Id="rId7" Type="http://schemas.openxmlformats.org/officeDocument/2006/relationships/image" Target="../media/image1095.png"/><Relationship Id="rId12" Type="http://schemas.openxmlformats.org/officeDocument/2006/relationships/image" Target="../media/image1100.png"/><Relationship Id="rId2" Type="http://schemas.openxmlformats.org/officeDocument/2006/relationships/image" Target="../media/image1090.png"/><Relationship Id="rId16" Type="http://schemas.openxmlformats.org/officeDocument/2006/relationships/image" Target="../media/image1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4.png"/><Relationship Id="rId11" Type="http://schemas.openxmlformats.org/officeDocument/2006/relationships/image" Target="../media/image1099.png"/><Relationship Id="rId5" Type="http://schemas.openxmlformats.org/officeDocument/2006/relationships/image" Target="../media/image1093.png"/><Relationship Id="rId15" Type="http://schemas.openxmlformats.org/officeDocument/2006/relationships/image" Target="../media/image1103.png"/><Relationship Id="rId10" Type="http://schemas.openxmlformats.org/officeDocument/2006/relationships/image" Target="../media/image1098.png"/><Relationship Id="rId4" Type="http://schemas.openxmlformats.org/officeDocument/2006/relationships/image" Target="../media/image1092.png"/><Relationship Id="rId9" Type="http://schemas.openxmlformats.org/officeDocument/2006/relationships/image" Target="../media/image1097.png"/><Relationship Id="rId14" Type="http://schemas.openxmlformats.org/officeDocument/2006/relationships/image" Target="../media/image11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2" Type="http://schemas.openxmlformats.org/officeDocument/2006/relationships/image" Target="../media/image1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1.png"/><Relationship Id="rId3" Type="http://schemas.openxmlformats.org/officeDocument/2006/relationships/image" Target="../media/image1116.png"/><Relationship Id="rId7" Type="http://schemas.openxmlformats.org/officeDocument/2006/relationships/image" Target="../media/image1120.png"/><Relationship Id="rId2" Type="http://schemas.openxmlformats.org/officeDocument/2006/relationships/image" Target="../media/image1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9.png"/><Relationship Id="rId11" Type="http://schemas.openxmlformats.org/officeDocument/2006/relationships/image" Target="../media/image1124.png"/><Relationship Id="rId5" Type="http://schemas.openxmlformats.org/officeDocument/2006/relationships/image" Target="../media/image1118.png"/><Relationship Id="rId10" Type="http://schemas.openxmlformats.org/officeDocument/2006/relationships/image" Target="../media/image1123.png"/><Relationship Id="rId4" Type="http://schemas.openxmlformats.org/officeDocument/2006/relationships/image" Target="../media/image1117.png"/><Relationship Id="rId9" Type="http://schemas.openxmlformats.org/officeDocument/2006/relationships/image" Target="../media/image112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9.png"/><Relationship Id="rId13" Type="http://schemas.openxmlformats.org/officeDocument/2006/relationships/image" Target="../media/image1134.png"/><Relationship Id="rId18" Type="http://schemas.openxmlformats.org/officeDocument/2006/relationships/image" Target="../media/image1139.png"/><Relationship Id="rId3" Type="http://schemas.openxmlformats.org/officeDocument/2006/relationships/image" Target="../media/image652.png"/><Relationship Id="rId21" Type="http://schemas.openxmlformats.org/officeDocument/2006/relationships/image" Target="../media/image1142.png"/><Relationship Id="rId7" Type="http://schemas.openxmlformats.org/officeDocument/2006/relationships/image" Target="../media/image1128.png"/><Relationship Id="rId12" Type="http://schemas.openxmlformats.org/officeDocument/2006/relationships/image" Target="../media/image1133.png"/><Relationship Id="rId17" Type="http://schemas.openxmlformats.org/officeDocument/2006/relationships/image" Target="../media/image1138.png"/><Relationship Id="rId2" Type="http://schemas.openxmlformats.org/officeDocument/2006/relationships/image" Target="../media/image651.png"/><Relationship Id="rId16" Type="http://schemas.openxmlformats.org/officeDocument/2006/relationships/image" Target="../media/image1137.png"/><Relationship Id="rId20" Type="http://schemas.openxmlformats.org/officeDocument/2006/relationships/image" Target="../media/image1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7.png"/><Relationship Id="rId11" Type="http://schemas.openxmlformats.org/officeDocument/2006/relationships/image" Target="../media/image1132.png"/><Relationship Id="rId5" Type="http://schemas.openxmlformats.org/officeDocument/2006/relationships/image" Target="../media/image1126.png"/><Relationship Id="rId15" Type="http://schemas.openxmlformats.org/officeDocument/2006/relationships/image" Target="../media/image1136.png"/><Relationship Id="rId10" Type="http://schemas.openxmlformats.org/officeDocument/2006/relationships/image" Target="../media/image1131.png"/><Relationship Id="rId19" Type="http://schemas.openxmlformats.org/officeDocument/2006/relationships/image" Target="../media/image1140.png"/><Relationship Id="rId4" Type="http://schemas.openxmlformats.org/officeDocument/2006/relationships/image" Target="../media/image1125.png"/><Relationship Id="rId9" Type="http://schemas.openxmlformats.org/officeDocument/2006/relationships/image" Target="../media/image1130.png"/><Relationship Id="rId14" Type="http://schemas.openxmlformats.org/officeDocument/2006/relationships/image" Target="../media/image11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9.png"/><Relationship Id="rId13" Type="http://schemas.openxmlformats.org/officeDocument/2006/relationships/image" Target="../media/image1154.png"/><Relationship Id="rId18" Type="http://schemas.openxmlformats.org/officeDocument/2006/relationships/image" Target="../media/image1159.png"/><Relationship Id="rId3" Type="http://schemas.openxmlformats.org/officeDocument/2006/relationships/image" Target="../media/image1144.png"/><Relationship Id="rId21" Type="http://schemas.openxmlformats.org/officeDocument/2006/relationships/image" Target="../media/image1162.png"/><Relationship Id="rId7" Type="http://schemas.openxmlformats.org/officeDocument/2006/relationships/image" Target="../media/image1148.png"/><Relationship Id="rId12" Type="http://schemas.openxmlformats.org/officeDocument/2006/relationships/image" Target="../media/image1153.png"/><Relationship Id="rId17" Type="http://schemas.openxmlformats.org/officeDocument/2006/relationships/image" Target="../media/image1158.png"/><Relationship Id="rId2" Type="http://schemas.openxmlformats.org/officeDocument/2006/relationships/image" Target="../media/image1143.png"/><Relationship Id="rId16" Type="http://schemas.openxmlformats.org/officeDocument/2006/relationships/image" Target="../media/image1157.png"/><Relationship Id="rId20" Type="http://schemas.openxmlformats.org/officeDocument/2006/relationships/image" Target="../media/image1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7.png"/><Relationship Id="rId11" Type="http://schemas.openxmlformats.org/officeDocument/2006/relationships/image" Target="../media/image1152.png"/><Relationship Id="rId5" Type="http://schemas.openxmlformats.org/officeDocument/2006/relationships/image" Target="../media/image1146.png"/><Relationship Id="rId15" Type="http://schemas.openxmlformats.org/officeDocument/2006/relationships/image" Target="../media/image1156.png"/><Relationship Id="rId10" Type="http://schemas.openxmlformats.org/officeDocument/2006/relationships/image" Target="../media/image1151.png"/><Relationship Id="rId19" Type="http://schemas.openxmlformats.org/officeDocument/2006/relationships/image" Target="../media/image1160.png"/><Relationship Id="rId4" Type="http://schemas.openxmlformats.org/officeDocument/2006/relationships/image" Target="../media/image1145.png"/><Relationship Id="rId9" Type="http://schemas.openxmlformats.org/officeDocument/2006/relationships/image" Target="../media/image1150.png"/><Relationship Id="rId14" Type="http://schemas.openxmlformats.org/officeDocument/2006/relationships/image" Target="../media/image115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9.png"/><Relationship Id="rId3" Type="http://schemas.openxmlformats.org/officeDocument/2006/relationships/image" Target="../media/image1164.png"/><Relationship Id="rId7" Type="http://schemas.openxmlformats.org/officeDocument/2006/relationships/image" Target="../media/image1168.png"/><Relationship Id="rId2" Type="http://schemas.openxmlformats.org/officeDocument/2006/relationships/image" Target="../media/image1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7.png"/><Relationship Id="rId5" Type="http://schemas.openxmlformats.org/officeDocument/2006/relationships/image" Target="../media/image1166.png"/><Relationship Id="rId10" Type="http://schemas.openxmlformats.org/officeDocument/2006/relationships/image" Target="../media/image1171.png"/><Relationship Id="rId4" Type="http://schemas.openxmlformats.org/officeDocument/2006/relationships/image" Target="../media/image1165.png"/><Relationship Id="rId9" Type="http://schemas.openxmlformats.org/officeDocument/2006/relationships/image" Target="../media/image117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8.png"/><Relationship Id="rId3" Type="http://schemas.openxmlformats.org/officeDocument/2006/relationships/image" Target="../media/image1173.png"/><Relationship Id="rId7" Type="http://schemas.openxmlformats.org/officeDocument/2006/relationships/image" Target="../media/image1177.png"/><Relationship Id="rId2" Type="http://schemas.openxmlformats.org/officeDocument/2006/relationships/image" Target="../media/image1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6.png"/><Relationship Id="rId5" Type="http://schemas.openxmlformats.org/officeDocument/2006/relationships/image" Target="../media/image1175.png"/><Relationship Id="rId10" Type="http://schemas.openxmlformats.org/officeDocument/2006/relationships/image" Target="../media/image1180.png"/><Relationship Id="rId4" Type="http://schemas.openxmlformats.org/officeDocument/2006/relationships/image" Target="../media/image1174.png"/><Relationship Id="rId9" Type="http://schemas.openxmlformats.org/officeDocument/2006/relationships/image" Target="../media/image117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4.png"/><Relationship Id="rId4" Type="http://schemas.openxmlformats.org/officeDocument/2006/relationships/image" Target="../media/image1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image" Target="../media/image1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8.png"/><Relationship Id="rId4" Type="http://schemas.openxmlformats.org/officeDocument/2006/relationships/image" Target="../media/image118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5.png"/><Relationship Id="rId13" Type="http://schemas.openxmlformats.org/officeDocument/2006/relationships/image" Target="../media/image1200.png"/><Relationship Id="rId18" Type="http://schemas.openxmlformats.org/officeDocument/2006/relationships/image" Target="../media/image1205.png"/><Relationship Id="rId3" Type="http://schemas.openxmlformats.org/officeDocument/2006/relationships/image" Target="../media/image1190.png"/><Relationship Id="rId7" Type="http://schemas.openxmlformats.org/officeDocument/2006/relationships/image" Target="../media/image1194.png"/><Relationship Id="rId12" Type="http://schemas.openxmlformats.org/officeDocument/2006/relationships/image" Target="../media/image1199.png"/><Relationship Id="rId17" Type="http://schemas.openxmlformats.org/officeDocument/2006/relationships/image" Target="../media/image1204.png"/><Relationship Id="rId2" Type="http://schemas.openxmlformats.org/officeDocument/2006/relationships/image" Target="../media/image1189.png"/><Relationship Id="rId16" Type="http://schemas.openxmlformats.org/officeDocument/2006/relationships/image" Target="../media/image1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3.png"/><Relationship Id="rId11" Type="http://schemas.openxmlformats.org/officeDocument/2006/relationships/image" Target="../media/image1198.png"/><Relationship Id="rId5" Type="http://schemas.openxmlformats.org/officeDocument/2006/relationships/image" Target="../media/image1192.png"/><Relationship Id="rId15" Type="http://schemas.openxmlformats.org/officeDocument/2006/relationships/image" Target="../media/image1202.png"/><Relationship Id="rId10" Type="http://schemas.openxmlformats.org/officeDocument/2006/relationships/image" Target="../media/image1197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2.png"/><Relationship Id="rId13" Type="http://schemas.openxmlformats.org/officeDocument/2006/relationships/image" Target="../media/image1217.png"/><Relationship Id="rId18" Type="http://schemas.openxmlformats.org/officeDocument/2006/relationships/image" Target="../media/image1222.png"/><Relationship Id="rId3" Type="http://schemas.openxmlformats.org/officeDocument/2006/relationships/image" Target="../media/image1207.png"/><Relationship Id="rId7" Type="http://schemas.openxmlformats.org/officeDocument/2006/relationships/image" Target="../media/image1211.png"/><Relationship Id="rId12" Type="http://schemas.openxmlformats.org/officeDocument/2006/relationships/image" Target="../media/image1216.png"/><Relationship Id="rId17" Type="http://schemas.openxmlformats.org/officeDocument/2006/relationships/image" Target="../media/image1221.png"/><Relationship Id="rId2" Type="http://schemas.openxmlformats.org/officeDocument/2006/relationships/image" Target="../media/image1206.png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215.png"/><Relationship Id="rId5" Type="http://schemas.openxmlformats.org/officeDocument/2006/relationships/image" Target="../media/image1209.png"/><Relationship Id="rId15" Type="http://schemas.openxmlformats.org/officeDocument/2006/relationships/image" Target="../media/image1219.png"/><Relationship Id="rId10" Type="http://schemas.openxmlformats.org/officeDocument/2006/relationships/image" Target="../media/image1214.png"/><Relationship Id="rId4" Type="http://schemas.openxmlformats.org/officeDocument/2006/relationships/image" Target="../media/image1208.png"/><Relationship Id="rId9" Type="http://schemas.openxmlformats.org/officeDocument/2006/relationships/image" Target="../media/image1213.png"/><Relationship Id="rId14" Type="http://schemas.openxmlformats.org/officeDocument/2006/relationships/image" Target="../media/image121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9.png"/><Relationship Id="rId13" Type="http://schemas.openxmlformats.org/officeDocument/2006/relationships/image" Target="../media/image1234.png"/><Relationship Id="rId18" Type="http://schemas.openxmlformats.org/officeDocument/2006/relationships/image" Target="../media/image1239.png"/><Relationship Id="rId3" Type="http://schemas.openxmlformats.org/officeDocument/2006/relationships/image" Target="../media/image1224.png"/><Relationship Id="rId7" Type="http://schemas.openxmlformats.org/officeDocument/2006/relationships/image" Target="../media/image1228.png"/><Relationship Id="rId12" Type="http://schemas.openxmlformats.org/officeDocument/2006/relationships/image" Target="../media/image1233.png"/><Relationship Id="rId17" Type="http://schemas.openxmlformats.org/officeDocument/2006/relationships/image" Target="../media/image1238.png"/><Relationship Id="rId2" Type="http://schemas.openxmlformats.org/officeDocument/2006/relationships/image" Target="../media/image1223.png"/><Relationship Id="rId16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7.png"/><Relationship Id="rId11" Type="http://schemas.openxmlformats.org/officeDocument/2006/relationships/image" Target="../media/image1232.png"/><Relationship Id="rId5" Type="http://schemas.openxmlformats.org/officeDocument/2006/relationships/image" Target="../media/image1226.png"/><Relationship Id="rId15" Type="http://schemas.openxmlformats.org/officeDocument/2006/relationships/image" Target="../media/image1236.png"/><Relationship Id="rId10" Type="http://schemas.openxmlformats.org/officeDocument/2006/relationships/image" Target="../media/image1231.png"/><Relationship Id="rId19" Type="http://schemas.openxmlformats.org/officeDocument/2006/relationships/image" Target="../media/image1240.png"/><Relationship Id="rId4" Type="http://schemas.openxmlformats.org/officeDocument/2006/relationships/image" Target="../media/image1225.png"/><Relationship Id="rId9" Type="http://schemas.openxmlformats.org/officeDocument/2006/relationships/image" Target="../media/image1230.png"/><Relationship Id="rId14" Type="http://schemas.openxmlformats.org/officeDocument/2006/relationships/image" Target="../media/image123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7.png"/><Relationship Id="rId13" Type="http://schemas.openxmlformats.org/officeDocument/2006/relationships/image" Target="../media/image1252.png"/><Relationship Id="rId18" Type="http://schemas.openxmlformats.org/officeDocument/2006/relationships/image" Target="../media/image1257.png"/><Relationship Id="rId3" Type="http://schemas.openxmlformats.org/officeDocument/2006/relationships/image" Target="../media/image1242.png"/><Relationship Id="rId7" Type="http://schemas.openxmlformats.org/officeDocument/2006/relationships/image" Target="../media/image1246.png"/><Relationship Id="rId12" Type="http://schemas.openxmlformats.org/officeDocument/2006/relationships/image" Target="../media/image1251.png"/><Relationship Id="rId17" Type="http://schemas.openxmlformats.org/officeDocument/2006/relationships/image" Target="../media/image1256.png"/><Relationship Id="rId2" Type="http://schemas.openxmlformats.org/officeDocument/2006/relationships/image" Target="../media/image1241.png"/><Relationship Id="rId16" Type="http://schemas.openxmlformats.org/officeDocument/2006/relationships/image" Target="../media/image1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5.png"/><Relationship Id="rId11" Type="http://schemas.openxmlformats.org/officeDocument/2006/relationships/image" Target="../media/image1250.png"/><Relationship Id="rId5" Type="http://schemas.openxmlformats.org/officeDocument/2006/relationships/image" Target="../media/image1244.png"/><Relationship Id="rId15" Type="http://schemas.openxmlformats.org/officeDocument/2006/relationships/image" Target="../media/image1254.png"/><Relationship Id="rId10" Type="http://schemas.openxmlformats.org/officeDocument/2006/relationships/image" Target="../media/image1249.png"/><Relationship Id="rId19" Type="http://schemas.openxmlformats.org/officeDocument/2006/relationships/image" Target="../media/image1258.png"/><Relationship Id="rId4" Type="http://schemas.openxmlformats.org/officeDocument/2006/relationships/image" Target="../media/image1243.png"/><Relationship Id="rId9" Type="http://schemas.openxmlformats.org/officeDocument/2006/relationships/image" Target="../media/image1248.png"/><Relationship Id="rId14" Type="http://schemas.openxmlformats.org/officeDocument/2006/relationships/image" Target="../media/image12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5.png"/><Relationship Id="rId13" Type="http://schemas.openxmlformats.org/officeDocument/2006/relationships/image" Target="../media/image1270.png"/><Relationship Id="rId18" Type="http://schemas.openxmlformats.org/officeDocument/2006/relationships/image" Target="../media/image1275.png"/><Relationship Id="rId3" Type="http://schemas.openxmlformats.org/officeDocument/2006/relationships/image" Target="../media/image1260.png"/><Relationship Id="rId21" Type="http://schemas.openxmlformats.org/officeDocument/2006/relationships/image" Target="../media/image1278.png"/><Relationship Id="rId7" Type="http://schemas.openxmlformats.org/officeDocument/2006/relationships/image" Target="../media/image1264.png"/><Relationship Id="rId12" Type="http://schemas.openxmlformats.org/officeDocument/2006/relationships/image" Target="../media/image1269.png"/><Relationship Id="rId17" Type="http://schemas.openxmlformats.org/officeDocument/2006/relationships/image" Target="../media/image1274.png"/><Relationship Id="rId2" Type="http://schemas.openxmlformats.org/officeDocument/2006/relationships/image" Target="../media/image1259.png"/><Relationship Id="rId16" Type="http://schemas.openxmlformats.org/officeDocument/2006/relationships/image" Target="../media/image1273.png"/><Relationship Id="rId20" Type="http://schemas.openxmlformats.org/officeDocument/2006/relationships/image" Target="../media/image1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3.png"/><Relationship Id="rId11" Type="http://schemas.openxmlformats.org/officeDocument/2006/relationships/image" Target="../media/image1268.png"/><Relationship Id="rId5" Type="http://schemas.openxmlformats.org/officeDocument/2006/relationships/image" Target="../media/image1262.png"/><Relationship Id="rId15" Type="http://schemas.openxmlformats.org/officeDocument/2006/relationships/image" Target="../media/image1272.png"/><Relationship Id="rId10" Type="http://schemas.openxmlformats.org/officeDocument/2006/relationships/image" Target="../media/image1267.png"/><Relationship Id="rId19" Type="http://schemas.openxmlformats.org/officeDocument/2006/relationships/image" Target="../media/image1276.png"/><Relationship Id="rId4" Type="http://schemas.openxmlformats.org/officeDocument/2006/relationships/image" Target="../media/image1261.png"/><Relationship Id="rId9" Type="http://schemas.openxmlformats.org/officeDocument/2006/relationships/image" Target="../media/image1266.png"/><Relationship Id="rId14" Type="http://schemas.openxmlformats.org/officeDocument/2006/relationships/image" Target="../media/image127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5.png"/><Relationship Id="rId13" Type="http://schemas.openxmlformats.org/officeDocument/2006/relationships/image" Target="../media/image1290.png"/><Relationship Id="rId18" Type="http://schemas.openxmlformats.org/officeDocument/2006/relationships/image" Target="../media/image1295.png"/><Relationship Id="rId3" Type="http://schemas.openxmlformats.org/officeDocument/2006/relationships/image" Target="../media/image1280.png"/><Relationship Id="rId21" Type="http://schemas.openxmlformats.org/officeDocument/2006/relationships/image" Target="../media/image1298.png"/><Relationship Id="rId7" Type="http://schemas.openxmlformats.org/officeDocument/2006/relationships/image" Target="../media/image1284.png"/><Relationship Id="rId12" Type="http://schemas.openxmlformats.org/officeDocument/2006/relationships/image" Target="../media/image1289.png"/><Relationship Id="rId17" Type="http://schemas.openxmlformats.org/officeDocument/2006/relationships/image" Target="../media/image1294.png"/><Relationship Id="rId2" Type="http://schemas.openxmlformats.org/officeDocument/2006/relationships/image" Target="../media/image1279.png"/><Relationship Id="rId16" Type="http://schemas.openxmlformats.org/officeDocument/2006/relationships/image" Target="../media/image1293.png"/><Relationship Id="rId20" Type="http://schemas.openxmlformats.org/officeDocument/2006/relationships/image" Target="../media/image1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3.png"/><Relationship Id="rId11" Type="http://schemas.openxmlformats.org/officeDocument/2006/relationships/image" Target="../media/image1288.png"/><Relationship Id="rId5" Type="http://schemas.openxmlformats.org/officeDocument/2006/relationships/image" Target="../media/image1282.png"/><Relationship Id="rId15" Type="http://schemas.openxmlformats.org/officeDocument/2006/relationships/image" Target="../media/image1292.png"/><Relationship Id="rId10" Type="http://schemas.openxmlformats.org/officeDocument/2006/relationships/image" Target="../media/image1287.png"/><Relationship Id="rId19" Type="http://schemas.openxmlformats.org/officeDocument/2006/relationships/image" Target="../media/image1296.png"/><Relationship Id="rId4" Type="http://schemas.openxmlformats.org/officeDocument/2006/relationships/image" Target="../media/image1281.png"/><Relationship Id="rId9" Type="http://schemas.openxmlformats.org/officeDocument/2006/relationships/image" Target="../media/image1286.png"/><Relationship Id="rId14" Type="http://schemas.openxmlformats.org/officeDocument/2006/relationships/image" Target="../media/image129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5.png"/><Relationship Id="rId3" Type="http://schemas.openxmlformats.org/officeDocument/2006/relationships/image" Target="../media/image1300.png"/><Relationship Id="rId7" Type="http://schemas.openxmlformats.org/officeDocument/2006/relationships/image" Target="../media/image1304.png"/><Relationship Id="rId2" Type="http://schemas.openxmlformats.org/officeDocument/2006/relationships/image" Target="../media/image1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3.png"/><Relationship Id="rId5" Type="http://schemas.openxmlformats.org/officeDocument/2006/relationships/image" Target="../media/image1302.png"/><Relationship Id="rId4" Type="http://schemas.openxmlformats.org/officeDocument/2006/relationships/image" Target="../media/image13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1069975" y="2428875"/>
            <a:ext cx="49085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0">
                <a:ea typeface="黑体" pitchFamily="49" charset="-122"/>
              </a:rPr>
              <a:t>华为公司图标库</a:t>
            </a:r>
            <a:r>
              <a:rPr lang="en-US" altLang="zh-CN" sz="3600" b="0"/>
              <a:t>200808</a:t>
            </a:r>
          </a:p>
        </p:txBody>
      </p:sp>
      <p:sp>
        <p:nvSpPr>
          <p:cNvPr id="82959" name="DtsShapeName" descr="290711DEB182533@@G227289E99BE44D097H&gt;&lt;96N;EV11019795!!!BIHO@]v11019795!@578679110BB5@D6811110BB5@D6811!!!!!!!!!!!!!!!!!!!!!!!!!!!!!!!!!!!!!!!!!!!!!!!!!!!!9=E&lt;Z83=EgY81113706!!!BIHO@]y81113706!@89EDG3113061@39E38釜士骤贴探半俱311919)虾探(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0" y="0"/>
            <a:ext cx="1588" cy="1588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20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355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84" tIns="36942" rIns="73884" bIns="36942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接入网图标</a:t>
            </a:r>
          </a:p>
        </p:txBody>
      </p:sp>
      <p:sp>
        <p:nvSpPr>
          <p:cNvPr id="342021" name="Text Box 5"/>
          <p:cNvSpPr txBox="1">
            <a:spLocks noChangeArrowheads="1"/>
          </p:cNvSpPr>
          <p:nvPr/>
        </p:nvSpPr>
        <p:spPr bwMode="auto">
          <a:xfrm>
            <a:off x="835025" y="1787525"/>
            <a:ext cx="6413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0"/>
              <a:t>呼叫器</a:t>
            </a:r>
          </a:p>
        </p:txBody>
      </p:sp>
      <p:pic>
        <p:nvPicPr>
          <p:cNvPr id="342082" name="Picture 66" descr="图片2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908050"/>
            <a:ext cx="1036637" cy="622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2" name="Rectangle 42"/>
          <p:cNvSpPr>
            <a:spLocks noChangeAspect="1" noChangeArrowheads="1"/>
          </p:cNvSpPr>
          <p:nvPr/>
        </p:nvSpPr>
        <p:spPr bwMode="auto">
          <a:xfrm>
            <a:off x="873125" y="1798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上网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5806" name="Rectangle 46"/>
          <p:cNvSpPr>
            <a:spLocks noChangeAspect="1" noChangeArrowheads="1"/>
          </p:cNvSpPr>
          <p:nvPr/>
        </p:nvSpPr>
        <p:spPr bwMode="auto">
          <a:xfrm>
            <a:off x="2682875" y="1798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办公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5930" name="Rectangle 170"/>
          <p:cNvSpPr>
            <a:spLocks noChangeAspect="1" noChangeArrowheads="1"/>
          </p:cNvSpPr>
          <p:nvPr/>
        </p:nvSpPr>
        <p:spPr bwMode="auto">
          <a:xfrm>
            <a:off x="4222750" y="1798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会议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5931" name="Rectangle 171"/>
          <p:cNvSpPr>
            <a:spLocks noChangeAspect="1" noChangeArrowheads="1"/>
          </p:cNvSpPr>
          <p:nvPr/>
        </p:nvSpPr>
        <p:spPr bwMode="auto">
          <a:xfrm>
            <a:off x="5868988" y="179863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打电话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5957" name="Text Box 197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sp>
        <p:nvSpPr>
          <p:cNvPr id="246083" name="Rectangle 323"/>
          <p:cNvSpPr>
            <a:spLocks noChangeAspect="1" noChangeArrowheads="1"/>
          </p:cNvSpPr>
          <p:nvPr/>
        </p:nvSpPr>
        <p:spPr bwMode="auto">
          <a:xfrm>
            <a:off x="7667625" y="1790700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</a:p>
        </p:txBody>
      </p:sp>
      <p:sp>
        <p:nvSpPr>
          <p:cNvPr id="246093" name="Rectangle 333"/>
          <p:cNvSpPr>
            <a:spLocks noChangeAspect="1" noChangeArrowheads="1"/>
          </p:cNvSpPr>
          <p:nvPr/>
        </p:nvSpPr>
        <p:spPr bwMode="auto">
          <a:xfrm>
            <a:off x="828675" y="3062288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通用路由器</a:t>
            </a:r>
          </a:p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Router</a:t>
            </a:r>
            <a:endParaRPr lang="en-US" altLang="zh-CN" b="0">
              <a:solidFill>
                <a:schemeClr val="hlin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6099" name="Rectangle 339"/>
          <p:cNvSpPr>
            <a:spLocks noChangeAspect="1" noChangeArrowheads="1"/>
          </p:cNvSpPr>
          <p:nvPr/>
        </p:nvSpPr>
        <p:spPr bwMode="auto">
          <a:xfrm>
            <a:off x="2339975" y="3160713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Database</a:t>
            </a:r>
          </a:p>
          <a:p>
            <a:pPr defTabSz="1066800"/>
            <a:r>
              <a:rPr lang="zh-CN" altLang="en-US" b="0"/>
              <a:t>数据库</a:t>
            </a:r>
          </a:p>
        </p:txBody>
      </p:sp>
      <p:pic>
        <p:nvPicPr>
          <p:cNvPr id="246101" name="Picture 341" descr="图片7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836613"/>
            <a:ext cx="804863" cy="901700"/>
          </a:xfrm>
          <a:prstGeom prst="rect">
            <a:avLst/>
          </a:prstGeom>
          <a:noFill/>
        </p:spPr>
      </p:pic>
      <p:pic>
        <p:nvPicPr>
          <p:cNvPr id="246102" name="Picture 342" descr="图片7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765175"/>
            <a:ext cx="1096963" cy="1090613"/>
          </a:xfrm>
          <a:prstGeom prst="rect">
            <a:avLst/>
          </a:prstGeom>
          <a:noFill/>
        </p:spPr>
      </p:pic>
      <p:pic>
        <p:nvPicPr>
          <p:cNvPr id="246103" name="Picture 343" descr="图片76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765175"/>
            <a:ext cx="1328738" cy="920750"/>
          </a:xfrm>
          <a:prstGeom prst="rect">
            <a:avLst/>
          </a:prstGeom>
          <a:noFill/>
        </p:spPr>
      </p:pic>
      <p:pic>
        <p:nvPicPr>
          <p:cNvPr id="246104" name="Picture 344" descr="图片7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765175"/>
            <a:ext cx="841375" cy="944563"/>
          </a:xfrm>
          <a:prstGeom prst="rect">
            <a:avLst/>
          </a:prstGeom>
          <a:noFill/>
        </p:spPr>
      </p:pic>
      <p:pic>
        <p:nvPicPr>
          <p:cNvPr id="246105" name="Picture 345" descr="图片7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825" y="981075"/>
            <a:ext cx="1158875" cy="493713"/>
          </a:xfrm>
          <a:prstGeom prst="rect">
            <a:avLst/>
          </a:prstGeom>
          <a:noFill/>
        </p:spPr>
      </p:pic>
      <p:pic>
        <p:nvPicPr>
          <p:cNvPr id="246107" name="Picture 347" descr="图片76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413" y="2205038"/>
            <a:ext cx="798512" cy="944562"/>
          </a:xfrm>
          <a:prstGeom prst="rect">
            <a:avLst/>
          </a:prstGeom>
          <a:noFill/>
        </p:spPr>
      </p:pic>
      <p:pic>
        <p:nvPicPr>
          <p:cNvPr id="246108" name="Picture 348" descr="图片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650" y="2276475"/>
            <a:ext cx="798513" cy="719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2" name="Text Box 4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网络云图图标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23" name="Rectangle 51"/>
          <p:cNvSpPr>
            <a:spLocks noChangeAspect="1" noChangeArrowheads="1"/>
          </p:cNvSpPr>
          <p:nvPr/>
        </p:nvSpPr>
        <p:spPr bwMode="auto">
          <a:xfrm>
            <a:off x="755650" y="1816100"/>
            <a:ext cx="6683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Internet</a:t>
            </a:r>
            <a:r>
              <a:rPr lang="zh-CN" altLang="en-US" b="0"/>
              <a:t>网</a:t>
            </a:r>
          </a:p>
        </p:txBody>
      </p:sp>
      <p:sp>
        <p:nvSpPr>
          <p:cNvPr id="361524" name="Rectangle 52"/>
          <p:cNvSpPr>
            <a:spLocks noChangeAspect="1" noChangeArrowheads="1"/>
          </p:cNvSpPr>
          <p:nvPr/>
        </p:nvSpPr>
        <p:spPr bwMode="auto">
          <a:xfrm>
            <a:off x="2624138" y="1816100"/>
            <a:ext cx="508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WAN</a:t>
            </a:r>
            <a:r>
              <a:rPr lang="zh-CN" altLang="en-US" b="0"/>
              <a:t>网</a:t>
            </a:r>
          </a:p>
        </p:txBody>
      </p:sp>
      <p:sp>
        <p:nvSpPr>
          <p:cNvPr id="361525" name="Rectangle 53"/>
          <p:cNvSpPr>
            <a:spLocks noChangeAspect="1" noChangeArrowheads="1"/>
          </p:cNvSpPr>
          <p:nvPr/>
        </p:nvSpPr>
        <p:spPr bwMode="auto">
          <a:xfrm>
            <a:off x="4268788" y="1816100"/>
            <a:ext cx="447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LAN</a:t>
            </a:r>
            <a:r>
              <a:rPr lang="zh-CN" altLang="en-US" b="0"/>
              <a:t>网</a:t>
            </a:r>
          </a:p>
        </p:txBody>
      </p:sp>
      <p:sp>
        <p:nvSpPr>
          <p:cNvPr id="361526" name="Rectangle 54"/>
          <p:cNvSpPr>
            <a:spLocks noChangeAspect="1" noChangeArrowheads="1"/>
          </p:cNvSpPr>
          <p:nvPr/>
        </p:nvSpPr>
        <p:spPr bwMode="auto">
          <a:xfrm>
            <a:off x="5965825" y="1816100"/>
            <a:ext cx="406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PSTN</a:t>
            </a:r>
          </a:p>
        </p:txBody>
      </p:sp>
      <p:sp>
        <p:nvSpPr>
          <p:cNvPr id="361554" name="Text Box 82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网络云图图标</a:t>
            </a:r>
          </a:p>
        </p:txBody>
      </p:sp>
      <p:sp>
        <p:nvSpPr>
          <p:cNvPr id="361660" name="Rectangle 188"/>
          <p:cNvSpPr>
            <a:spLocks noChangeArrowheads="1"/>
          </p:cNvSpPr>
          <p:nvPr/>
        </p:nvSpPr>
        <p:spPr bwMode="auto">
          <a:xfrm>
            <a:off x="849313" y="3302000"/>
            <a:ext cx="7985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IMS Network</a:t>
            </a:r>
            <a:endParaRPr lang="en-US" altLang="zh-CN" sz="1800"/>
          </a:p>
        </p:txBody>
      </p:sp>
      <p:sp>
        <p:nvSpPr>
          <p:cNvPr id="361661" name="Rectangle 189"/>
          <p:cNvSpPr>
            <a:spLocks noChangeArrowheads="1"/>
          </p:cNvSpPr>
          <p:nvPr/>
        </p:nvSpPr>
        <p:spPr bwMode="auto">
          <a:xfrm>
            <a:off x="2360613" y="3327400"/>
            <a:ext cx="9144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OA/IT Network</a:t>
            </a:r>
            <a:endParaRPr lang="en-US" altLang="zh-CN" sz="1800"/>
          </a:p>
        </p:txBody>
      </p:sp>
      <p:sp>
        <p:nvSpPr>
          <p:cNvPr id="361662" name="Rectangle 190"/>
          <p:cNvSpPr>
            <a:spLocks noChangeArrowheads="1"/>
          </p:cNvSpPr>
          <p:nvPr/>
        </p:nvSpPr>
        <p:spPr bwMode="auto">
          <a:xfrm>
            <a:off x="4089400" y="3327400"/>
            <a:ext cx="11287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Signaling Network</a:t>
            </a:r>
            <a:endParaRPr lang="en-US" altLang="zh-CN" sz="1800"/>
          </a:p>
        </p:txBody>
      </p:sp>
      <p:sp>
        <p:nvSpPr>
          <p:cNvPr id="361663" name="Rectangle 191"/>
          <p:cNvSpPr>
            <a:spLocks noChangeArrowheads="1"/>
          </p:cNvSpPr>
          <p:nvPr/>
        </p:nvSpPr>
        <p:spPr bwMode="auto">
          <a:xfrm>
            <a:off x="6034088" y="3327400"/>
            <a:ext cx="388937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PLMN</a:t>
            </a:r>
            <a:endParaRPr lang="en-US" altLang="zh-CN" sz="1800"/>
          </a:p>
        </p:txBody>
      </p:sp>
      <p:sp>
        <p:nvSpPr>
          <p:cNvPr id="361673" name="Rectangle 201"/>
          <p:cNvSpPr>
            <a:spLocks noChangeAspect="1" noChangeArrowheads="1"/>
          </p:cNvSpPr>
          <p:nvPr/>
        </p:nvSpPr>
        <p:spPr bwMode="auto">
          <a:xfrm>
            <a:off x="4067175" y="4868863"/>
            <a:ext cx="996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SDH</a:t>
            </a:r>
            <a:r>
              <a:rPr lang="zh-CN" altLang="en-US" b="0"/>
              <a:t>网络</a:t>
            </a:r>
          </a:p>
        </p:txBody>
      </p:sp>
      <p:sp>
        <p:nvSpPr>
          <p:cNvPr id="361674" name="Rectangle 202"/>
          <p:cNvSpPr>
            <a:spLocks noChangeAspect="1" noChangeArrowheads="1"/>
          </p:cNvSpPr>
          <p:nvPr/>
        </p:nvSpPr>
        <p:spPr bwMode="auto">
          <a:xfrm>
            <a:off x="841375" y="4724400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zh-CN" altLang="en-US" b="0"/>
              <a:t>其他网络</a:t>
            </a:r>
          </a:p>
        </p:txBody>
      </p:sp>
      <p:sp>
        <p:nvSpPr>
          <p:cNvPr id="361696" name="Rectangle 224"/>
          <p:cNvSpPr>
            <a:spLocks noChangeArrowheads="1"/>
          </p:cNvSpPr>
          <p:nvPr/>
        </p:nvSpPr>
        <p:spPr bwMode="auto">
          <a:xfrm>
            <a:off x="7524750" y="1844675"/>
            <a:ext cx="6826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IP Network</a:t>
            </a:r>
            <a:endParaRPr lang="en-US" altLang="zh-CN" sz="1800"/>
          </a:p>
        </p:txBody>
      </p:sp>
      <p:sp>
        <p:nvSpPr>
          <p:cNvPr id="361697" name="Rectangle 225"/>
          <p:cNvSpPr>
            <a:spLocks noChangeArrowheads="1"/>
          </p:cNvSpPr>
          <p:nvPr/>
        </p:nvSpPr>
        <p:spPr bwMode="auto">
          <a:xfrm>
            <a:off x="7712075" y="3357563"/>
            <a:ext cx="3159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DDN</a:t>
            </a:r>
            <a:endParaRPr lang="en-US" altLang="zh-CN" sz="1800"/>
          </a:p>
        </p:txBody>
      </p:sp>
      <p:sp>
        <p:nvSpPr>
          <p:cNvPr id="361698" name="Rectangle 226"/>
          <p:cNvSpPr>
            <a:spLocks noChangeArrowheads="1"/>
          </p:cNvSpPr>
          <p:nvPr/>
        </p:nvSpPr>
        <p:spPr bwMode="auto">
          <a:xfrm>
            <a:off x="6078538" y="4902200"/>
            <a:ext cx="3159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VPN</a:t>
            </a:r>
            <a:endParaRPr lang="en-US" altLang="zh-CN" sz="1800"/>
          </a:p>
        </p:txBody>
      </p:sp>
      <p:pic>
        <p:nvPicPr>
          <p:cNvPr id="361699" name="Picture 227" descr="图片76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981075"/>
            <a:ext cx="1066800" cy="633413"/>
          </a:xfrm>
          <a:prstGeom prst="rect">
            <a:avLst/>
          </a:prstGeom>
          <a:noFill/>
        </p:spPr>
      </p:pic>
      <p:pic>
        <p:nvPicPr>
          <p:cNvPr id="361700" name="Picture 228" descr="图片76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81075"/>
            <a:ext cx="1073150" cy="633413"/>
          </a:xfrm>
          <a:prstGeom prst="rect">
            <a:avLst/>
          </a:prstGeom>
          <a:noFill/>
        </p:spPr>
      </p:pic>
      <p:pic>
        <p:nvPicPr>
          <p:cNvPr id="361701" name="Picture 229" descr="图片76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1052513"/>
            <a:ext cx="1073150" cy="627062"/>
          </a:xfrm>
          <a:prstGeom prst="rect">
            <a:avLst/>
          </a:prstGeom>
          <a:noFill/>
        </p:spPr>
      </p:pic>
      <p:pic>
        <p:nvPicPr>
          <p:cNvPr id="361702" name="Picture 230" descr="图片7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1052513"/>
            <a:ext cx="1066800" cy="627062"/>
          </a:xfrm>
          <a:prstGeom prst="rect">
            <a:avLst/>
          </a:prstGeom>
          <a:noFill/>
        </p:spPr>
      </p:pic>
      <p:pic>
        <p:nvPicPr>
          <p:cNvPr id="361703" name="Picture 231" descr="图片77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1052513"/>
            <a:ext cx="1073150" cy="627062"/>
          </a:xfrm>
          <a:prstGeom prst="rect">
            <a:avLst/>
          </a:prstGeom>
          <a:noFill/>
        </p:spPr>
      </p:pic>
      <p:pic>
        <p:nvPicPr>
          <p:cNvPr id="361704" name="Picture 232" descr="图片77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1073150" cy="622300"/>
          </a:xfrm>
          <a:prstGeom prst="rect">
            <a:avLst/>
          </a:prstGeom>
          <a:noFill/>
        </p:spPr>
      </p:pic>
      <p:pic>
        <p:nvPicPr>
          <p:cNvPr id="361705" name="Picture 233" descr="图片77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92375"/>
            <a:ext cx="1066800" cy="622300"/>
          </a:xfrm>
          <a:prstGeom prst="rect">
            <a:avLst/>
          </a:prstGeom>
          <a:noFill/>
        </p:spPr>
      </p:pic>
      <p:pic>
        <p:nvPicPr>
          <p:cNvPr id="361706" name="Picture 234" descr="图片77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492375"/>
            <a:ext cx="1066800" cy="627063"/>
          </a:xfrm>
          <a:prstGeom prst="rect">
            <a:avLst/>
          </a:prstGeom>
          <a:noFill/>
        </p:spPr>
      </p:pic>
      <p:pic>
        <p:nvPicPr>
          <p:cNvPr id="361707" name="Picture 235" descr="图片77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420938"/>
            <a:ext cx="1066800" cy="627062"/>
          </a:xfrm>
          <a:prstGeom prst="rect">
            <a:avLst/>
          </a:prstGeom>
          <a:noFill/>
        </p:spPr>
      </p:pic>
      <p:pic>
        <p:nvPicPr>
          <p:cNvPr id="361708" name="Picture 236" descr="图片77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92375"/>
            <a:ext cx="1073150" cy="627063"/>
          </a:xfrm>
          <a:prstGeom prst="rect">
            <a:avLst/>
          </a:prstGeom>
          <a:noFill/>
        </p:spPr>
      </p:pic>
      <p:pic>
        <p:nvPicPr>
          <p:cNvPr id="361709" name="Picture 237" descr="图片77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933825"/>
            <a:ext cx="944562" cy="695325"/>
          </a:xfrm>
          <a:prstGeom prst="rect">
            <a:avLst/>
          </a:prstGeom>
          <a:noFill/>
        </p:spPr>
      </p:pic>
      <p:pic>
        <p:nvPicPr>
          <p:cNvPr id="361710" name="Picture 238" descr="图片77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413" y="4005263"/>
            <a:ext cx="871537" cy="774700"/>
          </a:xfrm>
          <a:prstGeom prst="rect">
            <a:avLst/>
          </a:prstGeom>
          <a:noFill/>
        </p:spPr>
      </p:pic>
      <p:pic>
        <p:nvPicPr>
          <p:cNvPr id="361711" name="Picture 239" descr="图片77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4005263"/>
            <a:ext cx="1011238" cy="695325"/>
          </a:xfrm>
          <a:prstGeom prst="rect">
            <a:avLst/>
          </a:prstGeom>
          <a:noFill/>
        </p:spPr>
      </p:pic>
      <p:pic>
        <p:nvPicPr>
          <p:cNvPr id="361712" name="Picture 240" descr="图片78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1500" y="4076700"/>
            <a:ext cx="1073150" cy="627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22" name="Rectangle 26"/>
          <p:cNvSpPr>
            <a:spLocks noChangeAspect="1" noChangeArrowheads="1"/>
          </p:cNvSpPr>
          <p:nvPr/>
        </p:nvSpPr>
        <p:spPr bwMode="auto">
          <a:xfrm>
            <a:off x="755650" y="1844675"/>
            <a:ext cx="6683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Internet</a:t>
            </a:r>
            <a:r>
              <a:rPr lang="zh-CN" altLang="en-US" b="0"/>
              <a:t>网</a:t>
            </a:r>
          </a:p>
        </p:txBody>
      </p:sp>
      <p:sp>
        <p:nvSpPr>
          <p:cNvPr id="362523" name="Rectangle 27"/>
          <p:cNvSpPr>
            <a:spLocks noChangeAspect="1" noChangeArrowheads="1"/>
          </p:cNvSpPr>
          <p:nvPr/>
        </p:nvSpPr>
        <p:spPr bwMode="auto">
          <a:xfrm>
            <a:off x="2624138" y="1844675"/>
            <a:ext cx="508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WAN</a:t>
            </a:r>
            <a:r>
              <a:rPr lang="zh-CN" altLang="en-US" b="0"/>
              <a:t>网</a:t>
            </a:r>
          </a:p>
        </p:txBody>
      </p:sp>
      <p:sp>
        <p:nvSpPr>
          <p:cNvPr id="362524" name="Rectangle 28"/>
          <p:cNvSpPr>
            <a:spLocks noChangeAspect="1" noChangeArrowheads="1"/>
          </p:cNvSpPr>
          <p:nvPr/>
        </p:nvSpPr>
        <p:spPr bwMode="auto">
          <a:xfrm>
            <a:off x="4268788" y="1844675"/>
            <a:ext cx="447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LAN</a:t>
            </a:r>
            <a:r>
              <a:rPr lang="zh-CN" altLang="en-US" b="0"/>
              <a:t>网</a:t>
            </a:r>
          </a:p>
        </p:txBody>
      </p:sp>
      <p:sp>
        <p:nvSpPr>
          <p:cNvPr id="362525" name="Rectangle 29"/>
          <p:cNvSpPr>
            <a:spLocks noChangeAspect="1" noChangeArrowheads="1"/>
          </p:cNvSpPr>
          <p:nvPr/>
        </p:nvSpPr>
        <p:spPr bwMode="auto">
          <a:xfrm>
            <a:off x="5965825" y="1844675"/>
            <a:ext cx="406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PSTN</a:t>
            </a:r>
          </a:p>
        </p:txBody>
      </p:sp>
      <p:sp>
        <p:nvSpPr>
          <p:cNvPr id="362649" name="Rectangle 153"/>
          <p:cNvSpPr>
            <a:spLocks noChangeArrowheads="1"/>
          </p:cNvSpPr>
          <p:nvPr/>
        </p:nvSpPr>
        <p:spPr bwMode="auto">
          <a:xfrm>
            <a:off x="827088" y="3187700"/>
            <a:ext cx="7985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IMS Network</a:t>
            </a:r>
            <a:endParaRPr lang="en-US" altLang="zh-CN" sz="1800"/>
          </a:p>
        </p:txBody>
      </p:sp>
      <p:sp>
        <p:nvSpPr>
          <p:cNvPr id="362650" name="Rectangle 154"/>
          <p:cNvSpPr>
            <a:spLocks noChangeArrowheads="1"/>
          </p:cNvSpPr>
          <p:nvPr/>
        </p:nvSpPr>
        <p:spPr bwMode="auto">
          <a:xfrm>
            <a:off x="2554288" y="3213100"/>
            <a:ext cx="9144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OA/IT Network</a:t>
            </a:r>
            <a:endParaRPr lang="en-US" altLang="zh-CN" sz="1800"/>
          </a:p>
        </p:txBody>
      </p:sp>
      <p:sp>
        <p:nvSpPr>
          <p:cNvPr id="362651" name="Rectangle 155"/>
          <p:cNvSpPr>
            <a:spLocks noChangeArrowheads="1"/>
          </p:cNvSpPr>
          <p:nvPr/>
        </p:nvSpPr>
        <p:spPr bwMode="auto">
          <a:xfrm>
            <a:off x="4067175" y="3213100"/>
            <a:ext cx="11287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Signaling Network</a:t>
            </a:r>
            <a:endParaRPr lang="en-US" altLang="zh-CN" sz="1800"/>
          </a:p>
        </p:txBody>
      </p:sp>
      <p:sp>
        <p:nvSpPr>
          <p:cNvPr id="362652" name="Rectangle 156"/>
          <p:cNvSpPr>
            <a:spLocks noChangeArrowheads="1"/>
          </p:cNvSpPr>
          <p:nvPr/>
        </p:nvSpPr>
        <p:spPr bwMode="auto">
          <a:xfrm>
            <a:off x="6011863" y="3213100"/>
            <a:ext cx="388937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PLMN</a:t>
            </a:r>
            <a:endParaRPr lang="en-US" altLang="zh-CN" sz="1800"/>
          </a:p>
        </p:txBody>
      </p:sp>
      <p:sp>
        <p:nvSpPr>
          <p:cNvPr id="362656" name="Rectangle 160"/>
          <p:cNvSpPr>
            <a:spLocks noChangeArrowheads="1"/>
          </p:cNvSpPr>
          <p:nvPr/>
        </p:nvSpPr>
        <p:spPr bwMode="auto">
          <a:xfrm>
            <a:off x="796925" y="4702175"/>
            <a:ext cx="5588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100" b="0">
                <a:solidFill>
                  <a:srgbClr val="000000"/>
                </a:solidFill>
                <a:latin typeface="宋体" pitchFamily="2" charset="-122"/>
              </a:rPr>
              <a:t>其他网络</a:t>
            </a:r>
            <a:endParaRPr lang="zh-CN" altLang="en-US" sz="1800"/>
          </a:p>
        </p:txBody>
      </p:sp>
      <p:sp>
        <p:nvSpPr>
          <p:cNvPr id="362663" name="Rectangle 167"/>
          <p:cNvSpPr>
            <a:spLocks noChangeAspect="1" noChangeArrowheads="1"/>
          </p:cNvSpPr>
          <p:nvPr/>
        </p:nvSpPr>
        <p:spPr bwMode="auto">
          <a:xfrm>
            <a:off x="4008438" y="4679950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SDH</a:t>
            </a:r>
            <a:r>
              <a:rPr lang="zh-CN" altLang="en-US" b="0"/>
              <a:t>网络</a:t>
            </a:r>
          </a:p>
        </p:txBody>
      </p:sp>
      <p:sp>
        <p:nvSpPr>
          <p:cNvPr id="362709" name="Rectangle 213"/>
          <p:cNvSpPr>
            <a:spLocks noChangeArrowheads="1"/>
          </p:cNvSpPr>
          <p:nvPr/>
        </p:nvSpPr>
        <p:spPr bwMode="auto">
          <a:xfrm>
            <a:off x="7524750" y="1844675"/>
            <a:ext cx="6826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IP Network</a:t>
            </a:r>
            <a:endParaRPr lang="en-US" altLang="zh-CN" sz="1800"/>
          </a:p>
        </p:txBody>
      </p:sp>
      <p:sp>
        <p:nvSpPr>
          <p:cNvPr id="362710" name="Rectangle 214"/>
          <p:cNvSpPr>
            <a:spLocks noChangeArrowheads="1"/>
          </p:cNvSpPr>
          <p:nvPr/>
        </p:nvSpPr>
        <p:spPr bwMode="auto">
          <a:xfrm>
            <a:off x="7712075" y="3357563"/>
            <a:ext cx="3159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DDN</a:t>
            </a:r>
            <a:endParaRPr lang="en-US" altLang="zh-CN" sz="1800"/>
          </a:p>
        </p:txBody>
      </p:sp>
      <p:sp>
        <p:nvSpPr>
          <p:cNvPr id="362711" name="Rectangle 215"/>
          <p:cNvSpPr>
            <a:spLocks noChangeArrowheads="1"/>
          </p:cNvSpPr>
          <p:nvPr/>
        </p:nvSpPr>
        <p:spPr bwMode="auto">
          <a:xfrm>
            <a:off x="6078538" y="4902200"/>
            <a:ext cx="3159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sz="1100" b="0">
                <a:solidFill>
                  <a:srgbClr val="000000"/>
                </a:solidFill>
              </a:rPr>
              <a:t>VPN</a:t>
            </a:r>
            <a:endParaRPr lang="en-US" altLang="zh-CN" sz="1800"/>
          </a:p>
        </p:txBody>
      </p:sp>
      <p:pic>
        <p:nvPicPr>
          <p:cNvPr id="362712" name="Picture 216" descr="图片7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981075"/>
            <a:ext cx="1066800" cy="627063"/>
          </a:xfrm>
          <a:prstGeom prst="rect">
            <a:avLst/>
          </a:prstGeom>
          <a:noFill/>
        </p:spPr>
      </p:pic>
      <p:pic>
        <p:nvPicPr>
          <p:cNvPr id="362713" name="Picture 217" descr="图片78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81075"/>
            <a:ext cx="1073150" cy="627063"/>
          </a:xfrm>
          <a:prstGeom prst="rect">
            <a:avLst/>
          </a:prstGeom>
          <a:noFill/>
        </p:spPr>
      </p:pic>
      <p:pic>
        <p:nvPicPr>
          <p:cNvPr id="362714" name="Picture 218" descr="图片78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1073150" cy="633413"/>
          </a:xfrm>
          <a:prstGeom prst="rect">
            <a:avLst/>
          </a:prstGeom>
          <a:noFill/>
        </p:spPr>
      </p:pic>
      <p:pic>
        <p:nvPicPr>
          <p:cNvPr id="362715" name="Picture 219" descr="图片78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81075"/>
            <a:ext cx="1066800" cy="627063"/>
          </a:xfrm>
          <a:prstGeom prst="rect">
            <a:avLst/>
          </a:prstGeom>
          <a:noFill/>
        </p:spPr>
      </p:pic>
      <p:pic>
        <p:nvPicPr>
          <p:cNvPr id="362716" name="Picture 220" descr="图片78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981075"/>
            <a:ext cx="1073150" cy="627063"/>
          </a:xfrm>
          <a:prstGeom prst="rect">
            <a:avLst/>
          </a:prstGeom>
          <a:noFill/>
        </p:spPr>
      </p:pic>
      <p:pic>
        <p:nvPicPr>
          <p:cNvPr id="362717" name="Picture 221" descr="图片78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492375"/>
            <a:ext cx="1066800" cy="622300"/>
          </a:xfrm>
          <a:prstGeom prst="rect">
            <a:avLst/>
          </a:prstGeom>
          <a:noFill/>
        </p:spPr>
      </p:pic>
      <p:pic>
        <p:nvPicPr>
          <p:cNvPr id="362718" name="Picture 222" descr="图片78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20938"/>
            <a:ext cx="1066800" cy="622300"/>
          </a:xfrm>
          <a:prstGeom prst="rect">
            <a:avLst/>
          </a:prstGeom>
          <a:noFill/>
        </p:spPr>
      </p:pic>
      <p:pic>
        <p:nvPicPr>
          <p:cNvPr id="362719" name="Picture 223" descr="图片78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420938"/>
            <a:ext cx="1066800" cy="627062"/>
          </a:xfrm>
          <a:prstGeom prst="rect">
            <a:avLst/>
          </a:prstGeom>
          <a:noFill/>
        </p:spPr>
      </p:pic>
      <p:pic>
        <p:nvPicPr>
          <p:cNvPr id="362720" name="Picture 224" descr="图片78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492375"/>
            <a:ext cx="1066800" cy="627063"/>
          </a:xfrm>
          <a:prstGeom prst="rect">
            <a:avLst/>
          </a:prstGeom>
          <a:noFill/>
        </p:spPr>
      </p:pic>
      <p:pic>
        <p:nvPicPr>
          <p:cNvPr id="362721" name="Picture 225" descr="图片79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2565400"/>
            <a:ext cx="1073150" cy="627063"/>
          </a:xfrm>
          <a:prstGeom prst="rect">
            <a:avLst/>
          </a:prstGeom>
          <a:noFill/>
        </p:spPr>
      </p:pic>
      <p:pic>
        <p:nvPicPr>
          <p:cNvPr id="362722" name="Picture 226" descr="图片79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3860800"/>
            <a:ext cx="950912" cy="695325"/>
          </a:xfrm>
          <a:prstGeom prst="rect">
            <a:avLst/>
          </a:prstGeom>
          <a:noFill/>
        </p:spPr>
      </p:pic>
      <p:pic>
        <p:nvPicPr>
          <p:cNvPr id="362723" name="Picture 227" descr="图片79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933825"/>
            <a:ext cx="871537" cy="774700"/>
          </a:xfrm>
          <a:prstGeom prst="rect">
            <a:avLst/>
          </a:prstGeom>
          <a:noFill/>
        </p:spPr>
      </p:pic>
      <p:pic>
        <p:nvPicPr>
          <p:cNvPr id="362724" name="Picture 228" descr="图片79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738" y="3933825"/>
            <a:ext cx="1011237" cy="701675"/>
          </a:xfrm>
          <a:prstGeom prst="rect">
            <a:avLst/>
          </a:prstGeom>
          <a:noFill/>
        </p:spPr>
      </p:pic>
      <p:pic>
        <p:nvPicPr>
          <p:cNvPr id="362725" name="Picture 229" descr="图片79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4076700"/>
            <a:ext cx="1066800" cy="627063"/>
          </a:xfrm>
          <a:prstGeom prst="rect">
            <a:avLst/>
          </a:prstGeom>
          <a:noFill/>
        </p:spPr>
      </p:pic>
      <p:sp>
        <p:nvSpPr>
          <p:cNvPr id="362726" name="Text Box 230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网络云图图标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7" name="Picture 17" descr="图片7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196975"/>
            <a:ext cx="3243263" cy="1090613"/>
          </a:xfrm>
          <a:prstGeom prst="rect">
            <a:avLst/>
          </a:prstGeom>
          <a:noFill/>
        </p:spPr>
      </p:pic>
      <p:pic>
        <p:nvPicPr>
          <p:cNvPr id="389138" name="Picture 18" descr="图片79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4300" y="692150"/>
            <a:ext cx="3071813" cy="2182813"/>
          </a:xfrm>
          <a:prstGeom prst="rect">
            <a:avLst/>
          </a:prstGeom>
          <a:noFill/>
        </p:spPr>
      </p:pic>
      <p:pic>
        <p:nvPicPr>
          <p:cNvPr id="389139" name="Picture 19" descr="图片7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3644900"/>
            <a:ext cx="3322638" cy="2279650"/>
          </a:xfrm>
          <a:prstGeom prst="rect">
            <a:avLst/>
          </a:prstGeom>
          <a:noFill/>
        </p:spPr>
      </p:pic>
      <p:pic>
        <p:nvPicPr>
          <p:cNvPr id="389140" name="Picture 20" descr="图片79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663" y="3429000"/>
            <a:ext cx="3144837" cy="2749550"/>
          </a:xfrm>
          <a:prstGeom prst="rect">
            <a:avLst/>
          </a:prstGeom>
          <a:noFill/>
        </p:spPr>
      </p:pic>
      <p:sp>
        <p:nvSpPr>
          <p:cNvPr id="389141" name="Rectangle 21"/>
          <p:cNvSpPr>
            <a:spLocks noChangeAspect="1" noChangeArrowheads="1"/>
          </p:cNvSpPr>
          <p:nvPr/>
        </p:nvSpPr>
        <p:spPr bwMode="auto">
          <a:xfrm>
            <a:off x="1331913" y="6092825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SDH</a:t>
            </a:r>
            <a:r>
              <a:rPr lang="zh-CN" altLang="en-US" b="0"/>
              <a:t>网络</a:t>
            </a:r>
          </a:p>
        </p:txBody>
      </p:sp>
      <p:sp>
        <p:nvSpPr>
          <p:cNvPr id="389142" name="Rectangle 22"/>
          <p:cNvSpPr>
            <a:spLocks noChangeAspect="1" noChangeArrowheads="1"/>
          </p:cNvSpPr>
          <p:nvPr/>
        </p:nvSpPr>
        <p:spPr bwMode="auto">
          <a:xfrm>
            <a:off x="5148263" y="2924175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zh-CN" altLang="en-US" b="0"/>
              <a:t>其他网络</a:t>
            </a:r>
          </a:p>
        </p:txBody>
      </p:sp>
      <p:sp>
        <p:nvSpPr>
          <p:cNvPr id="389143" name="Rectangle 23"/>
          <p:cNvSpPr>
            <a:spLocks noChangeAspect="1" noChangeArrowheads="1"/>
          </p:cNvSpPr>
          <p:nvPr/>
        </p:nvSpPr>
        <p:spPr bwMode="auto">
          <a:xfrm>
            <a:off x="1763713" y="2708275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zh-CN" altLang="en-US" b="0"/>
              <a:t>层</a:t>
            </a:r>
          </a:p>
        </p:txBody>
      </p:sp>
      <p:sp>
        <p:nvSpPr>
          <p:cNvPr id="389144" name="Text Box 24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网络云图图标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161" name="Picture 17" descr="图片7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196975"/>
            <a:ext cx="3243262" cy="1090613"/>
          </a:xfrm>
          <a:prstGeom prst="rect">
            <a:avLst/>
          </a:prstGeom>
          <a:noFill/>
        </p:spPr>
      </p:pic>
      <p:pic>
        <p:nvPicPr>
          <p:cNvPr id="390162" name="Picture 18" descr="图片8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4300" y="620713"/>
            <a:ext cx="3071813" cy="2182812"/>
          </a:xfrm>
          <a:prstGeom prst="rect">
            <a:avLst/>
          </a:prstGeom>
          <a:noFill/>
        </p:spPr>
      </p:pic>
      <p:pic>
        <p:nvPicPr>
          <p:cNvPr id="390163" name="Picture 19" descr="图片8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725" y="3603625"/>
            <a:ext cx="3322638" cy="2273300"/>
          </a:xfrm>
          <a:prstGeom prst="rect">
            <a:avLst/>
          </a:prstGeom>
          <a:noFill/>
        </p:spPr>
      </p:pic>
      <p:pic>
        <p:nvPicPr>
          <p:cNvPr id="390164" name="Picture 20" descr="图片8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175" y="3487738"/>
            <a:ext cx="3144838" cy="2749550"/>
          </a:xfrm>
          <a:prstGeom prst="rect">
            <a:avLst/>
          </a:prstGeom>
          <a:noFill/>
        </p:spPr>
      </p:pic>
      <p:sp>
        <p:nvSpPr>
          <p:cNvPr id="390165" name="Rectangle 21"/>
          <p:cNvSpPr>
            <a:spLocks noChangeAspect="1" noChangeArrowheads="1"/>
          </p:cNvSpPr>
          <p:nvPr/>
        </p:nvSpPr>
        <p:spPr bwMode="auto">
          <a:xfrm>
            <a:off x="5148263" y="2924175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zh-CN" altLang="en-US" b="0"/>
              <a:t>其他网络</a:t>
            </a:r>
          </a:p>
        </p:txBody>
      </p:sp>
      <p:sp>
        <p:nvSpPr>
          <p:cNvPr id="390166" name="Rectangle 22"/>
          <p:cNvSpPr>
            <a:spLocks noChangeAspect="1" noChangeArrowheads="1"/>
          </p:cNvSpPr>
          <p:nvPr/>
        </p:nvSpPr>
        <p:spPr bwMode="auto">
          <a:xfrm>
            <a:off x="1763713" y="2708275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zh-CN" altLang="en-US" b="0"/>
              <a:t>层</a:t>
            </a:r>
          </a:p>
        </p:txBody>
      </p:sp>
      <p:sp>
        <p:nvSpPr>
          <p:cNvPr id="390167" name="Rectangle 23"/>
          <p:cNvSpPr>
            <a:spLocks noChangeAspect="1" noChangeArrowheads="1"/>
          </p:cNvSpPr>
          <p:nvPr/>
        </p:nvSpPr>
        <p:spPr bwMode="auto">
          <a:xfrm>
            <a:off x="1331913" y="6092825"/>
            <a:ext cx="996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SDH</a:t>
            </a:r>
            <a:r>
              <a:rPr lang="zh-CN" altLang="en-US" b="0"/>
              <a:t>网络</a:t>
            </a:r>
          </a:p>
        </p:txBody>
      </p:sp>
      <p:sp>
        <p:nvSpPr>
          <p:cNvPr id="390168" name="Text Box 24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网络云图图标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光        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8227" name="Rectangle 35"/>
          <p:cNvSpPr>
            <a:spLocks noChangeAspect="1" noChangeArrowheads="1"/>
          </p:cNvSpPr>
          <p:nvPr/>
        </p:nvSpPr>
        <p:spPr bwMode="auto">
          <a:xfrm>
            <a:off x="827088" y="1878013"/>
            <a:ext cx="5921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NG SDH</a:t>
            </a:r>
          </a:p>
        </p:txBody>
      </p:sp>
      <p:sp>
        <p:nvSpPr>
          <p:cNvPr id="8228" name="Rectangle 36"/>
          <p:cNvSpPr>
            <a:spLocks noChangeAspect="1" noChangeArrowheads="1"/>
          </p:cNvSpPr>
          <p:nvPr/>
        </p:nvSpPr>
        <p:spPr bwMode="auto">
          <a:xfrm>
            <a:off x="2655888" y="1878013"/>
            <a:ext cx="4238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MSTP</a:t>
            </a:r>
          </a:p>
        </p:txBody>
      </p:sp>
      <p:sp>
        <p:nvSpPr>
          <p:cNvPr id="8253" name="Text Box 61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通用类</a:t>
            </a:r>
          </a:p>
        </p:txBody>
      </p:sp>
      <p:sp>
        <p:nvSpPr>
          <p:cNvPr id="8264" name="Rectangle 72"/>
          <p:cNvSpPr>
            <a:spLocks noChangeAspect="1" noChangeArrowheads="1"/>
          </p:cNvSpPr>
          <p:nvPr/>
        </p:nvSpPr>
        <p:spPr bwMode="auto">
          <a:xfrm>
            <a:off x="4240213" y="1878013"/>
            <a:ext cx="320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PDH</a:t>
            </a:r>
          </a:p>
        </p:txBody>
      </p:sp>
      <p:sp>
        <p:nvSpPr>
          <p:cNvPr id="8275" name="Rectangle 83"/>
          <p:cNvSpPr>
            <a:spLocks noChangeAspect="1" noChangeArrowheads="1"/>
          </p:cNvSpPr>
          <p:nvPr/>
        </p:nvSpPr>
        <p:spPr bwMode="auto">
          <a:xfrm>
            <a:off x="5826125" y="1878013"/>
            <a:ext cx="4905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DWDM</a:t>
            </a:r>
          </a:p>
        </p:txBody>
      </p:sp>
      <p:sp>
        <p:nvSpPr>
          <p:cNvPr id="8276" name="Rectangle 84"/>
          <p:cNvSpPr>
            <a:spLocks noChangeAspect="1" noChangeArrowheads="1"/>
          </p:cNvSpPr>
          <p:nvPr/>
        </p:nvSpPr>
        <p:spPr bwMode="auto">
          <a:xfrm>
            <a:off x="7646988" y="1878013"/>
            <a:ext cx="4905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CWDM</a:t>
            </a:r>
          </a:p>
        </p:txBody>
      </p:sp>
      <p:sp>
        <p:nvSpPr>
          <p:cNvPr id="8341" name="Rectangle 149"/>
          <p:cNvSpPr>
            <a:spLocks noChangeAspect="1" noChangeArrowheads="1"/>
          </p:cNvSpPr>
          <p:nvPr/>
        </p:nvSpPr>
        <p:spPr bwMode="auto">
          <a:xfrm>
            <a:off x="900113" y="3357563"/>
            <a:ext cx="355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微波</a:t>
            </a:r>
          </a:p>
        </p:txBody>
      </p:sp>
      <p:sp>
        <p:nvSpPr>
          <p:cNvPr id="8345" name="Rectangle 153"/>
          <p:cNvSpPr>
            <a:spLocks noChangeAspect="1" noChangeArrowheads="1"/>
          </p:cNvSpPr>
          <p:nvPr/>
        </p:nvSpPr>
        <p:spPr bwMode="auto">
          <a:xfrm>
            <a:off x="2611438" y="32845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光纤</a:t>
            </a:r>
          </a:p>
        </p:txBody>
      </p:sp>
      <p:sp>
        <p:nvSpPr>
          <p:cNvPr id="8355" name="Rectangle 163"/>
          <p:cNvSpPr>
            <a:spLocks noChangeAspect="1" noChangeArrowheads="1"/>
          </p:cNvSpPr>
          <p:nvPr/>
        </p:nvSpPr>
        <p:spPr bwMode="auto">
          <a:xfrm>
            <a:off x="4273550" y="3429000"/>
            <a:ext cx="3397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BITS</a:t>
            </a:r>
          </a:p>
        </p:txBody>
      </p:sp>
      <p:sp>
        <p:nvSpPr>
          <p:cNvPr id="8398" name="Rectangle 206"/>
          <p:cNvSpPr>
            <a:spLocks noChangeAspect="1" noChangeArrowheads="1"/>
          </p:cNvSpPr>
          <p:nvPr/>
        </p:nvSpPr>
        <p:spPr bwMode="auto">
          <a:xfrm>
            <a:off x="5867400" y="3357563"/>
            <a:ext cx="6810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SONET</a:t>
            </a:r>
          </a:p>
        </p:txBody>
      </p:sp>
      <p:sp>
        <p:nvSpPr>
          <p:cNvPr id="8399" name="Rectangle 207"/>
          <p:cNvSpPr>
            <a:spLocks noChangeAspect="1" noChangeArrowheads="1"/>
          </p:cNvSpPr>
          <p:nvPr/>
        </p:nvSpPr>
        <p:spPr bwMode="auto">
          <a:xfrm>
            <a:off x="7451725" y="3357563"/>
            <a:ext cx="838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NG-WDM</a:t>
            </a:r>
          </a:p>
        </p:txBody>
      </p:sp>
      <p:sp>
        <p:nvSpPr>
          <p:cNvPr id="8419" name="Rectangle 227"/>
          <p:cNvSpPr>
            <a:spLocks noChangeAspect="1" noChangeArrowheads="1"/>
          </p:cNvSpPr>
          <p:nvPr/>
        </p:nvSpPr>
        <p:spPr bwMode="auto">
          <a:xfrm>
            <a:off x="1012825" y="4902200"/>
            <a:ext cx="2460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FIU</a:t>
            </a:r>
          </a:p>
        </p:txBody>
      </p:sp>
      <p:sp>
        <p:nvSpPr>
          <p:cNvPr id="8420" name="Rectangle 228"/>
          <p:cNvSpPr>
            <a:spLocks noChangeAspect="1" noChangeArrowheads="1"/>
          </p:cNvSpPr>
          <p:nvPr/>
        </p:nvSpPr>
        <p:spPr bwMode="auto">
          <a:xfrm>
            <a:off x="2627313" y="4902200"/>
            <a:ext cx="330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OSC</a:t>
            </a:r>
          </a:p>
        </p:txBody>
      </p:sp>
      <p:sp>
        <p:nvSpPr>
          <p:cNvPr id="8421" name="Rectangle 229"/>
          <p:cNvSpPr>
            <a:spLocks noChangeAspect="1" noChangeArrowheads="1"/>
          </p:cNvSpPr>
          <p:nvPr/>
        </p:nvSpPr>
        <p:spPr bwMode="auto">
          <a:xfrm>
            <a:off x="4356100" y="4902200"/>
            <a:ext cx="2206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OA</a:t>
            </a:r>
          </a:p>
        </p:txBody>
      </p:sp>
      <p:sp>
        <p:nvSpPr>
          <p:cNvPr id="8457" name="Rectangle 265"/>
          <p:cNvSpPr>
            <a:spLocks noChangeAspect="1" noChangeArrowheads="1"/>
          </p:cNvSpPr>
          <p:nvPr/>
        </p:nvSpPr>
        <p:spPr bwMode="auto">
          <a:xfrm>
            <a:off x="5980113" y="49022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OA’</a:t>
            </a:r>
          </a:p>
        </p:txBody>
      </p:sp>
      <p:sp>
        <p:nvSpPr>
          <p:cNvPr id="8458" name="Rectangle 266"/>
          <p:cNvSpPr>
            <a:spLocks noChangeAspect="1" noChangeArrowheads="1"/>
          </p:cNvSpPr>
          <p:nvPr/>
        </p:nvSpPr>
        <p:spPr bwMode="auto">
          <a:xfrm>
            <a:off x="7723188" y="4902200"/>
            <a:ext cx="3048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网桥</a:t>
            </a:r>
          </a:p>
        </p:txBody>
      </p:sp>
      <p:sp>
        <p:nvSpPr>
          <p:cNvPr id="8475" name="Rectangle 283"/>
          <p:cNvSpPr>
            <a:spLocks noChangeAspect="1" noChangeArrowheads="1"/>
          </p:cNvSpPr>
          <p:nvPr/>
        </p:nvSpPr>
        <p:spPr bwMode="auto">
          <a:xfrm>
            <a:off x="841375" y="6237288"/>
            <a:ext cx="7778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网管</a:t>
            </a:r>
            <a:r>
              <a:rPr lang="en-US" altLang="zh-CN" b="0"/>
              <a:t>/T2000</a:t>
            </a:r>
          </a:p>
        </p:txBody>
      </p:sp>
      <p:sp>
        <p:nvSpPr>
          <p:cNvPr id="8476" name="Rectangle 284"/>
          <p:cNvSpPr>
            <a:spLocks noChangeAspect="1" noChangeArrowheads="1"/>
          </p:cNvSpPr>
          <p:nvPr/>
        </p:nvSpPr>
        <p:spPr bwMode="auto">
          <a:xfrm>
            <a:off x="2555875" y="623728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大客户网管</a:t>
            </a:r>
          </a:p>
        </p:txBody>
      </p:sp>
      <p:sp>
        <p:nvSpPr>
          <p:cNvPr id="8906" name="Rectangle 714"/>
          <p:cNvSpPr>
            <a:spLocks noChangeAspect="1" noChangeArrowheads="1"/>
          </p:cNvSpPr>
          <p:nvPr/>
        </p:nvSpPr>
        <p:spPr bwMode="auto">
          <a:xfrm>
            <a:off x="4443413" y="6237288"/>
            <a:ext cx="4302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T2100</a:t>
            </a:r>
          </a:p>
        </p:txBody>
      </p:sp>
      <p:sp>
        <p:nvSpPr>
          <p:cNvPr id="8969" name="Rectangle 777"/>
          <p:cNvSpPr>
            <a:spLocks noChangeAspect="1" noChangeArrowheads="1"/>
          </p:cNvSpPr>
          <p:nvPr/>
        </p:nvSpPr>
        <p:spPr bwMode="auto">
          <a:xfrm>
            <a:off x="5921375" y="6237288"/>
            <a:ext cx="7175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MDS 6600</a:t>
            </a:r>
          </a:p>
        </p:txBody>
      </p:sp>
      <p:pic>
        <p:nvPicPr>
          <p:cNvPr id="8972" name="Picture 780" descr="图片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79463" cy="768350"/>
          </a:xfrm>
          <a:prstGeom prst="rect">
            <a:avLst/>
          </a:prstGeom>
          <a:noFill/>
        </p:spPr>
      </p:pic>
      <p:pic>
        <p:nvPicPr>
          <p:cNvPr id="8973" name="Picture 781" descr="图片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08050"/>
            <a:ext cx="858837" cy="835025"/>
          </a:xfrm>
          <a:prstGeom prst="rect">
            <a:avLst/>
          </a:prstGeom>
          <a:noFill/>
        </p:spPr>
      </p:pic>
      <p:pic>
        <p:nvPicPr>
          <p:cNvPr id="8974" name="Picture 782" descr="图片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798513" cy="755650"/>
          </a:xfrm>
          <a:prstGeom prst="rect">
            <a:avLst/>
          </a:prstGeom>
          <a:noFill/>
        </p:spPr>
      </p:pic>
      <p:pic>
        <p:nvPicPr>
          <p:cNvPr id="8975" name="Picture 783" descr="图片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836613"/>
            <a:ext cx="854075" cy="835025"/>
          </a:xfrm>
          <a:prstGeom prst="rect">
            <a:avLst/>
          </a:prstGeom>
          <a:noFill/>
        </p:spPr>
      </p:pic>
      <p:pic>
        <p:nvPicPr>
          <p:cNvPr id="8976" name="Picture 784" descr="图片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908050"/>
            <a:ext cx="854075" cy="835025"/>
          </a:xfrm>
          <a:prstGeom prst="rect">
            <a:avLst/>
          </a:prstGeom>
          <a:noFill/>
        </p:spPr>
      </p:pic>
      <p:pic>
        <p:nvPicPr>
          <p:cNvPr id="8977" name="Picture 785" descr="图片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060575"/>
            <a:ext cx="584200" cy="1352550"/>
          </a:xfrm>
          <a:prstGeom prst="rect">
            <a:avLst/>
          </a:prstGeom>
          <a:noFill/>
        </p:spPr>
      </p:pic>
      <p:pic>
        <p:nvPicPr>
          <p:cNvPr id="8978" name="Picture 786" descr="图片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20938"/>
            <a:ext cx="755650" cy="755650"/>
          </a:xfrm>
          <a:prstGeom prst="rect">
            <a:avLst/>
          </a:prstGeom>
          <a:noFill/>
        </p:spPr>
      </p:pic>
      <p:pic>
        <p:nvPicPr>
          <p:cNvPr id="8980" name="Picture 788" descr="图片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24525" y="2349500"/>
            <a:ext cx="798513" cy="798513"/>
          </a:xfrm>
          <a:prstGeom prst="rect">
            <a:avLst/>
          </a:prstGeom>
          <a:noFill/>
        </p:spPr>
      </p:pic>
      <p:pic>
        <p:nvPicPr>
          <p:cNvPr id="8981" name="Picture 789" descr="图片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80288" y="2420938"/>
            <a:ext cx="854075" cy="835025"/>
          </a:xfrm>
          <a:prstGeom prst="rect">
            <a:avLst/>
          </a:prstGeom>
          <a:noFill/>
        </p:spPr>
      </p:pic>
      <p:pic>
        <p:nvPicPr>
          <p:cNvPr id="8982" name="Picture 790" descr="图片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7088" y="3933825"/>
            <a:ext cx="742950" cy="774700"/>
          </a:xfrm>
          <a:prstGeom prst="rect">
            <a:avLst/>
          </a:prstGeom>
          <a:noFill/>
        </p:spPr>
      </p:pic>
      <p:pic>
        <p:nvPicPr>
          <p:cNvPr id="8983" name="Picture 791" descr="图片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11413" y="4005263"/>
            <a:ext cx="719137" cy="749300"/>
          </a:xfrm>
          <a:prstGeom prst="rect">
            <a:avLst/>
          </a:prstGeom>
          <a:noFill/>
        </p:spPr>
      </p:pic>
      <p:pic>
        <p:nvPicPr>
          <p:cNvPr id="8984" name="Picture 792" descr="图片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67175" y="3933825"/>
            <a:ext cx="749300" cy="774700"/>
          </a:xfrm>
          <a:prstGeom prst="rect">
            <a:avLst/>
          </a:prstGeom>
          <a:noFill/>
        </p:spPr>
      </p:pic>
      <p:pic>
        <p:nvPicPr>
          <p:cNvPr id="8985" name="Picture 793" descr="图片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67400" y="4005263"/>
            <a:ext cx="749300" cy="774700"/>
          </a:xfrm>
          <a:prstGeom prst="rect">
            <a:avLst/>
          </a:prstGeom>
          <a:noFill/>
        </p:spPr>
      </p:pic>
      <p:pic>
        <p:nvPicPr>
          <p:cNvPr id="8986" name="Picture 794" descr="图片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51725" y="4005263"/>
            <a:ext cx="963613" cy="646112"/>
          </a:xfrm>
          <a:prstGeom prst="rect">
            <a:avLst/>
          </a:prstGeom>
          <a:noFill/>
        </p:spPr>
      </p:pic>
      <p:pic>
        <p:nvPicPr>
          <p:cNvPr id="8987" name="Picture 795" descr="图片1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84213" y="5445125"/>
            <a:ext cx="1079500" cy="658813"/>
          </a:xfrm>
          <a:prstGeom prst="rect">
            <a:avLst/>
          </a:prstGeom>
          <a:noFill/>
        </p:spPr>
      </p:pic>
      <p:pic>
        <p:nvPicPr>
          <p:cNvPr id="8988" name="Picture 796" descr="图片1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266950" y="5300663"/>
            <a:ext cx="1079500" cy="835025"/>
          </a:xfrm>
          <a:prstGeom prst="rect">
            <a:avLst/>
          </a:prstGeom>
          <a:noFill/>
        </p:spPr>
      </p:pic>
      <p:pic>
        <p:nvPicPr>
          <p:cNvPr id="8989" name="Picture 797" descr="图片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067175" y="5445125"/>
            <a:ext cx="1073150" cy="652463"/>
          </a:xfrm>
          <a:prstGeom prst="rect">
            <a:avLst/>
          </a:prstGeom>
          <a:noFill/>
        </p:spPr>
      </p:pic>
      <p:pic>
        <p:nvPicPr>
          <p:cNvPr id="8990" name="Picture 798" descr="图片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67400" y="5373688"/>
            <a:ext cx="779463" cy="762000"/>
          </a:xfrm>
          <a:prstGeom prst="rect">
            <a:avLst/>
          </a:prstGeom>
          <a:noFill/>
        </p:spPr>
      </p:pic>
      <p:pic>
        <p:nvPicPr>
          <p:cNvPr id="8991" name="Picture 799" descr="图片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140200" y="2420938"/>
            <a:ext cx="738188" cy="774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20" name="Text Box 1280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90721" name="Text Box 1281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通用类</a:t>
            </a:r>
          </a:p>
        </p:txBody>
      </p:sp>
      <p:sp>
        <p:nvSpPr>
          <p:cNvPr id="190722" name="Rectangle 1282"/>
          <p:cNvSpPr>
            <a:spLocks noChangeAspect="1" noChangeArrowheads="1"/>
          </p:cNvSpPr>
          <p:nvPr/>
        </p:nvSpPr>
        <p:spPr bwMode="auto">
          <a:xfrm>
            <a:off x="827088" y="1878013"/>
            <a:ext cx="5921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NG SDH</a:t>
            </a:r>
          </a:p>
        </p:txBody>
      </p:sp>
      <p:sp>
        <p:nvSpPr>
          <p:cNvPr id="190723" name="Rectangle 1283"/>
          <p:cNvSpPr>
            <a:spLocks noChangeAspect="1" noChangeArrowheads="1"/>
          </p:cNvSpPr>
          <p:nvPr/>
        </p:nvSpPr>
        <p:spPr bwMode="auto">
          <a:xfrm>
            <a:off x="2655888" y="1878013"/>
            <a:ext cx="4238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MSTP</a:t>
            </a:r>
          </a:p>
        </p:txBody>
      </p:sp>
      <p:sp>
        <p:nvSpPr>
          <p:cNvPr id="190724" name="Rectangle 1284"/>
          <p:cNvSpPr>
            <a:spLocks noChangeAspect="1" noChangeArrowheads="1"/>
          </p:cNvSpPr>
          <p:nvPr/>
        </p:nvSpPr>
        <p:spPr bwMode="auto">
          <a:xfrm>
            <a:off x="4240213" y="1878013"/>
            <a:ext cx="320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PDH</a:t>
            </a:r>
          </a:p>
        </p:txBody>
      </p:sp>
      <p:sp>
        <p:nvSpPr>
          <p:cNvPr id="190725" name="Rectangle 1285"/>
          <p:cNvSpPr>
            <a:spLocks noChangeAspect="1" noChangeArrowheads="1"/>
          </p:cNvSpPr>
          <p:nvPr/>
        </p:nvSpPr>
        <p:spPr bwMode="auto">
          <a:xfrm>
            <a:off x="5826125" y="1878013"/>
            <a:ext cx="4905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DWDM</a:t>
            </a:r>
          </a:p>
        </p:txBody>
      </p:sp>
      <p:sp>
        <p:nvSpPr>
          <p:cNvPr id="190726" name="Rectangle 1286"/>
          <p:cNvSpPr>
            <a:spLocks noChangeAspect="1" noChangeArrowheads="1"/>
          </p:cNvSpPr>
          <p:nvPr/>
        </p:nvSpPr>
        <p:spPr bwMode="auto">
          <a:xfrm>
            <a:off x="7646988" y="1878013"/>
            <a:ext cx="4905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CWDM</a:t>
            </a:r>
          </a:p>
        </p:txBody>
      </p:sp>
      <p:sp>
        <p:nvSpPr>
          <p:cNvPr id="190727" name="Rectangle 1287"/>
          <p:cNvSpPr>
            <a:spLocks noChangeAspect="1" noChangeArrowheads="1"/>
          </p:cNvSpPr>
          <p:nvPr/>
        </p:nvSpPr>
        <p:spPr bwMode="auto">
          <a:xfrm>
            <a:off x="976313" y="3357563"/>
            <a:ext cx="355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微波</a:t>
            </a:r>
          </a:p>
        </p:txBody>
      </p:sp>
      <p:sp>
        <p:nvSpPr>
          <p:cNvPr id="190728" name="Rectangle 1288"/>
          <p:cNvSpPr>
            <a:spLocks noChangeAspect="1" noChangeArrowheads="1"/>
          </p:cNvSpPr>
          <p:nvPr/>
        </p:nvSpPr>
        <p:spPr bwMode="auto">
          <a:xfrm>
            <a:off x="2611438" y="32845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光纤</a:t>
            </a:r>
          </a:p>
        </p:txBody>
      </p:sp>
      <p:sp>
        <p:nvSpPr>
          <p:cNvPr id="190729" name="Rectangle 1289"/>
          <p:cNvSpPr>
            <a:spLocks noChangeAspect="1" noChangeArrowheads="1"/>
          </p:cNvSpPr>
          <p:nvPr/>
        </p:nvSpPr>
        <p:spPr bwMode="auto">
          <a:xfrm>
            <a:off x="4273550" y="3429000"/>
            <a:ext cx="3397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BITS</a:t>
            </a:r>
          </a:p>
        </p:txBody>
      </p:sp>
      <p:sp>
        <p:nvSpPr>
          <p:cNvPr id="190730" name="Rectangle 1290"/>
          <p:cNvSpPr>
            <a:spLocks noChangeAspect="1" noChangeArrowheads="1"/>
          </p:cNvSpPr>
          <p:nvPr/>
        </p:nvSpPr>
        <p:spPr bwMode="auto">
          <a:xfrm>
            <a:off x="5867400" y="3357563"/>
            <a:ext cx="6810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SONET</a:t>
            </a:r>
          </a:p>
        </p:txBody>
      </p:sp>
      <p:sp>
        <p:nvSpPr>
          <p:cNvPr id="190731" name="Rectangle 1291"/>
          <p:cNvSpPr>
            <a:spLocks noChangeAspect="1" noChangeArrowheads="1"/>
          </p:cNvSpPr>
          <p:nvPr/>
        </p:nvSpPr>
        <p:spPr bwMode="auto">
          <a:xfrm>
            <a:off x="7451725" y="3357563"/>
            <a:ext cx="838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NG-WDM</a:t>
            </a:r>
          </a:p>
        </p:txBody>
      </p:sp>
      <p:sp>
        <p:nvSpPr>
          <p:cNvPr id="190732" name="Rectangle 1292"/>
          <p:cNvSpPr>
            <a:spLocks noChangeAspect="1" noChangeArrowheads="1"/>
          </p:cNvSpPr>
          <p:nvPr/>
        </p:nvSpPr>
        <p:spPr bwMode="auto">
          <a:xfrm>
            <a:off x="1012825" y="4902200"/>
            <a:ext cx="2460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FIU</a:t>
            </a:r>
          </a:p>
        </p:txBody>
      </p:sp>
      <p:sp>
        <p:nvSpPr>
          <p:cNvPr id="190733" name="Rectangle 1293"/>
          <p:cNvSpPr>
            <a:spLocks noChangeAspect="1" noChangeArrowheads="1"/>
          </p:cNvSpPr>
          <p:nvPr/>
        </p:nvSpPr>
        <p:spPr bwMode="auto">
          <a:xfrm>
            <a:off x="2627313" y="4902200"/>
            <a:ext cx="330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OSC</a:t>
            </a:r>
          </a:p>
        </p:txBody>
      </p:sp>
      <p:sp>
        <p:nvSpPr>
          <p:cNvPr id="190734" name="Rectangle 1294"/>
          <p:cNvSpPr>
            <a:spLocks noChangeAspect="1" noChangeArrowheads="1"/>
          </p:cNvSpPr>
          <p:nvPr/>
        </p:nvSpPr>
        <p:spPr bwMode="auto">
          <a:xfrm>
            <a:off x="4356100" y="4902200"/>
            <a:ext cx="2206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OA</a:t>
            </a:r>
          </a:p>
        </p:txBody>
      </p:sp>
      <p:sp>
        <p:nvSpPr>
          <p:cNvPr id="190735" name="Rectangle 1295"/>
          <p:cNvSpPr>
            <a:spLocks noChangeAspect="1" noChangeArrowheads="1"/>
          </p:cNvSpPr>
          <p:nvPr/>
        </p:nvSpPr>
        <p:spPr bwMode="auto">
          <a:xfrm>
            <a:off x="5980113" y="49022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OA’</a:t>
            </a:r>
          </a:p>
        </p:txBody>
      </p:sp>
      <p:sp>
        <p:nvSpPr>
          <p:cNvPr id="190736" name="Rectangle 1296"/>
          <p:cNvSpPr>
            <a:spLocks noChangeAspect="1" noChangeArrowheads="1"/>
          </p:cNvSpPr>
          <p:nvPr/>
        </p:nvSpPr>
        <p:spPr bwMode="auto">
          <a:xfrm>
            <a:off x="7723188" y="4902200"/>
            <a:ext cx="3048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网桥</a:t>
            </a:r>
          </a:p>
        </p:txBody>
      </p:sp>
      <p:sp>
        <p:nvSpPr>
          <p:cNvPr id="190737" name="Rectangle 1297"/>
          <p:cNvSpPr>
            <a:spLocks noChangeAspect="1" noChangeArrowheads="1"/>
          </p:cNvSpPr>
          <p:nvPr/>
        </p:nvSpPr>
        <p:spPr bwMode="auto">
          <a:xfrm>
            <a:off x="841375" y="6237288"/>
            <a:ext cx="7778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网管</a:t>
            </a:r>
            <a:r>
              <a:rPr lang="en-US" altLang="zh-CN" b="0"/>
              <a:t>/T2000</a:t>
            </a:r>
          </a:p>
        </p:txBody>
      </p:sp>
      <p:sp>
        <p:nvSpPr>
          <p:cNvPr id="190738" name="Rectangle 1298"/>
          <p:cNvSpPr>
            <a:spLocks noChangeAspect="1" noChangeArrowheads="1"/>
          </p:cNvSpPr>
          <p:nvPr/>
        </p:nvSpPr>
        <p:spPr bwMode="auto">
          <a:xfrm>
            <a:off x="2555875" y="623728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大客户网管</a:t>
            </a:r>
          </a:p>
        </p:txBody>
      </p:sp>
      <p:sp>
        <p:nvSpPr>
          <p:cNvPr id="190739" name="Rectangle 1299"/>
          <p:cNvSpPr>
            <a:spLocks noChangeAspect="1" noChangeArrowheads="1"/>
          </p:cNvSpPr>
          <p:nvPr/>
        </p:nvSpPr>
        <p:spPr bwMode="auto">
          <a:xfrm>
            <a:off x="4443413" y="6237288"/>
            <a:ext cx="4302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T2100</a:t>
            </a:r>
          </a:p>
        </p:txBody>
      </p:sp>
      <p:sp>
        <p:nvSpPr>
          <p:cNvPr id="190740" name="Rectangle 1300"/>
          <p:cNvSpPr>
            <a:spLocks noChangeAspect="1" noChangeArrowheads="1"/>
          </p:cNvSpPr>
          <p:nvPr/>
        </p:nvSpPr>
        <p:spPr bwMode="auto">
          <a:xfrm>
            <a:off x="5921375" y="6237288"/>
            <a:ext cx="7175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MDS 6600</a:t>
            </a:r>
          </a:p>
        </p:txBody>
      </p:sp>
      <p:pic>
        <p:nvPicPr>
          <p:cNvPr id="190741" name="Picture 1301" descr="图片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1725" y="908050"/>
            <a:ext cx="854075" cy="835025"/>
          </a:xfrm>
          <a:prstGeom prst="rect">
            <a:avLst/>
          </a:prstGeom>
          <a:noFill/>
        </p:spPr>
      </p:pic>
      <p:pic>
        <p:nvPicPr>
          <p:cNvPr id="190742" name="Picture 1302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981075"/>
            <a:ext cx="779463" cy="762000"/>
          </a:xfrm>
          <a:prstGeom prst="rect">
            <a:avLst/>
          </a:prstGeom>
          <a:noFill/>
        </p:spPr>
      </p:pic>
      <p:pic>
        <p:nvPicPr>
          <p:cNvPr id="190743" name="Picture 1303" descr="图片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4438" y="908050"/>
            <a:ext cx="847725" cy="822325"/>
          </a:xfrm>
          <a:prstGeom prst="rect">
            <a:avLst/>
          </a:prstGeom>
          <a:noFill/>
        </p:spPr>
      </p:pic>
      <p:pic>
        <p:nvPicPr>
          <p:cNvPr id="190744" name="Picture 1304" descr="图片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175" y="908050"/>
            <a:ext cx="798513" cy="762000"/>
          </a:xfrm>
          <a:prstGeom prst="rect">
            <a:avLst/>
          </a:prstGeom>
          <a:noFill/>
        </p:spPr>
      </p:pic>
      <p:pic>
        <p:nvPicPr>
          <p:cNvPr id="190745" name="Picture 1305" descr="图片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5963" y="908050"/>
            <a:ext cx="854075" cy="835025"/>
          </a:xfrm>
          <a:prstGeom prst="rect">
            <a:avLst/>
          </a:prstGeom>
          <a:noFill/>
        </p:spPr>
      </p:pic>
      <p:pic>
        <p:nvPicPr>
          <p:cNvPr id="190746" name="Picture 1306" descr="图片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1725" y="2420938"/>
            <a:ext cx="865188" cy="835025"/>
          </a:xfrm>
          <a:prstGeom prst="rect">
            <a:avLst/>
          </a:prstGeom>
          <a:noFill/>
        </p:spPr>
      </p:pic>
      <p:pic>
        <p:nvPicPr>
          <p:cNvPr id="190747" name="Picture 1307" descr="图片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7088" y="2060575"/>
            <a:ext cx="596900" cy="1341438"/>
          </a:xfrm>
          <a:prstGeom prst="rect">
            <a:avLst/>
          </a:prstGeom>
          <a:noFill/>
        </p:spPr>
      </p:pic>
      <p:pic>
        <p:nvPicPr>
          <p:cNvPr id="190748" name="Picture 1308" descr="图片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4438" y="2349500"/>
            <a:ext cx="755650" cy="762000"/>
          </a:xfrm>
          <a:prstGeom prst="rect">
            <a:avLst/>
          </a:prstGeom>
          <a:noFill/>
        </p:spPr>
      </p:pic>
      <p:pic>
        <p:nvPicPr>
          <p:cNvPr id="190750" name="Picture 1310" descr="图片2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92375"/>
            <a:ext cx="798512" cy="798513"/>
          </a:xfrm>
          <a:prstGeom prst="rect">
            <a:avLst/>
          </a:prstGeom>
          <a:noFill/>
        </p:spPr>
      </p:pic>
      <p:pic>
        <p:nvPicPr>
          <p:cNvPr id="190751" name="Picture 1311" descr="图片2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7088" y="3933825"/>
            <a:ext cx="742950" cy="779463"/>
          </a:xfrm>
          <a:prstGeom prst="rect">
            <a:avLst/>
          </a:prstGeom>
          <a:noFill/>
        </p:spPr>
      </p:pic>
      <p:pic>
        <p:nvPicPr>
          <p:cNvPr id="190752" name="Picture 1312" descr="图片2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84438" y="3933825"/>
            <a:ext cx="719137" cy="755650"/>
          </a:xfrm>
          <a:prstGeom prst="rect">
            <a:avLst/>
          </a:prstGeom>
          <a:noFill/>
        </p:spPr>
      </p:pic>
      <p:pic>
        <p:nvPicPr>
          <p:cNvPr id="190753" name="Picture 1313" descr="图片2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67175" y="3933825"/>
            <a:ext cx="742950" cy="774700"/>
          </a:xfrm>
          <a:prstGeom prst="rect">
            <a:avLst/>
          </a:prstGeom>
          <a:noFill/>
        </p:spPr>
      </p:pic>
      <p:pic>
        <p:nvPicPr>
          <p:cNvPr id="190754" name="Picture 1314" descr="图片2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95963" y="3933825"/>
            <a:ext cx="742950" cy="779463"/>
          </a:xfrm>
          <a:prstGeom prst="rect">
            <a:avLst/>
          </a:prstGeom>
          <a:noFill/>
        </p:spPr>
      </p:pic>
      <p:pic>
        <p:nvPicPr>
          <p:cNvPr id="190755" name="Picture 1315" descr="图片2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80288" y="4005263"/>
            <a:ext cx="963612" cy="646112"/>
          </a:xfrm>
          <a:prstGeom prst="rect">
            <a:avLst/>
          </a:prstGeom>
          <a:noFill/>
        </p:spPr>
      </p:pic>
      <p:pic>
        <p:nvPicPr>
          <p:cNvPr id="190756" name="Picture 1316" descr="图片3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84213" y="5373688"/>
            <a:ext cx="1079500" cy="658812"/>
          </a:xfrm>
          <a:prstGeom prst="rect">
            <a:avLst/>
          </a:prstGeom>
          <a:noFill/>
        </p:spPr>
      </p:pic>
      <p:pic>
        <p:nvPicPr>
          <p:cNvPr id="190757" name="Picture 1317" descr="图片3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11413" y="5300663"/>
            <a:ext cx="1079500" cy="835025"/>
          </a:xfrm>
          <a:prstGeom prst="rect">
            <a:avLst/>
          </a:prstGeom>
          <a:noFill/>
        </p:spPr>
      </p:pic>
      <p:pic>
        <p:nvPicPr>
          <p:cNvPr id="190758" name="Picture 1318" descr="图片3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067175" y="5373688"/>
            <a:ext cx="1073150" cy="652462"/>
          </a:xfrm>
          <a:prstGeom prst="rect">
            <a:avLst/>
          </a:prstGeom>
          <a:noFill/>
        </p:spPr>
      </p:pic>
      <p:pic>
        <p:nvPicPr>
          <p:cNvPr id="190759" name="Picture 1319" descr="图片3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67400" y="5300663"/>
            <a:ext cx="779463" cy="762000"/>
          </a:xfrm>
          <a:prstGeom prst="rect">
            <a:avLst/>
          </a:prstGeom>
          <a:noFill/>
        </p:spPr>
      </p:pic>
      <p:pic>
        <p:nvPicPr>
          <p:cNvPr id="190760" name="Picture 1320" descr="图片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211638" y="2420938"/>
            <a:ext cx="762000" cy="7921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86373" name="Text Box 5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产品类</a:t>
            </a:r>
          </a:p>
        </p:txBody>
      </p:sp>
      <p:sp>
        <p:nvSpPr>
          <p:cNvPr id="186396" name="Rectangle 28"/>
          <p:cNvSpPr>
            <a:spLocks noChangeAspect="1" noChangeArrowheads="1"/>
          </p:cNvSpPr>
          <p:nvPr/>
        </p:nvSpPr>
        <p:spPr bwMode="auto">
          <a:xfrm>
            <a:off x="857250" y="18335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核心层</a:t>
            </a:r>
          </a:p>
        </p:txBody>
      </p:sp>
      <p:sp>
        <p:nvSpPr>
          <p:cNvPr id="186397" name="Rectangle 29"/>
          <p:cNvSpPr>
            <a:spLocks noChangeAspect="1" noChangeArrowheads="1"/>
          </p:cNvSpPr>
          <p:nvPr/>
        </p:nvSpPr>
        <p:spPr bwMode="auto">
          <a:xfrm>
            <a:off x="2601913" y="18446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汇聚层</a:t>
            </a:r>
          </a:p>
        </p:txBody>
      </p:sp>
      <p:sp>
        <p:nvSpPr>
          <p:cNvPr id="186398" name="Rectangle 30"/>
          <p:cNvSpPr>
            <a:spLocks noChangeAspect="1" noChangeArrowheads="1"/>
          </p:cNvSpPr>
          <p:nvPr/>
        </p:nvSpPr>
        <p:spPr bwMode="auto">
          <a:xfrm>
            <a:off x="4254500" y="1916113"/>
            <a:ext cx="5334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接入层</a:t>
            </a:r>
          </a:p>
        </p:txBody>
      </p:sp>
      <p:sp>
        <p:nvSpPr>
          <p:cNvPr id="186426" name="Text Box 58"/>
          <p:cNvSpPr txBox="1">
            <a:spLocks noChangeAspect="1" noChangeArrowheads="1"/>
          </p:cNvSpPr>
          <p:nvPr/>
        </p:nvSpPr>
        <p:spPr bwMode="auto">
          <a:xfrm>
            <a:off x="323850" y="549275"/>
            <a:ext cx="8874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en-US" altLang="zh-CN" sz="1400">
                <a:ea typeface="黑体" pitchFamily="49" charset="-122"/>
              </a:rPr>
              <a:t>OSN</a:t>
            </a:r>
            <a:r>
              <a:rPr lang="zh-CN" altLang="en-US" sz="1400">
                <a:ea typeface="黑体" pitchFamily="49" charset="-122"/>
              </a:rPr>
              <a:t>系列</a:t>
            </a:r>
          </a:p>
        </p:txBody>
      </p:sp>
      <p:sp>
        <p:nvSpPr>
          <p:cNvPr id="186470" name="Text Box 102"/>
          <p:cNvSpPr txBox="1">
            <a:spLocks noChangeAspect="1" noChangeArrowheads="1"/>
          </p:cNvSpPr>
          <p:nvPr/>
        </p:nvSpPr>
        <p:spPr bwMode="auto">
          <a:xfrm>
            <a:off x="323850" y="2060575"/>
            <a:ext cx="11985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en-US" altLang="zh-CN" sz="1400">
                <a:ea typeface="黑体" pitchFamily="49" charset="-122"/>
              </a:rPr>
              <a:t>Metro</a:t>
            </a:r>
            <a:r>
              <a:rPr lang="zh-CN" altLang="en-US" sz="1400">
                <a:ea typeface="黑体" pitchFamily="49" charset="-122"/>
              </a:rPr>
              <a:t>系列</a:t>
            </a:r>
          </a:p>
        </p:txBody>
      </p:sp>
      <p:sp>
        <p:nvSpPr>
          <p:cNvPr id="186471" name="Rectangle 103"/>
          <p:cNvSpPr>
            <a:spLocks noChangeAspect="1" noChangeArrowheads="1"/>
          </p:cNvSpPr>
          <p:nvPr/>
        </p:nvSpPr>
        <p:spPr bwMode="auto">
          <a:xfrm>
            <a:off x="857250" y="34067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核心层</a:t>
            </a:r>
          </a:p>
        </p:txBody>
      </p:sp>
      <p:sp>
        <p:nvSpPr>
          <p:cNvPr id="186472" name="Rectangle 104"/>
          <p:cNvSpPr>
            <a:spLocks noChangeAspect="1" noChangeArrowheads="1"/>
          </p:cNvSpPr>
          <p:nvPr/>
        </p:nvSpPr>
        <p:spPr bwMode="auto">
          <a:xfrm>
            <a:off x="2555875" y="341788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汇聚层</a:t>
            </a:r>
          </a:p>
        </p:txBody>
      </p:sp>
      <p:sp>
        <p:nvSpPr>
          <p:cNvPr id="186473" name="Rectangle 105"/>
          <p:cNvSpPr>
            <a:spLocks noChangeAspect="1" noChangeArrowheads="1"/>
          </p:cNvSpPr>
          <p:nvPr/>
        </p:nvSpPr>
        <p:spPr bwMode="auto">
          <a:xfrm>
            <a:off x="4254500" y="3489325"/>
            <a:ext cx="5334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接入层</a:t>
            </a:r>
          </a:p>
        </p:txBody>
      </p:sp>
      <p:sp>
        <p:nvSpPr>
          <p:cNvPr id="186474" name="Rectangle 106"/>
          <p:cNvSpPr>
            <a:spLocks noChangeAspect="1" noChangeArrowheads="1"/>
          </p:cNvSpPr>
          <p:nvPr/>
        </p:nvSpPr>
        <p:spPr bwMode="auto">
          <a:xfrm>
            <a:off x="900113" y="4902200"/>
            <a:ext cx="5508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FOADM</a:t>
            </a:r>
          </a:p>
        </p:txBody>
      </p:sp>
      <p:sp>
        <p:nvSpPr>
          <p:cNvPr id="186486" name="Text Box 118"/>
          <p:cNvSpPr txBox="1">
            <a:spLocks noChangeAspect="1" noChangeArrowheads="1"/>
          </p:cNvSpPr>
          <p:nvPr/>
        </p:nvSpPr>
        <p:spPr bwMode="auto">
          <a:xfrm>
            <a:off x="323850" y="3573463"/>
            <a:ext cx="11985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zh-CN" altLang="en-US" sz="1400">
                <a:ea typeface="黑体" pitchFamily="49" charset="-122"/>
              </a:rPr>
              <a:t>波分系列</a:t>
            </a:r>
          </a:p>
        </p:txBody>
      </p:sp>
      <p:sp>
        <p:nvSpPr>
          <p:cNvPr id="186529" name="Rectangle 161"/>
          <p:cNvSpPr>
            <a:spLocks noChangeAspect="1" noChangeArrowheads="1"/>
          </p:cNvSpPr>
          <p:nvPr/>
        </p:nvSpPr>
        <p:spPr bwMode="auto">
          <a:xfrm>
            <a:off x="6084888" y="49022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OLA</a:t>
            </a:r>
          </a:p>
        </p:txBody>
      </p:sp>
      <p:sp>
        <p:nvSpPr>
          <p:cNvPr id="186530" name="Rectangle 162"/>
          <p:cNvSpPr>
            <a:spLocks noChangeAspect="1" noChangeArrowheads="1"/>
          </p:cNvSpPr>
          <p:nvPr/>
        </p:nvSpPr>
        <p:spPr bwMode="auto">
          <a:xfrm>
            <a:off x="7667625" y="4902200"/>
            <a:ext cx="3397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OTM</a:t>
            </a:r>
          </a:p>
        </p:txBody>
      </p:sp>
      <p:sp>
        <p:nvSpPr>
          <p:cNvPr id="186568" name="Rectangle 200"/>
          <p:cNvSpPr>
            <a:spLocks noChangeAspect="1" noChangeArrowheads="1"/>
          </p:cNvSpPr>
          <p:nvPr/>
        </p:nvSpPr>
        <p:spPr bwMode="auto">
          <a:xfrm>
            <a:off x="2751138" y="6232525"/>
            <a:ext cx="3222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OTU</a:t>
            </a:r>
          </a:p>
        </p:txBody>
      </p:sp>
      <p:sp>
        <p:nvSpPr>
          <p:cNvPr id="186569" name="Rectangle 201"/>
          <p:cNvSpPr>
            <a:spLocks noChangeAspect="1" noChangeArrowheads="1"/>
          </p:cNvSpPr>
          <p:nvPr/>
        </p:nvSpPr>
        <p:spPr bwMode="auto">
          <a:xfrm>
            <a:off x="4087813" y="6232525"/>
            <a:ext cx="8397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MUX</a:t>
            </a:r>
          </a:p>
          <a:p>
            <a:r>
              <a:rPr lang="en-US" altLang="zh-CN" b="0"/>
              <a:t>   (</a:t>
            </a:r>
            <a:r>
              <a:rPr lang="zh-CN" altLang="en-US" b="0"/>
              <a:t>复用单元</a:t>
            </a:r>
            <a:r>
              <a:rPr lang="en-US" altLang="zh-CN" b="0"/>
              <a:t>)</a:t>
            </a:r>
          </a:p>
        </p:txBody>
      </p:sp>
      <p:sp>
        <p:nvSpPr>
          <p:cNvPr id="186588" name="Rectangle 220"/>
          <p:cNvSpPr>
            <a:spLocks noChangeAspect="1" noChangeArrowheads="1"/>
          </p:cNvSpPr>
          <p:nvPr/>
        </p:nvSpPr>
        <p:spPr bwMode="auto">
          <a:xfrm>
            <a:off x="998538" y="6232525"/>
            <a:ext cx="40481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SCC</a:t>
            </a:r>
          </a:p>
        </p:txBody>
      </p:sp>
      <p:sp>
        <p:nvSpPr>
          <p:cNvPr id="186598" name="Rectangle 230"/>
          <p:cNvSpPr>
            <a:spLocks noChangeAspect="1" noChangeArrowheads="1"/>
          </p:cNvSpPr>
          <p:nvPr/>
        </p:nvSpPr>
        <p:spPr bwMode="auto">
          <a:xfrm>
            <a:off x="7812088" y="6232525"/>
            <a:ext cx="2206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ITL</a:t>
            </a:r>
          </a:p>
        </p:txBody>
      </p:sp>
      <p:sp>
        <p:nvSpPr>
          <p:cNvPr id="186608" name="Rectangle 240"/>
          <p:cNvSpPr>
            <a:spLocks noChangeAspect="1" noChangeArrowheads="1"/>
          </p:cNvSpPr>
          <p:nvPr/>
        </p:nvSpPr>
        <p:spPr bwMode="auto">
          <a:xfrm>
            <a:off x="5626100" y="6232525"/>
            <a:ext cx="11445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DEMUX</a:t>
            </a:r>
          </a:p>
          <a:p>
            <a:r>
              <a:rPr lang="en-US" altLang="zh-CN" b="0"/>
              <a:t>   (</a:t>
            </a:r>
            <a:r>
              <a:rPr lang="zh-CN" altLang="en-US" b="0"/>
              <a:t>光解复用单元</a:t>
            </a:r>
            <a:r>
              <a:rPr lang="en-US" altLang="zh-CN" b="0"/>
              <a:t>)</a:t>
            </a:r>
          </a:p>
        </p:txBody>
      </p:sp>
      <p:sp>
        <p:nvSpPr>
          <p:cNvPr id="186619" name="Rectangle 251"/>
          <p:cNvSpPr>
            <a:spLocks noChangeArrowheads="1"/>
          </p:cNvSpPr>
          <p:nvPr/>
        </p:nvSpPr>
        <p:spPr bwMode="auto">
          <a:xfrm>
            <a:off x="2605088" y="4897438"/>
            <a:ext cx="5175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FrutigerNext LT Regular" pitchFamily="34" charset="0"/>
              </a:rPr>
              <a:t>ROADM</a:t>
            </a:r>
            <a:endParaRPr lang="en-US" altLang="zh-CN" sz="1800"/>
          </a:p>
        </p:txBody>
      </p:sp>
      <p:sp>
        <p:nvSpPr>
          <p:cNvPr id="186620" name="Rectangle 252"/>
          <p:cNvSpPr>
            <a:spLocks noChangeArrowheads="1"/>
          </p:cNvSpPr>
          <p:nvPr/>
        </p:nvSpPr>
        <p:spPr bwMode="auto">
          <a:xfrm>
            <a:off x="4146550" y="4897438"/>
            <a:ext cx="6492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FrutigerNext LT Regular" pitchFamily="34" charset="0"/>
              </a:rPr>
              <a:t>MROADM</a:t>
            </a:r>
            <a:endParaRPr lang="en-US" altLang="zh-CN" sz="1800"/>
          </a:p>
        </p:txBody>
      </p:sp>
      <p:pic>
        <p:nvPicPr>
          <p:cNvPr id="186667" name="Picture 299" descr="图片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836613"/>
            <a:ext cx="639763" cy="920750"/>
          </a:xfrm>
          <a:prstGeom prst="rect">
            <a:avLst/>
          </a:prstGeom>
          <a:noFill/>
        </p:spPr>
      </p:pic>
      <p:pic>
        <p:nvPicPr>
          <p:cNvPr id="186668" name="Picture 300" descr="图片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08050"/>
            <a:ext cx="779462" cy="768350"/>
          </a:xfrm>
          <a:prstGeom prst="rect">
            <a:avLst/>
          </a:prstGeom>
          <a:noFill/>
        </p:spPr>
      </p:pic>
      <p:pic>
        <p:nvPicPr>
          <p:cNvPr id="186669" name="Picture 301" descr="图片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81075"/>
            <a:ext cx="822325" cy="658813"/>
          </a:xfrm>
          <a:prstGeom prst="rect">
            <a:avLst/>
          </a:prstGeom>
          <a:noFill/>
        </p:spPr>
      </p:pic>
      <p:pic>
        <p:nvPicPr>
          <p:cNvPr id="186670" name="Picture 302" descr="图片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650" y="2420938"/>
            <a:ext cx="633413" cy="931862"/>
          </a:xfrm>
          <a:prstGeom prst="rect">
            <a:avLst/>
          </a:prstGeom>
          <a:noFill/>
        </p:spPr>
      </p:pic>
      <p:pic>
        <p:nvPicPr>
          <p:cNvPr id="186671" name="Picture 303" descr="图片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4438" y="2420938"/>
            <a:ext cx="774700" cy="768350"/>
          </a:xfrm>
          <a:prstGeom prst="rect">
            <a:avLst/>
          </a:prstGeom>
          <a:noFill/>
        </p:spPr>
      </p:pic>
      <p:pic>
        <p:nvPicPr>
          <p:cNvPr id="186672" name="Picture 304" descr="图片3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638" y="2565400"/>
            <a:ext cx="822325" cy="658813"/>
          </a:xfrm>
          <a:prstGeom prst="rect">
            <a:avLst/>
          </a:prstGeom>
          <a:noFill/>
        </p:spPr>
      </p:pic>
      <p:pic>
        <p:nvPicPr>
          <p:cNvPr id="186673" name="Picture 305" descr="图片4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4213" y="3933825"/>
            <a:ext cx="854075" cy="798513"/>
          </a:xfrm>
          <a:prstGeom prst="rect">
            <a:avLst/>
          </a:prstGeom>
          <a:noFill/>
        </p:spPr>
      </p:pic>
      <p:pic>
        <p:nvPicPr>
          <p:cNvPr id="186674" name="Picture 306" descr="图片4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11413" y="3860800"/>
            <a:ext cx="877887" cy="914400"/>
          </a:xfrm>
          <a:prstGeom prst="rect">
            <a:avLst/>
          </a:prstGeom>
          <a:noFill/>
        </p:spPr>
      </p:pic>
      <p:pic>
        <p:nvPicPr>
          <p:cNvPr id="186675" name="Picture 307" descr="图片4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67175" y="3933825"/>
            <a:ext cx="877888" cy="914400"/>
          </a:xfrm>
          <a:prstGeom prst="rect">
            <a:avLst/>
          </a:prstGeom>
          <a:noFill/>
        </p:spPr>
      </p:pic>
      <p:pic>
        <p:nvPicPr>
          <p:cNvPr id="186676" name="Picture 308" descr="图片4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7400" y="3933825"/>
            <a:ext cx="742950" cy="798513"/>
          </a:xfrm>
          <a:prstGeom prst="rect">
            <a:avLst/>
          </a:prstGeom>
          <a:noFill/>
        </p:spPr>
      </p:pic>
      <p:pic>
        <p:nvPicPr>
          <p:cNvPr id="186677" name="Picture 309" descr="图片4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51725" y="3933825"/>
            <a:ext cx="738188" cy="798513"/>
          </a:xfrm>
          <a:prstGeom prst="rect">
            <a:avLst/>
          </a:prstGeom>
          <a:noFill/>
        </p:spPr>
      </p:pic>
      <p:pic>
        <p:nvPicPr>
          <p:cNvPr id="186678" name="Picture 310" descr="图片4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5650" y="5300663"/>
            <a:ext cx="742950" cy="798512"/>
          </a:xfrm>
          <a:prstGeom prst="rect">
            <a:avLst/>
          </a:prstGeom>
          <a:noFill/>
        </p:spPr>
      </p:pic>
      <p:pic>
        <p:nvPicPr>
          <p:cNvPr id="186679" name="Picture 311" descr="图片4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55875" y="5373688"/>
            <a:ext cx="738188" cy="798512"/>
          </a:xfrm>
          <a:prstGeom prst="rect">
            <a:avLst/>
          </a:prstGeom>
          <a:noFill/>
        </p:spPr>
      </p:pic>
      <p:pic>
        <p:nvPicPr>
          <p:cNvPr id="186680" name="Picture 312" descr="图片4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0200" y="5300663"/>
            <a:ext cx="731838" cy="798512"/>
          </a:xfrm>
          <a:prstGeom prst="rect">
            <a:avLst/>
          </a:prstGeom>
          <a:noFill/>
        </p:spPr>
      </p:pic>
      <p:pic>
        <p:nvPicPr>
          <p:cNvPr id="186681" name="Picture 313" descr="图片4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67400" y="5373688"/>
            <a:ext cx="738188" cy="798512"/>
          </a:xfrm>
          <a:prstGeom prst="rect">
            <a:avLst/>
          </a:prstGeom>
          <a:noFill/>
        </p:spPr>
      </p:pic>
      <p:pic>
        <p:nvPicPr>
          <p:cNvPr id="186682" name="Picture 314" descr="图片4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24750" y="5300663"/>
            <a:ext cx="731838" cy="79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48" name="Text Box 56"/>
          <p:cNvSpPr txBox="1">
            <a:spLocks noChangeAspect="1" noChangeArrowheads="1"/>
          </p:cNvSpPr>
          <p:nvPr/>
        </p:nvSpPr>
        <p:spPr bwMode="auto">
          <a:xfrm>
            <a:off x="365125" y="0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87449" name="Text Box 57"/>
          <p:cNvSpPr txBox="1">
            <a:spLocks noChangeAspect="1" noChangeArrowheads="1"/>
          </p:cNvSpPr>
          <p:nvPr/>
        </p:nvSpPr>
        <p:spPr bwMode="auto">
          <a:xfrm>
            <a:off x="7532688" y="0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产品类</a:t>
            </a:r>
          </a:p>
        </p:txBody>
      </p:sp>
      <p:sp>
        <p:nvSpPr>
          <p:cNvPr id="187687" name="Rectangle 295"/>
          <p:cNvSpPr>
            <a:spLocks noChangeAspect="1" noChangeArrowheads="1"/>
          </p:cNvSpPr>
          <p:nvPr/>
        </p:nvSpPr>
        <p:spPr bwMode="auto">
          <a:xfrm>
            <a:off x="857250" y="18335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核心层</a:t>
            </a:r>
          </a:p>
        </p:txBody>
      </p:sp>
      <p:sp>
        <p:nvSpPr>
          <p:cNvPr id="187688" name="Rectangle 296"/>
          <p:cNvSpPr>
            <a:spLocks noChangeAspect="1" noChangeArrowheads="1"/>
          </p:cNvSpPr>
          <p:nvPr/>
        </p:nvSpPr>
        <p:spPr bwMode="auto">
          <a:xfrm>
            <a:off x="2601913" y="18446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汇聚层</a:t>
            </a:r>
          </a:p>
        </p:txBody>
      </p:sp>
      <p:sp>
        <p:nvSpPr>
          <p:cNvPr id="187689" name="Rectangle 297"/>
          <p:cNvSpPr>
            <a:spLocks noChangeAspect="1" noChangeArrowheads="1"/>
          </p:cNvSpPr>
          <p:nvPr/>
        </p:nvSpPr>
        <p:spPr bwMode="auto">
          <a:xfrm>
            <a:off x="4254500" y="1916113"/>
            <a:ext cx="5334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接入层</a:t>
            </a:r>
          </a:p>
        </p:txBody>
      </p:sp>
      <p:sp>
        <p:nvSpPr>
          <p:cNvPr id="187690" name="Text Box 298"/>
          <p:cNvSpPr txBox="1">
            <a:spLocks noChangeAspect="1" noChangeArrowheads="1"/>
          </p:cNvSpPr>
          <p:nvPr/>
        </p:nvSpPr>
        <p:spPr bwMode="auto">
          <a:xfrm>
            <a:off x="323850" y="549275"/>
            <a:ext cx="8874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en-US" altLang="zh-CN" sz="1400">
                <a:ea typeface="黑体" pitchFamily="49" charset="-122"/>
              </a:rPr>
              <a:t>OSN</a:t>
            </a:r>
            <a:r>
              <a:rPr lang="zh-CN" altLang="en-US" sz="1400">
                <a:ea typeface="黑体" pitchFamily="49" charset="-122"/>
              </a:rPr>
              <a:t>系列</a:t>
            </a:r>
          </a:p>
        </p:txBody>
      </p:sp>
      <p:sp>
        <p:nvSpPr>
          <p:cNvPr id="187691" name="Text Box 299"/>
          <p:cNvSpPr txBox="1">
            <a:spLocks noChangeAspect="1" noChangeArrowheads="1"/>
          </p:cNvSpPr>
          <p:nvPr/>
        </p:nvSpPr>
        <p:spPr bwMode="auto">
          <a:xfrm>
            <a:off x="323850" y="2060575"/>
            <a:ext cx="11985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en-US" altLang="zh-CN" sz="1400">
                <a:ea typeface="黑体" pitchFamily="49" charset="-122"/>
              </a:rPr>
              <a:t>Metro</a:t>
            </a:r>
            <a:r>
              <a:rPr lang="zh-CN" altLang="en-US" sz="1400">
                <a:ea typeface="黑体" pitchFamily="49" charset="-122"/>
              </a:rPr>
              <a:t>系列</a:t>
            </a:r>
          </a:p>
        </p:txBody>
      </p:sp>
      <p:sp>
        <p:nvSpPr>
          <p:cNvPr id="187692" name="Rectangle 300"/>
          <p:cNvSpPr>
            <a:spLocks noChangeAspect="1" noChangeArrowheads="1"/>
          </p:cNvSpPr>
          <p:nvPr/>
        </p:nvSpPr>
        <p:spPr bwMode="auto">
          <a:xfrm>
            <a:off x="857250" y="34067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核心层</a:t>
            </a:r>
          </a:p>
        </p:txBody>
      </p:sp>
      <p:sp>
        <p:nvSpPr>
          <p:cNvPr id="187693" name="Rectangle 301"/>
          <p:cNvSpPr>
            <a:spLocks noChangeAspect="1" noChangeArrowheads="1"/>
          </p:cNvSpPr>
          <p:nvPr/>
        </p:nvSpPr>
        <p:spPr bwMode="auto">
          <a:xfrm>
            <a:off x="2601913" y="341788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汇聚层</a:t>
            </a:r>
          </a:p>
        </p:txBody>
      </p:sp>
      <p:sp>
        <p:nvSpPr>
          <p:cNvPr id="187694" name="Rectangle 302"/>
          <p:cNvSpPr>
            <a:spLocks noChangeAspect="1" noChangeArrowheads="1"/>
          </p:cNvSpPr>
          <p:nvPr/>
        </p:nvSpPr>
        <p:spPr bwMode="auto">
          <a:xfrm>
            <a:off x="4254500" y="3489325"/>
            <a:ext cx="5334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接入层</a:t>
            </a:r>
          </a:p>
        </p:txBody>
      </p:sp>
      <p:sp>
        <p:nvSpPr>
          <p:cNvPr id="187695" name="Rectangle 303"/>
          <p:cNvSpPr>
            <a:spLocks noChangeAspect="1" noChangeArrowheads="1"/>
          </p:cNvSpPr>
          <p:nvPr/>
        </p:nvSpPr>
        <p:spPr bwMode="auto">
          <a:xfrm>
            <a:off x="900113" y="4902200"/>
            <a:ext cx="5508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FOADM</a:t>
            </a:r>
          </a:p>
        </p:txBody>
      </p:sp>
      <p:sp>
        <p:nvSpPr>
          <p:cNvPr id="187696" name="Text Box 304"/>
          <p:cNvSpPr txBox="1">
            <a:spLocks noChangeAspect="1" noChangeArrowheads="1"/>
          </p:cNvSpPr>
          <p:nvPr/>
        </p:nvSpPr>
        <p:spPr bwMode="auto">
          <a:xfrm>
            <a:off x="323850" y="3573463"/>
            <a:ext cx="11985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zh-CN" altLang="en-US" sz="1400">
                <a:ea typeface="黑体" pitchFamily="49" charset="-122"/>
              </a:rPr>
              <a:t>波分系列</a:t>
            </a:r>
          </a:p>
        </p:txBody>
      </p:sp>
      <p:sp>
        <p:nvSpPr>
          <p:cNvPr id="187698" name="Rectangle 306"/>
          <p:cNvSpPr>
            <a:spLocks noChangeAspect="1" noChangeArrowheads="1"/>
          </p:cNvSpPr>
          <p:nvPr/>
        </p:nvSpPr>
        <p:spPr bwMode="auto">
          <a:xfrm>
            <a:off x="6084888" y="49022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OLA</a:t>
            </a:r>
          </a:p>
        </p:txBody>
      </p:sp>
      <p:sp>
        <p:nvSpPr>
          <p:cNvPr id="187699" name="Rectangle 307"/>
          <p:cNvSpPr>
            <a:spLocks noChangeAspect="1" noChangeArrowheads="1"/>
          </p:cNvSpPr>
          <p:nvPr/>
        </p:nvSpPr>
        <p:spPr bwMode="auto">
          <a:xfrm>
            <a:off x="7667625" y="4902200"/>
            <a:ext cx="3397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OTM</a:t>
            </a:r>
          </a:p>
        </p:txBody>
      </p:sp>
      <p:sp>
        <p:nvSpPr>
          <p:cNvPr id="187701" name="Rectangle 309"/>
          <p:cNvSpPr>
            <a:spLocks noChangeAspect="1" noChangeArrowheads="1"/>
          </p:cNvSpPr>
          <p:nvPr/>
        </p:nvSpPr>
        <p:spPr bwMode="auto">
          <a:xfrm>
            <a:off x="2751138" y="6232525"/>
            <a:ext cx="3222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OTU</a:t>
            </a:r>
          </a:p>
        </p:txBody>
      </p:sp>
      <p:sp>
        <p:nvSpPr>
          <p:cNvPr id="187702" name="Rectangle 310"/>
          <p:cNvSpPr>
            <a:spLocks noChangeAspect="1" noChangeArrowheads="1"/>
          </p:cNvSpPr>
          <p:nvPr/>
        </p:nvSpPr>
        <p:spPr bwMode="auto">
          <a:xfrm>
            <a:off x="4087813" y="6232525"/>
            <a:ext cx="8397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MUX</a:t>
            </a:r>
          </a:p>
          <a:p>
            <a:r>
              <a:rPr lang="en-US" altLang="zh-CN" b="0"/>
              <a:t>   (</a:t>
            </a:r>
            <a:r>
              <a:rPr lang="zh-CN" altLang="en-US" b="0"/>
              <a:t>复用单元</a:t>
            </a:r>
            <a:r>
              <a:rPr lang="en-US" altLang="zh-CN" b="0"/>
              <a:t>)</a:t>
            </a:r>
          </a:p>
        </p:txBody>
      </p:sp>
      <p:sp>
        <p:nvSpPr>
          <p:cNvPr id="187703" name="Rectangle 311"/>
          <p:cNvSpPr>
            <a:spLocks noChangeAspect="1" noChangeArrowheads="1"/>
          </p:cNvSpPr>
          <p:nvPr/>
        </p:nvSpPr>
        <p:spPr bwMode="auto">
          <a:xfrm>
            <a:off x="971550" y="6232525"/>
            <a:ext cx="40481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SCC</a:t>
            </a:r>
          </a:p>
        </p:txBody>
      </p:sp>
      <p:sp>
        <p:nvSpPr>
          <p:cNvPr id="187704" name="Rectangle 312"/>
          <p:cNvSpPr>
            <a:spLocks noChangeAspect="1" noChangeArrowheads="1"/>
          </p:cNvSpPr>
          <p:nvPr/>
        </p:nvSpPr>
        <p:spPr bwMode="auto">
          <a:xfrm>
            <a:off x="7812088" y="6232525"/>
            <a:ext cx="2206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ITL</a:t>
            </a:r>
          </a:p>
        </p:txBody>
      </p:sp>
      <p:sp>
        <p:nvSpPr>
          <p:cNvPr id="187705" name="Rectangle 313"/>
          <p:cNvSpPr>
            <a:spLocks noChangeAspect="1" noChangeArrowheads="1"/>
          </p:cNvSpPr>
          <p:nvPr/>
        </p:nvSpPr>
        <p:spPr bwMode="auto">
          <a:xfrm>
            <a:off x="5626100" y="6232525"/>
            <a:ext cx="11445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DEMUX</a:t>
            </a:r>
          </a:p>
          <a:p>
            <a:r>
              <a:rPr lang="en-US" altLang="zh-CN" b="0"/>
              <a:t>   (</a:t>
            </a:r>
            <a:r>
              <a:rPr lang="zh-CN" altLang="en-US" b="0"/>
              <a:t>光解复用单元</a:t>
            </a:r>
            <a:r>
              <a:rPr lang="en-US" altLang="zh-CN" b="0"/>
              <a:t>)</a:t>
            </a:r>
          </a:p>
        </p:txBody>
      </p:sp>
      <p:sp>
        <p:nvSpPr>
          <p:cNvPr id="187754" name="Rectangle 362"/>
          <p:cNvSpPr>
            <a:spLocks noChangeArrowheads="1"/>
          </p:cNvSpPr>
          <p:nvPr/>
        </p:nvSpPr>
        <p:spPr bwMode="auto">
          <a:xfrm>
            <a:off x="2608263" y="4927600"/>
            <a:ext cx="5175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FrutigerNext LT Regular" pitchFamily="34" charset="0"/>
              </a:rPr>
              <a:t>ROADM</a:t>
            </a:r>
            <a:endParaRPr lang="en-US" altLang="zh-CN" sz="1800"/>
          </a:p>
        </p:txBody>
      </p:sp>
      <p:sp>
        <p:nvSpPr>
          <p:cNvPr id="187755" name="Rectangle 363"/>
          <p:cNvSpPr>
            <a:spLocks noChangeArrowheads="1"/>
          </p:cNvSpPr>
          <p:nvPr/>
        </p:nvSpPr>
        <p:spPr bwMode="auto">
          <a:xfrm>
            <a:off x="4149725" y="4941888"/>
            <a:ext cx="6492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FrutigerNext LT Regular" pitchFamily="34" charset="0"/>
              </a:rPr>
              <a:t>MROADM</a:t>
            </a:r>
            <a:endParaRPr lang="en-US" altLang="zh-CN" sz="1800"/>
          </a:p>
        </p:txBody>
      </p:sp>
      <p:pic>
        <p:nvPicPr>
          <p:cNvPr id="187802" name="Picture 410" descr="图片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615950" cy="908050"/>
          </a:xfrm>
          <a:prstGeom prst="rect">
            <a:avLst/>
          </a:prstGeom>
          <a:noFill/>
        </p:spPr>
      </p:pic>
      <p:pic>
        <p:nvPicPr>
          <p:cNvPr id="187803" name="Picture 411" descr="图片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981075"/>
            <a:ext cx="779462" cy="762000"/>
          </a:xfrm>
          <a:prstGeom prst="rect">
            <a:avLst/>
          </a:prstGeom>
          <a:noFill/>
        </p:spPr>
      </p:pic>
      <p:pic>
        <p:nvPicPr>
          <p:cNvPr id="187804" name="Picture 412" descr="图片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1123950"/>
            <a:ext cx="822325" cy="658813"/>
          </a:xfrm>
          <a:prstGeom prst="rect">
            <a:avLst/>
          </a:prstGeom>
          <a:noFill/>
        </p:spPr>
      </p:pic>
      <p:pic>
        <p:nvPicPr>
          <p:cNvPr id="187805" name="Picture 413" descr="图片5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650" y="2420938"/>
            <a:ext cx="682625" cy="957262"/>
          </a:xfrm>
          <a:prstGeom prst="rect">
            <a:avLst/>
          </a:prstGeom>
          <a:noFill/>
        </p:spPr>
      </p:pic>
      <p:pic>
        <p:nvPicPr>
          <p:cNvPr id="187806" name="Picture 414" descr="图片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4438" y="2420938"/>
            <a:ext cx="774700" cy="762000"/>
          </a:xfrm>
          <a:prstGeom prst="rect">
            <a:avLst/>
          </a:prstGeom>
          <a:noFill/>
        </p:spPr>
      </p:pic>
      <p:pic>
        <p:nvPicPr>
          <p:cNvPr id="187807" name="Picture 415" descr="图片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0200" y="2636838"/>
            <a:ext cx="817563" cy="652462"/>
          </a:xfrm>
          <a:prstGeom prst="rect">
            <a:avLst/>
          </a:prstGeom>
          <a:noFill/>
        </p:spPr>
      </p:pic>
      <p:pic>
        <p:nvPicPr>
          <p:cNvPr id="187808" name="Picture 416" descr="图片5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650" y="4005263"/>
            <a:ext cx="841375" cy="798512"/>
          </a:xfrm>
          <a:prstGeom prst="rect">
            <a:avLst/>
          </a:prstGeom>
          <a:noFill/>
        </p:spPr>
      </p:pic>
      <p:pic>
        <p:nvPicPr>
          <p:cNvPr id="187809" name="Picture 417" descr="图片5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11413" y="3933825"/>
            <a:ext cx="877887" cy="914400"/>
          </a:xfrm>
          <a:prstGeom prst="rect">
            <a:avLst/>
          </a:prstGeom>
          <a:noFill/>
        </p:spPr>
      </p:pic>
      <p:pic>
        <p:nvPicPr>
          <p:cNvPr id="187810" name="Picture 418" descr="图片5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67175" y="3933825"/>
            <a:ext cx="877888" cy="914400"/>
          </a:xfrm>
          <a:prstGeom prst="rect">
            <a:avLst/>
          </a:prstGeom>
          <a:noFill/>
        </p:spPr>
      </p:pic>
      <p:pic>
        <p:nvPicPr>
          <p:cNvPr id="187811" name="Picture 419" descr="图片5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7400" y="4005263"/>
            <a:ext cx="738188" cy="798512"/>
          </a:xfrm>
          <a:prstGeom prst="rect">
            <a:avLst/>
          </a:prstGeom>
          <a:noFill/>
        </p:spPr>
      </p:pic>
      <p:pic>
        <p:nvPicPr>
          <p:cNvPr id="187812" name="Picture 420" descr="图片6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51725" y="4005263"/>
            <a:ext cx="738188" cy="798512"/>
          </a:xfrm>
          <a:prstGeom prst="rect">
            <a:avLst/>
          </a:prstGeom>
          <a:noFill/>
        </p:spPr>
      </p:pic>
      <p:pic>
        <p:nvPicPr>
          <p:cNvPr id="187813" name="Picture 421" descr="图片6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5650" y="5373688"/>
            <a:ext cx="742950" cy="798512"/>
          </a:xfrm>
          <a:prstGeom prst="rect">
            <a:avLst/>
          </a:prstGeom>
          <a:noFill/>
        </p:spPr>
      </p:pic>
      <p:pic>
        <p:nvPicPr>
          <p:cNvPr id="187814" name="Picture 422" descr="图片6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55875" y="5300663"/>
            <a:ext cx="742950" cy="798512"/>
          </a:xfrm>
          <a:prstGeom prst="rect">
            <a:avLst/>
          </a:prstGeom>
          <a:noFill/>
        </p:spPr>
      </p:pic>
      <p:pic>
        <p:nvPicPr>
          <p:cNvPr id="187815" name="Picture 423" descr="图片6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0200" y="5300663"/>
            <a:ext cx="731838" cy="798512"/>
          </a:xfrm>
          <a:prstGeom prst="rect">
            <a:avLst/>
          </a:prstGeom>
          <a:noFill/>
        </p:spPr>
      </p:pic>
      <p:pic>
        <p:nvPicPr>
          <p:cNvPr id="187816" name="Picture 424" descr="图片6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67400" y="5300663"/>
            <a:ext cx="731838" cy="798512"/>
          </a:xfrm>
          <a:prstGeom prst="rect">
            <a:avLst/>
          </a:prstGeom>
          <a:noFill/>
        </p:spPr>
      </p:pic>
      <p:pic>
        <p:nvPicPr>
          <p:cNvPr id="187817" name="Picture 425" descr="图片6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24750" y="5300663"/>
            <a:ext cx="738188" cy="79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88421" name="Text Box 5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产品类</a:t>
            </a:r>
          </a:p>
        </p:txBody>
      </p:sp>
      <p:sp>
        <p:nvSpPr>
          <p:cNvPr id="188422" name="Text Box 6"/>
          <p:cNvSpPr txBox="1">
            <a:spLocks noChangeAspect="1" noChangeArrowheads="1"/>
          </p:cNvSpPr>
          <p:nvPr/>
        </p:nvSpPr>
        <p:spPr bwMode="auto">
          <a:xfrm>
            <a:off x="323850" y="620713"/>
            <a:ext cx="11985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zh-CN" altLang="en-US" sz="1400">
                <a:ea typeface="黑体" pitchFamily="49" charset="-122"/>
              </a:rPr>
              <a:t>波分系列</a:t>
            </a:r>
          </a:p>
        </p:txBody>
      </p:sp>
      <p:sp>
        <p:nvSpPr>
          <p:cNvPr id="188423" name="Rectangle 7"/>
          <p:cNvSpPr>
            <a:spLocks noChangeAspect="1" noChangeArrowheads="1"/>
          </p:cNvSpPr>
          <p:nvPr/>
        </p:nvSpPr>
        <p:spPr bwMode="auto">
          <a:xfrm>
            <a:off x="1006475" y="177165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ITL’</a:t>
            </a:r>
          </a:p>
        </p:txBody>
      </p:sp>
      <p:sp>
        <p:nvSpPr>
          <p:cNvPr id="188471" name="Rectangle 55"/>
          <p:cNvSpPr>
            <a:spLocks noChangeAspect="1" noChangeArrowheads="1"/>
          </p:cNvSpPr>
          <p:nvPr/>
        </p:nvSpPr>
        <p:spPr bwMode="auto">
          <a:xfrm>
            <a:off x="1038225" y="3175000"/>
            <a:ext cx="2206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TM</a:t>
            </a:r>
          </a:p>
        </p:txBody>
      </p:sp>
      <p:sp>
        <p:nvSpPr>
          <p:cNvPr id="188472" name="Rectangle 56"/>
          <p:cNvSpPr>
            <a:spLocks noChangeAspect="1" noChangeArrowheads="1"/>
          </p:cNvSpPr>
          <p:nvPr/>
        </p:nvSpPr>
        <p:spPr bwMode="auto">
          <a:xfrm>
            <a:off x="2720975" y="3194050"/>
            <a:ext cx="3381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ADM</a:t>
            </a:r>
          </a:p>
        </p:txBody>
      </p:sp>
      <p:sp>
        <p:nvSpPr>
          <p:cNvPr id="188473" name="Rectangle 57"/>
          <p:cNvSpPr>
            <a:spLocks noChangeAspect="1" noChangeArrowheads="1"/>
          </p:cNvSpPr>
          <p:nvPr/>
        </p:nvSpPr>
        <p:spPr bwMode="auto">
          <a:xfrm>
            <a:off x="4284663" y="3267075"/>
            <a:ext cx="46513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MADM</a:t>
            </a:r>
          </a:p>
        </p:txBody>
      </p:sp>
      <p:sp>
        <p:nvSpPr>
          <p:cNvPr id="188474" name="Text Box 58"/>
          <p:cNvSpPr txBox="1">
            <a:spLocks noChangeAspect="1" noChangeArrowheads="1"/>
          </p:cNvSpPr>
          <p:nvPr/>
        </p:nvSpPr>
        <p:spPr bwMode="auto">
          <a:xfrm>
            <a:off x="420688" y="2060575"/>
            <a:ext cx="11985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en-US" altLang="zh-CN" sz="1400">
                <a:ea typeface="黑体" pitchFamily="49" charset="-122"/>
              </a:rPr>
              <a:t>SDH</a:t>
            </a:r>
            <a:r>
              <a:rPr lang="zh-CN" altLang="en-US" sz="1400">
                <a:ea typeface="黑体" pitchFamily="49" charset="-122"/>
              </a:rPr>
              <a:t>系列</a:t>
            </a:r>
          </a:p>
        </p:txBody>
      </p:sp>
      <p:sp>
        <p:nvSpPr>
          <p:cNvPr id="195865" name="Rectangle 3353"/>
          <p:cNvSpPr>
            <a:spLocks noChangeArrowheads="1"/>
          </p:cNvSpPr>
          <p:nvPr/>
        </p:nvSpPr>
        <p:spPr bwMode="auto">
          <a:xfrm>
            <a:off x="569913" y="3595688"/>
            <a:ext cx="7937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/>
              <a:t>PTN</a:t>
            </a:r>
            <a:r>
              <a:rPr lang="zh-CN" altLang="en-US"/>
              <a:t>系列</a:t>
            </a:r>
          </a:p>
        </p:txBody>
      </p:sp>
      <p:sp>
        <p:nvSpPr>
          <p:cNvPr id="195895" name="Rectangle 3383"/>
          <p:cNvSpPr>
            <a:spLocks noChangeArrowheads="1"/>
          </p:cNvSpPr>
          <p:nvPr/>
        </p:nvSpPr>
        <p:spPr bwMode="auto">
          <a:xfrm>
            <a:off x="749300" y="4941888"/>
            <a:ext cx="889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0"/>
              <a:t>通用类</a:t>
            </a:r>
            <a:r>
              <a:rPr lang="en-US" altLang="zh-CN" sz="1400" b="0"/>
              <a:t>PTN</a:t>
            </a:r>
          </a:p>
        </p:txBody>
      </p:sp>
      <p:sp>
        <p:nvSpPr>
          <p:cNvPr id="195907" name="Text Box 3395"/>
          <p:cNvSpPr txBox="1">
            <a:spLocks noChangeAspect="1" noChangeArrowheads="1"/>
          </p:cNvSpPr>
          <p:nvPr/>
        </p:nvSpPr>
        <p:spPr bwMode="auto">
          <a:xfrm>
            <a:off x="2411413" y="6381750"/>
            <a:ext cx="939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en-US" altLang="zh-CN" b="0"/>
              <a:t>IDU</a:t>
            </a:r>
          </a:p>
        </p:txBody>
      </p:sp>
      <p:sp>
        <p:nvSpPr>
          <p:cNvPr id="195923" name="Rectangle 3411"/>
          <p:cNvSpPr>
            <a:spLocks noChangeAspect="1" noChangeArrowheads="1"/>
          </p:cNvSpPr>
          <p:nvPr/>
        </p:nvSpPr>
        <p:spPr bwMode="auto">
          <a:xfrm>
            <a:off x="3924300" y="6381750"/>
            <a:ext cx="863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latin typeface="FrutigerNext LT Regular" pitchFamily="34" charset="0"/>
              </a:rPr>
              <a:t>IDU 610</a:t>
            </a:r>
            <a:endParaRPr lang="en-US" altLang="zh-CN" b="0"/>
          </a:p>
        </p:txBody>
      </p:sp>
      <p:sp>
        <p:nvSpPr>
          <p:cNvPr id="350014" name="Rectangle 4926"/>
          <p:cNvSpPr>
            <a:spLocks noChangeAspect="1" noChangeArrowheads="1"/>
          </p:cNvSpPr>
          <p:nvPr/>
        </p:nvSpPr>
        <p:spPr bwMode="auto">
          <a:xfrm>
            <a:off x="5651500" y="6381750"/>
            <a:ext cx="5238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latin typeface="FrutigerNext LT Regular" pitchFamily="34" charset="0"/>
              </a:rPr>
              <a:t>IDU 620</a:t>
            </a:r>
            <a:endParaRPr lang="en-US" altLang="zh-CN" b="0"/>
          </a:p>
        </p:txBody>
      </p:sp>
      <p:sp>
        <p:nvSpPr>
          <p:cNvPr id="350015" name="Rectangle 4927"/>
          <p:cNvSpPr>
            <a:spLocks noChangeArrowheads="1"/>
          </p:cNvSpPr>
          <p:nvPr/>
        </p:nvSpPr>
        <p:spPr bwMode="auto">
          <a:xfrm>
            <a:off x="565150" y="5195888"/>
            <a:ext cx="80168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/>
              <a:t>RTN</a:t>
            </a:r>
            <a:r>
              <a:rPr lang="zh-CN" altLang="en-US"/>
              <a:t>系列</a:t>
            </a:r>
          </a:p>
        </p:txBody>
      </p:sp>
      <p:sp>
        <p:nvSpPr>
          <p:cNvPr id="350016" name="Text Box 4928"/>
          <p:cNvSpPr txBox="1">
            <a:spLocks noChangeAspect="1" noChangeArrowheads="1"/>
          </p:cNvSpPr>
          <p:nvPr/>
        </p:nvSpPr>
        <p:spPr bwMode="auto">
          <a:xfrm>
            <a:off x="539750" y="6308725"/>
            <a:ext cx="15128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zh-CN" altLang="en-US" b="0"/>
              <a:t>微波室外部分</a:t>
            </a:r>
          </a:p>
          <a:p>
            <a:pPr algn="l" defTabSz="1066800">
              <a:spcBef>
                <a:spcPct val="50000"/>
              </a:spcBef>
            </a:pPr>
            <a:r>
              <a:rPr lang="zh-CN" altLang="en-US" b="0"/>
              <a:t>（天线</a:t>
            </a:r>
            <a:r>
              <a:rPr lang="en-US" altLang="zh-CN" b="0"/>
              <a:t>+ODU</a:t>
            </a:r>
            <a:r>
              <a:rPr lang="zh-CN" altLang="en-US" b="0"/>
              <a:t>）</a:t>
            </a:r>
          </a:p>
        </p:txBody>
      </p:sp>
      <p:sp>
        <p:nvSpPr>
          <p:cNvPr id="350028" name="Rectangle 4940"/>
          <p:cNvSpPr>
            <a:spLocks noChangeArrowheads="1"/>
          </p:cNvSpPr>
          <p:nvPr/>
        </p:nvSpPr>
        <p:spPr bwMode="auto">
          <a:xfrm>
            <a:off x="2339975" y="4941888"/>
            <a:ext cx="889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0"/>
              <a:t>产品类</a:t>
            </a:r>
            <a:r>
              <a:rPr lang="en-US" altLang="zh-CN" sz="1400" b="0"/>
              <a:t>PTN</a:t>
            </a:r>
          </a:p>
        </p:txBody>
      </p:sp>
      <p:sp>
        <p:nvSpPr>
          <p:cNvPr id="350029" name="Rectangle 4941"/>
          <p:cNvSpPr>
            <a:spLocks noChangeAspect="1" noChangeArrowheads="1"/>
          </p:cNvSpPr>
          <p:nvPr/>
        </p:nvSpPr>
        <p:spPr bwMode="auto">
          <a:xfrm>
            <a:off x="2801938" y="1949450"/>
            <a:ext cx="330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REG</a:t>
            </a:r>
          </a:p>
        </p:txBody>
      </p:sp>
      <p:sp>
        <p:nvSpPr>
          <p:cNvPr id="350045" name="Rectangle 4957"/>
          <p:cNvSpPr>
            <a:spLocks noChangeAspect="1" noChangeArrowheads="1"/>
          </p:cNvSpPr>
          <p:nvPr/>
        </p:nvSpPr>
        <p:spPr bwMode="auto">
          <a:xfrm>
            <a:off x="4376738" y="1949450"/>
            <a:ext cx="3397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OEQ</a:t>
            </a:r>
          </a:p>
        </p:txBody>
      </p:sp>
      <p:pic>
        <p:nvPicPr>
          <p:cNvPr id="350059" name="Picture 4971" descr="图片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42950" cy="774700"/>
          </a:xfrm>
          <a:prstGeom prst="rect">
            <a:avLst/>
          </a:prstGeom>
          <a:noFill/>
        </p:spPr>
      </p:pic>
      <p:pic>
        <p:nvPicPr>
          <p:cNvPr id="350060" name="Picture 4972" descr="图片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1052513"/>
            <a:ext cx="738187" cy="798512"/>
          </a:xfrm>
          <a:prstGeom prst="rect">
            <a:avLst/>
          </a:prstGeom>
          <a:noFill/>
        </p:spPr>
      </p:pic>
      <p:pic>
        <p:nvPicPr>
          <p:cNvPr id="350061" name="Picture 4973" descr="图片6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1052513"/>
            <a:ext cx="738187" cy="798512"/>
          </a:xfrm>
          <a:prstGeom prst="rect">
            <a:avLst/>
          </a:prstGeom>
          <a:noFill/>
        </p:spPr>
      </p:pic>
      <p:pic>
        <p:nvPicPr>
          <p:cNvPr id="350062" name="Picture 4974" descr="图片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2349500"/>
            <a:ext cx="742950" cy="779463"/>
          </a:xfrm>
          <a:prstGeom prst="rect">
            <a:avLst/>
          </a:prstGeom>
          <a:noFill/>
        </p:spPr>
      </p:pic>
      <p:pic>
        <p:nvPicPr>
          <p:cNvPr id="350063" name="Picture 4975" descr="图片7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875" y="2349500"/>
            <a:ext cx="742950" cy="774700"/>
          </a:xfrm>
          <a:prstGeom prst="rect">
            <a:avLst/>
          </a:prstGeom>
          <a:noFill/>
        </p:spPr>
      </p:pic>
      <p:pic>
        <p:nvPicPr>
          <p:cNvPr id="350064" name="Picture 4976" descr="图片7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0200" y="2420938"/>
            <a:ext cx="742950" cy="779462"/>
          </a:xfrm>
          <a:prstGeom prst="rect">
            <a:avLst/>
          </a:prstGeom>
          <a:noFill/>
        </p:spPr>
      </p:pic>
      <p:pic>
        <p:nvPicPr>
          <p:cNvPr id="350065" name="Picture 4977" descr="图片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650" y="4005263"/>
            <a:ext cx="854075" cy="841375"/>
          </a:xfrm>
          <a:prstGeom prst="rect">
            <a:avLst/>
          </a:prstGeom>
          <a:noFill/>
        </p:spPr>
      </p:pic>
      <p:pic>
        <p:nvPicPr>
          <p:cNvPr id="350066" name="Picture 4978" descr="图片7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39975" y="3933825"/>
            <a:ext cx="927100" cy="908050"/>
          </a:xfrm>
          <a:prstGeom prst="rect">
            <a:avLst/>
          </a:prstGeom>
          <a:noFill/>
        </p:spPr>
      </p:pic>
      <p:pic>
        <p:nvPicPr>
          <p:cNvPr id="350067" name="Picture 4979" descr="图片7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088" y="5516563"/>
            <a:ext cx="749300" cy="822325"/>
          </a:xfrm>
          <a:prstGeom prst="rect">
            <a:avLst/>
          </a:prstGeom>
          <a:noFill/>
        </p:spPr>
      </p:pic>
      <p:pic>
        <p:nvPicPr>
          <p:cNvPr id="350068" name="Picture 4980" descr="图片7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39975" y="5445125"/>
            <a:ext cx="914400" cy="731838"/>
          </a:xfrm>
          <a:prstGeom prst="rect">
            <a:avLst/>
          </a:prstGeom>
          <a:noFill/>
        </p:spPr>
      </p:pic>
      <p:pic>
        <p:nvPicPr>
          <p:cNvPr id="350069" name="Picture 4981" descr="图片7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1275" y="5661025"/>
            <a:ext cx="1200150" cy="463550"/>
          </a:xfrm>
          <a:prstGeom prst="rect">
            <a:avLst/>
          </a:prstGeom>
          <a:noFill/>
        </p:spPr>
      </p:pic>
      <p:pic>
        <p:nvPicPr>
          <p:cNvPr id="350070" name="Picture 4982" descr="图片7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35600" y="5661025"/>
            <a:ext cx="1206500" cy="579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53" name="Text Box 13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89454" name="Text Box 14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产品类</a:t>
            </a:r>
          </a:p>
        </p:txBody>
      </p:sp>
      <p:sp>
        <p:nvSpPr>
          <p:cNvPr id="195069" name="Text Box 2557"/>
          <p:cNvSpPr txBox="1">
            <a:spLocks noChangeAspect="1" noChangeArrowheads="1"/>
          </p:cNvSpPr>
          <p:nvPr/>
        </p:nvSpPr>
        <p:spPr bwMode="auto">
          <a:xfrm>
            <a:off x="323850" y="620713"/>
            <a:ext cx="11985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zh-CN" altLang="en-US" sz="1400">
                <a:ea typeface="黑体" pitchFamily="49" charset="-122"/>
              </a:rPr>
              <a:t>波分系列</a:t>
            </a:r>
          </a:p>
        </p:txBody>
      </p:sp>
      <p:sp>
        <p:nvSpPr>
          <p:cNvPr id="195070" name="Rectangle 2558"/>
          <p:cNvSpPr>
            <a:spLocks noChangeAspect="1" noChangeArrowheads="1"/>
          </p:cNvSpPr>
          <p:nvPr/>
        </p:nvSpPr>
        <p:spPr bwMode="auto">
          <a:xfrm>
            <a:off x="1006475" y="177165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ITL’</a:t>
            </a:r>
          </a:p>
        </p:txBody>
      </p:sp>
      <p:sp>
        <p:nvSpPr>
          <p:cNvPr id="195071" name="Rectangle 2559"/>
          <p:cNvSpPr>
            <a:spLocks noChangeAspect="1" noChangeArrowheads="1"/>
          </p:cNvSpPr>
          <p:nvPr/>
        </p:nvSpPr>
        <p:spPr bwMode="auto">
          <a:xfrm>
            <a:off x="1038225" y="3175000"/>
            <a:ext cx="2206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TM</a:t>
            </a:r>
          </a:p>
        </p:txBody>
      </p:sp>
      <p:sp>
        <p:nvSpPr>
          <p:cNvPr id="195072" name="Rectangle 2560"/>
          <p:cNvSpPr>
            <a:spLocks noChangeAspect="1" noChangeArrowheads="1"/>
          </p:cNvSpPr>
          <p:nvPr/>
        </p:nvSpPr>
        <p:spPr bwMode="auto">
          <a:xfrm>
            <a:off x="2720975" y="3194050"/>
            <a:ext cx="3381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ADM</a:t>
            </a:r>
          </a:p>
        </p:txBody>
      </p:sp>
      <p:sp>
        <p:nvSpPr>
          <p:cNvPr id="195073" name="Rectangle 2561"/>
          <p:cNvSpPr>
            <a:spLocks noChangeAspect="1" noChangeArrowheads="1"/>
          </p:cNvSpPr>
          <p:nvPr/>
        </p:nvSpPr>
        <p:spPr bwMode="auto">
          <a:xfrm>
            <a:off x="4284663" y="3267075"/>
            <a:ext cx="46513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MADM</a:t>
            </a:r>
          </a:p>
        </p:txBody>
      </p:sp>
      <p:sp>
        <p:nvSpPr>
          <p:cNvPr id="195074" name="Text Box 2562"/>
          <p:cNvSpPr txBox="1">
            <a:spLocks noChangeAspect="1" noChangeArrowheads="1"/>
          </p:cNvSpPr>
          <p:nvPr/>
        </p:nvSpPr>
        <p:spPr bwMode="auto">
          <a:xfrm>
            <a:off x="420688" y="2060575"/>
            <a:ext cx="11985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00" tIns="36899" rIns="73800" bIns="36899">
            <a:spAutoFit/>
          </a:bodyPr>
          <a:lstStyle/>
          <a:p>
            <a:pPr algn="l"/>
            <a:r>
              <a:rPr lang="en-US" altLang="zh-CN" sz="1400">
                <a:ea typeface="黑体" pitchFamily="49" charset="-122"/>
              </a:rPr>
              <a:t>SDH</a:t>
            </a:r>
            <a:r>
              <a:rPr lang="zh-CN" altLang="en-US" sz="1400">
                <a:ea typeface="黑体" pitchFamily="49" charset="-122"/>
              </a:rPr>
              <a:t>系列</a:t>
            </a:r>
          </a:p>
        </p:txBody>
      </p:sp>
      <p:sp>
        <p:nvSpPr>
          <p:cNvPr id="195115" name="Rectangle 2603"/>
          <p:cNvSpPr>
            <a:spLocks noChangeArrowheads="1"/>
          </p:cNvSpPr>
          <p:nvPr/>
        </p:nvSpPr>
        <p:spPr bwMode="auto">
          <a:xfrm>
            <a:off x="550863" y="3717925"/>
            <a:ext cx="11223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/>
              <a:t>PTN Series</a:t>
            </a:r>
          </a:p>
        </p:txBody>
      </p:sp>
      <p:sp>
        <p:nvSpPr>
          <p:cNvPr id="195117" name="Rectangle 2605"/>
          <p:cNvSpPr>
            <a:spLocks noChangeArrowheads="1"/>
          </p:cNvSpPr>
          <p:nvPr/>
        </p:nvSpPr>
        <p:spPr bwMode="auto">
          <a:xfrm>
            <a:off x="546100" y="5229225"/>
            <a:ext cx="113188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/>
              <a:t>RTN Series</a:t>
            </a:r>
          </a:p>
        </p:txBody>
      </p:sp>
      <p:sp>
        <p:nvSpPr>
          <p:cNvPr id="347777" name="Text Box 3713"/>
          <p:cNvSpPr txBox="1">
            <a:spLocks noChangeAspect="1" noChangeArrowheads="1"/>
          </p:cNvSpPr>
          <p:nvPr/>
        </p:nvSpPr>
        <p:spPr bwMode="auto">
          <a:xfrm>
            <a:off x="2555875" y="6308725"/>
            <a:ext cx="939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en-US" altLang="zh-CN" b="0"/>
              <a:t>IDU</a:t>
            </a:r>
          </a:p>
        </p:txBody>
      </p:sp>
      <p:sp>
        <p:nvSpPr>
          <p:cNvPr id="347778" name="Rectangle 3714"/>
          <p:cNvSpPr>
            <a:spLocks noChangeAspect="1" noChangeArrowheads="1"/>
          </p:cNvSpPr>
          <p:nvPr/>
        </p:nvSpPr>
        <p:spPr bwMode="auto">
          <a:xfrm>
            <a:off x="4284663" y="6308725"/>
            <a:ext cx="863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latin typeface="FrutigerNext LT Regular" pitchFamily="34" charset="0"/>
              </a:rPr>
              <a:t>IDU 610</a:t>
            </a:r>
            <a:endParaRPr lang="en-US" altLang="zh-CN" b="0"/>
          </a:p>
        </p:txBody>
      </p:sp>
      <p:sp>
        <p:nvSpPr>
          <p:cNvPr id="347779" name="Rectangle 3715"/>
          <p:cNvSpPr>
            <a:spLocks noChangeAspect="1" noChangeArrowheads="1"/>
          </p:cNvSpPr>
          <p:nvPr/>
        </p:nvSpPr>
        <p:spPr bwMode="auto">
          <a:xfrm>
            <a:off x="5848350" y="6381750"/>
            <a:ext cx="5238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latin typeface="FrutigerNext LT Regular" pitchFamily="34" charset="0"/>
              </a:rPr>
              <a:t>IDU 620</a:t>
            </a:r>
            <a:endParaRPr lang="en-US" altLang="zh-CN" b="0"/>
          </a:p>
        </p:txBody>
      </p:sp>
      <p:sp>
        <p:nvSpPr>
          <p:cNvPr id="348218" name="Text Box 4154"/>
          <p:cNvSpPr txBox="1">
            <a:spLocks noChangeAspect="1" noChangeArrowheads="1"/>
          </p:cNvSpPr>
          <p:nvPr/>
        </p:nvSpPr>
        <p:spPr bwMode="auto">
          <a:xfrm>
            <a:off x="539750" y="6308725"/>
            <a:ext cx="15128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zh-CN" altLang="en-US" b="0"/>
              <a:t>微波室外部分</a:t>
            </a:r>
          </a:p>
          <a:p>
            <a:pPr algn="l" defTabSz="1066800">
              <a:spcBef>
                <a:spcPct val="50000"/>
              </a:spcBef>
            </a:pPr>
            <a:r>
              <a:rPr lang="zh-CN" altLang="en-US" b="0"/>
              <a:t>（天线</a:t>
            </a:r>
            <a:r>
              <a:rPr lang="en-US" altLang="zh-CN" b="0"/>
              <a:t>+ODU</a:t>
            </a:r>
            <a:r>
              <a:rPr lang="zh-CN" altLang="en-US" b="0"/>
              <a:t>）</a:t>
            </a:r>
          </a:p>
        </p:txBody>
      </p:sp>
      <p:sp>
        <p:nvSpPr>
          <p:cNvPr id="348231" name="Rectangle 4167"/>
          <p:cNvSpPr>
            <a:spLocks noChangeArrowheads="1"/>
          </p:cNvSpPr>
          <p:nvPr/>
        </p:nvSpPr>
        <p:spPr bwMode="auto">
          <a:xfrm>
            <a:off x="755650" y="4868863"/>
            <a:ext cx="889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0"/>
              <a:t>通用类</a:t>
            </a:r>
            <a:r>
              <a:rPr lang="en-US" altLang="zh-CN" sz="1400" b="0"/>
              <a:t>PTN</a:t>
            </a:r>
          </a:p>
        </p:txBody>
      </p:sp>
      <p:sp>
        <p:nvSpPr>
          <p:cNvPr id="348232" name="Rectangle 4168"/>
          <p:cNvSpPr>
            <a:spLocks noChangeArrowheads="1"/>
          </p:cNvSpPr>
          <p:nvPr/>
        </p:nvSpPr>
        <p:spPr bwMode="auto">
          <a:xfrm>
            <a:off x="2266950" y="4868863"/>
            <a:ext cx="889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0"/>
              <a:t>产品类</a:t>
            </a:r>
            <a:r>
              <a:rPr lang="en-US" altLang="zh-CN" sz="1400" b="0"/>
              <a:t>PTN</a:t>
            </a:r>
          </a:p>
        </p:txBody>
      </p:sp>
      <p:sp>
        <p:nvSpPr>
          <p:cNvPr id="348272" name="Rectangle 4208"/>
          <p:cNvSpPr>
            <a:spLocks noChangeAspect="1" noChangeArrowheads="1"/>
          </p:cNvSpPr>
          <p:nvPr/>
        </p:nvSpPr>
        <p:spPr bwMode="auto">
          <a:xfrm>
            <a:off x="2805113" y="1844675"/>
            <a:ext cx="330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REG</a:t>
            </a:r>
          </a:p>
        </p:txBody>
      </p:sp>
      <p:sp>
        <p:nvSpPr>
          <p:cNvPr id="348273" name="Rectangle 4209"/>
          <p:cNvSpPr>
            <a:spLocks noChangeAspect="1" noChangeArrowheads="1"/>
          </p:cNvSpPr>
          <p:nvPr/>
        </p:nvSpPr>
        <p:spPr bwMode="auto">
          <a:xfrm>
            <a:off x="4379913" y="1844675"/>
            <a:ext cx="3397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OEQ</a:t>
            </a:r>
          </a:p>
        </p:txBody>
      </p:sp>
      <p:pic>
        <p:nvPicPr>
          <p:cNvPr id="348274" name="Picture 4210" descr="图片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81075"/>
            <a:ext cx="749300" cy="779463"/>
          </a:xfrm>
          <a:prstGeom prst="rect">
            <a:avLst/>
          </a:prstGeom>
          <a:noFill/>
        </p:spPr>
      </p:pic>
      <p:pic>
        <p:nvPicPr>
          <p:cNvPr id="348275" name="Picture 4211" descr="图片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981075"/>
            <a:ext cx="738187" cy="798513"/>
          </a:xfrm>
          <a:prstGeom prst="rect">
            <a:avLst/>
          </a:prstGeom>
          <a:noFill/>
        </p:spPr>
      </p:pic>
      <p:pic>
        <p:nvPicPr>
          <p:cNvPr id="348276" name="Picture 4212" descr="图片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981075"/>
            <a:ext cx="738187" cy="798513"/>
          </a:xfrm>
          <a:prstGeom prst="rect">
            <a:avLst/>
          </a:prstGeom>
          <a:noFill/>
        </p:spPr>
      </p:pic>
      <p:pic>
        <p:nvPicPr>
          <p:cNvPr id="348277" name="Picture 4213" descr="图片8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2349500"/>
            <a:ext cx="742950" cy="779463"/>
          </a:xfrm>
          <a:prstGeom prst="rect">
            <a:avLst/>
          </a:prstGeom>
          <a:noFill/>
        </p:spPr>
      </p:pic>
      <p:pic>
        <p:nvPicPr>
          <p:cNvPr id="348278" name="Picture 4214" descr="图片8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875" y="2349500"/>
            <a:ext cx="742950" cy="774700"/>
          </a:xfrm>
          <a:prstGeom prst="rect">
            <a:avLst/>
          </a:prstGeom>
          <a:noFill/>
        </p:spPr>
      </p:pic>
      <p:pic>
        <p:nvPicPr>
          <p:cNvPr id="348279" name="Picture 4215" descr="图片8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0200" y="2420938"/>
            <a:ext cx="742950" cy="774700"/>
          </a:xfrm>
          <a:prstGeom prst="rect">
            <a:avLst/>
          </a:prstGeom>
          <a:noFill/>
        </p:spPr>
      </p:pic>
      <p:pic>
        <p:nvPicPr>
          <p:cNvPr id="348280" name="Picture 4216" descr="图片8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650" y="4005263"/>
            <a:ext cx="854075" cy="841375"/>
          </a:xfrm>
          <a:prstGeom prst="rect">
            <a:avLst/>
          </a:prstGeom>
          <a:noFill/>
        </p:spPr>
      </p:pic>
      <p:pic>
        <p:nvPicPr>
          <p:cNvPr id="348281" name="Picture 4217" descr="图片8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39975" y="3933825"/>
            <a:ext cx="890588" cy="871538"/>
          </a:xfrm>
          <a:prstGeom prst="rect">
            <a:avLst/>
          </a:prstGeom>
          <a:noFill/>
        </p:spPr>
      </p:pic>
      <p:pic>
        <p:nvPicPr>
          <p:cNvPr id="348282" name="Picture 4218" descr="图片8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5650" y="5516563"/>
            <a:ext cx="669925" cy="847725"/>
          </a:xfrm>
          <a:prstGeom prst="rect">
            <a:avLst/>
          </a:prstGeom>
          <a:noFill/>
        </p:spPr>
      </p:pic>
      <p:pic>
        <p:nvPicPr>
          <p:cNvPr id="348283" name="Picture 4219" descr="图片8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11413" y="5516563"/>
            <a:ext cx="895350" cy="719137"/>
          </a:xfrm>
          <a:prstGeom prst="rect">
            <a:avLst/>
          </a:prstGeom>
          <a:noFill/>
        </p:spPr>
      </p:pic>
      <p:pic>
        <p:nvPicPr>
          <p:cNvPr id="348284" name="Picture 4220" descr="图片8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1275" y="5734050"/>
            <a:ext cx="1231900" cy="474663"/>
          </a:xfrm>
          <a:prstGeom prst="rect">
            <a:avLst/>
          </a:prstGeom>
          <a:noFill/>
        </p:spPr>
      </p:pic>
      <p:pic>
        <p:nvPicPr>
          <p:cNvPr id="348285" name="Picture 4221" descr="图片8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51500" y="5661025"/>
            <a:ext cx="1146175" cy="549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4" name="Rectangle 4"/>
          <p:cNvSpPr>
            <a:spLocks noChangeAspect="1" noChangeArrowheads="1"/>
          </p:cNvSpPr>
          <p:nvPr/>
        </p:nvSpPr>
        <p:spPr bwMode="auto">
          <a:xfrm>
            <a:off x="644525" y="2276475"/>
            <a:ext cx="14319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BWS 1600G/400G</a:t>
            </a:r>
          </a:p>
        </p:txBody>
      </p:sp>
      <p:sp>
        <p:nvSpPr>
          <p:cNvPr id="343045" name="Rectangle 5"/>
          <p:cNvSpPr>
            <a:spLocks noChangeAspect="1" noChangeArrowheads="1"/>
          </p:cNvSpPr>
          <p:nvPr/>
        </p:nvSpPr>
        <p:spPr bwMode="auto">
          <a:xfrm>
            <a:off x="2636838" y="2276475"/>
            <a:ext cx="7683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 6100</a:t>
            </a:r>
          </a:p>
        </p:txBody>
      </p:sp>
      <p:sp>
        <p:nvSpPr>
          <p:cNvPr id="343046" name="Rectangle 6"/>
          <p:cNvSpPr>
            <a:spLocks noChangeAspect="1" noChangeArrowheads="1"/>
          </p:cNvSpPr>
          <p:nvPr/>
        </p:nvSpPr>
        <p:spPr bwMode="auto">
          <a:xfrm>
            <a:off x="4244975" y="2276475"/>
            <a:ext cx="7683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 6040</a:t>
            </a:r>
          </a:p>
        </p:txBody>
      </p:sp>
      <p:sp>
        <p:nvSpPr>
          <p:cNvPr id="343269" name="Rectangle 229"/>
          <p:cNvSpPr>
            <a:spLocks noChangeAspect="1" noChangeArrowheads="1"/>
          </p:cNvSpPr>
          <p:nvPr/>
        </p:nvSpPr>
        <p:spPr bwMode="auto">
          <a:xfrm>
            <a:off x="5908675" y="2276475"/>
            <a:ext cx="7096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 9500</a:t>
            </a:r>
          </a:p>
        </p:txBody>
      </p:sp>
      <p:sp>
        <p:nvSpPr>
          <p:cNvPr id="343270" name="Rectangle 230"/>
          <p:cNvSpPr>
            <a:spLocks noChangeAspect="1" noChangeArrowheads="1"/>
          </p:cNvSpPr>
          <p:nvPr/>
        </p:nvSpPr>
        <p:spPr bwMode="auto">
          <a:xfrm>
            <a:off x="7700963" y="2276475"/>
            <a:ext cx="6667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OSN7500</a:t>
            </a:r>
          </a:p>
        </p:txBody>
      </p:sp>
      <p:sp>
        <p:nvSpPr>
          <p:cNvPr id="343271" name="Rectangle 231"/>
          <p:cNvSpPr>
            <a:spLocks noChangeAspect="1" noChangeArrowheads="1"/>
          </p:cNvSpPr>
          <p:nvPr/>
        </p:nvSpPr>
        <p:spPr bwMode="auto">
          <a:xfrm>
            <a:off x="842963" y="3678238"/>
            <a:ext cx="6667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OSN3500</a:t>
            </a:r>
          </a:p>
        </p:txBody>
      </p:sp>
      <p:sp>
        <p:nvSpPr>
          <p:cNvPr id="345129" name="Rectangle 1065"/>
          <p:cNvSpPr>
            <a:spLocks noChangeAspect="1" noChangeArrowheads="1"/>
          </p:cNvSpPr>
          <p:nvPr/>
        </p:nvSpPr>
        <p:spPr bwMode="auto">
          <a:xfrm>
            <a:off x="2284413" y="3678238"/>
            <a:ext cx="13763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OSN2500/OSN2000</a:t>
            </a:r>
          </a:p>
        </p:txBody>
      </p:sp>
      <p:sp>
        <p:nvSpPr>
          <p:cNvPr id="345130" name="Rectangle 1066"/>
          <p:cNvSpPr>
            <a:spLocks noChangeAspect="1" noChangeArrowheads="1"/>
          </p:cNvSpPr>
          <p:nvPr/>
        </p:nvSpPr>
        <p:spPr bwMode="auto">
          <a:xfrm>
            <a:off x="4268788" y="3678238"/>
            <a:ext cx="768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OSN1500B</a:t>
            </a:r>
          </a:p>
        </p:txBody>
      </p:sp>
      <p:sp>
        <p:nvSpPr>
          <p:cNvPr id="345131" name="Rectangle 1067"/>
          <p:cNvSpPr>
            <a:spLocks noChangeAspect="1" noChangeArrowheads="1"/>
          </p:cNvSpPr>
          <p:nvPr/>
        </p:nvSpPr>
        <p:spPr bwMode="auto">
          <a:xfrm>
            <a:off x="5964238" y="3678238"/>
            <a:ext cx="7683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OSN1500A</a:t>
            </a:r>
          </a:p>
        </p:txBody>
      </p:sp>
      <p:sp>
        <p:nvSpPr>
          <p:cNvPr id="345389" name="Rectangle 1325"/>
          <p:cNvSpPr>
            <a:spLocks noChangeAspect="1" noChangeArrowheads="1"/>
          </p:cNvSpPr>
          <p:nvPr/>
        </p:nvSpPr>
        <p:spPr bwMode="auto">
          <a:xfrm>
            <a:off x="7642225" y="3678238"/>
            <a:ext cx="7254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Metro5000</a:t>
            </a:r>
          </a:p>
        </p:txBody>
      </p:sp>
      <p:sp>
        <p:nvSpPr>
          <p:cNvPr id="345625" name="Rectangle 1561"/>
          <p:cNvSpPr>
            <a:spLocks noChangeAspect="1" noChangeArrowheads="1"/>
          </p:cNvSpPr>
          <p:nvPr/>
        </p:nvSpPr>
        <p:spPr bwMode="auto">
          <a:xfrm>
            <a:off x="466725" y="549275"/>
            <a:ext cx="10620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400"/>
              <a:t>OptiX </a:t>
            </a:r>
            <a:r>
              <a:rPr lang="zh-CN" altLang="en-US" sz="1400"/>
              <a:t>产品</a:t>
            </a:r>
          </a:p>
        </p:txBody>
      </p:sp>
      <p:sp>
        <p:nvSpPr>
          <p:cNvPr id="345626" name="Text Box 1562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pic>
        <p:nvPicPr>
          <p:cNvPr id="345627" name="Picture 1563" descr="图片9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836613"/>
            <a:ext cx="633413" cy="1408112"/>
          </a:xfrm>
          <a:prstGeom prst="rect">
            <a:avLst/>
          </a:prstGeom>
          <a:noFill/>
        </p:spPr>
      </p:pic>
      <p:pic>
        <p:nvPicPr>
          <p:cNvPr id="345628" name="Picture 1564" descr="图片9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981075"/>
            <a:ext cx="688975" cy="1017588"/>
          </a:xfrm>
          <a:prstGeom prst="rect">
            <a:avLst/>
          </a:prstGeom>
          <a:noFill/>
        </p:spPr>
      </p:pic>
      <p:pic>
        <p:nvPicPr>
          <p:cNvPr id="345629" name="Picture 1565" descr="图片9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1268413"/>
            <a:ext cx="927100" cy="639762"/>
          </a:xfrm>
          <a:prstGeom prst="rect">
            <a:avLst/>
          </a:prstGeom>
          <a:noFill/>
        </p:spPr>
      </p:pic>
      <p:pic>
        <p:nvPicPr>
          <p:cNvPr id="345630" name="Picture 1566" descr="图片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908050"/>
            <a:ext cx="738188" cy="1200150"/>
          </a:xfrm>
          <a:prstGeom prst="rect">
            <a:avLst/>
          </a:prstGeom>
          <a:noFill/>
        </p:spPr>
      </p:pic>
      <p:pic>
        <p:nvPicPr>
          <p:cNvPr id="345631" name="Picture 1567" descr="图片9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981075"/>
            <a:ext cx="798512" cy="1084263"/>
          </a:xfrm>
          <a:prstGeom prst="rect">
            <a:avLst/>
          </a:prstGeom>
          <a:noFill/>
        </p:spPr>
      </p:pic>
      <p:pic>
        <p:nvPicPr>
          <p:cNvPr id="345632" name="Picture 1568" descr="图片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565400"/>
            <a:ext cx="779462" cy="1042988"/>
          </a:xfrm>
          <a:prstGeom prst="rect">
            <a:avLst/>
          </a:prstGeom>
          <a:noFill/>
        </p:spPr>
      </p:pic>
      <p:pic>
        <p:nvPicPr>
          <p:cNvPr id="345633" name="Picture 1569" descr="图片9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781300"/>
            <a:ext cx="987425" cy="774700"/>
          </a:xfrm>
          <a:prstGeom prst="rect">
            <a:avLst/>
          </a:prstGeom>
          <a:noFill/>
        </p:spPr>
      </p:pic>
      <p:pic>
        <p:nvPicPr>
          <p:cNvPr id="345634" name="Picture 1570" descr="图片9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2924175"/>
            <a:ext cx="890587" cy="627063"/>
          </a:xfrm>
          <a:prstGeom prst="rect">
            <a:avLst/>
          </a:prstGeom>
          <a:noFill/>
        </p:spPr>
      </p:pic>
      <p:pic>
        <p:nvPicPr>
          <p:cNvPr id="345635" name="Picture 1571" descr="图片9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924175"/>
            <a:ext cx="981075" cy="554038"/>
          </a:xfrm>
          <a:prstGeom prst="rect">
            <a:avLst/>
          </a:prstGeom>
          <a:noFill/>
        </p:spPr>
      </p:pic>
      <p:pic>
        <p:nvPicPr>
          <p:cNvPr id="345636" name="Picture 1572" descr="图片9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67625" y="2492375"/>
            <a:ext cx="688975" cy="1109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89" name="Rectangle 1501"/>
          <p:cNvSpPr>
            <a:spLocks noChangeAspect="1" noChangeArrowheads="1"/>
          </p:cNvSpPr>
          <p:nvPr/>
        </p:nvSpPr>
        <p:spPr bwMode="auto">
          <a:xfrm>
            <a:off x="682625" y="2420938"/>
            <a:ext cx="14319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BWS 1600G/400G</a:t>
            </a:r>
          </a:p>
        </p:txBody>
      </p:sp>
      <p:sp>
        <p:nvSpPr>
          <p:cNvPr id="346590" name="Rectangle 1502"/>
          <p:cNvSpPr>
            <a:spLocks noChangeAspect="1" noChangeArrowheads="1"/>
          </p:cNvSpPr>
          <p:nvPr/>
        </p:nvSpPr>
        <p:spPr bwMode="auto">
          <a:xfrm>
            <a:off x="2674938" y="2420938"/>
            <a:ext cx="768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 6100</a:t>
            </a:r>
          </a:p>
        </p:txBody>
      </p:sp>
      <p:sp>
        <p:nvSpPr>
          <p:cNvPr id="346591" name="Rectangle 1503"/>
          <p:cNvSpPr>
            <a:spLocks noChangeAspect="1" noChangeArrowheads="1"/>
          </p:cNvSpPr>
          <p:nvPr/>
        </p:nvSpPr>
        <p:spPr bwMode="auto">
          <a:xfrm>
            <a:off x="4283075" y="2420938"/>
            <a:ext cx="7683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 6040</a:t>
            </a:r>
          </a:p>
        </p:txBody>
      </p:sp>
      <p:sp>
        <p:nvSpPr>
          <p:cNvPr id="346592" name="Rectangle 1504"/>
          <p:cNvSpPr>
            <a:spLocks noChangeAspect="1" noChangeArrowheads="1"/>
          </p:cNvSpPr>
          <p:nvPr/>
        </p:nvSpPr>
        <p:spPr bwMode="auto">
          <a:xfrm>
            <a:off x="466725" y="693738"/>
            <a:ext cx="10620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400"/>
              <a:t>OptiX </a:t>
            </a:r>
            <a:r>
              <a:rPr lang="zh-CN" altLang="en-US" sz="1400"/>
              <a:t>产品</a:t>
            </a:r>
          </a:p>
        </p:txBody>
      </p:sp>
      <p:sp>
        <p:nvSpPr>
          <p:cNvPr id="346593" name="Rectangle 1505"/>
          <p:cNvSpPr>
            <a:spLocks noChangeAspect="1" noChangeArrowheads="1"/>
          </p:cNvSpPr>
          <p:nvPr/>
        </p:nvSpPr>
        <p:spPr bwMode="auto">
          <a:xfrm>
            <a:off x="5946775" y="2420938"/>
            <a:ext cx="70961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 9500</a:t>
            </a:r>
          </a:p>
        </p:txBody>
      </p:sp>
      <p:sp>
        <p:nvSpPr>
          <p:cNvPr id="346594" name="Rectangle 1506"/>
          <p:cNvSpPr>
            <a:spLocks noChangeAspect="1" noChangeArrowheads="1"/>
          </p:cNvSpPr>
          <p:nvPr/>
        </p:nvSpPr>
        <p:spPr bwMode="auto">
          <a:xfrm>
            <a:off x="7739063" y="2420938"/>
            <a:ext cx="6667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OSN7500</a:t>
            </a:r>
          </a:p>
        </p:txBody>
      </p:sp>
      <p:sp>
        <p:nvSpPr>
          <p:cNvPr id="346595" name="Rectangle 1507"/>
          <p:cNvSpPr>
            <a:spLocks noChangeAspect="1" noChangeArrowheads="1"/>
          </p:cNvSpPr>
          <p:nvPr/>
        </p:nvSpPr>
        <p:spPr bwMode="auto">
          <a:xfrm>
            <a:off x="881063" y="3822700"/>
            <a:ext cx="6667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OSN3500</a:t>
            </a:r>
          </a:p>
        </p:txBody>
      </p:sp>
      <p:sp>
        <p:nvSpPr>
          <p:cNvPr id="346596" name="Rectangle 1508"/>
          <p:cNvSpPr>
            <a:spLocks noChangeAspect="1" noChangeArrowheads="1"/>
          </p:cNvSpPr>
          <p:nvPr/>
        </p:nvSpPr>
        <p:spPr bwMode="auto">
          <a:xfrm>
            <a:off x="2322513" y="3822700"/>
            <a:ext cx="13763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OSN2500/OSN2000</a:t>
            </a:r>
          </a:p>
        </p:txBody>
      </p:sp>
      <p:sp>
        <p:nvSpPr>
          <p:cNvPr id="346597" name="Rectangle 1509"/>
          <p:cNvSpPr>
            <a:spLocks noChangeAspect="1" noChangeArrowheads="1"/>
          </p:cNvSpPr>
          <p:nvPr/>
        </p:nvSpPr>
        <p:spPr bwMode="auto">
          <a:xfrm>
            <a:off x="4306888" y="3822700"/>
            <a:ext cx="7683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OSN1500B</a:t>
            </a:r>
          </a:p>
        </p:txBody>
      </p:sp>
      <p:sp>
        <p:nvSpPr>
          <p:cNvPr id="346598" name="Rectangle 1510"/>
          <p:cNvSpPr>
            <a:spLocks noChangeAspect="1" noChangeArrowheads="1"/>
          </p:cNvSpPr>
          <p:nvPr/>
        </p:nvSpPr>
        <p:spPr bwMode="auto">
          <a:xfrm>
            <a:off x="6002338" y="3822700"/>
            <a:ext cx="7683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OSN1500A</a:t>
            </a:r>
          </a:p>
        </p:txBody>
      </p:sp>
      <p:sp>
        <p:nvSpPr>
          <p:cNvPr id="346599" name="Rectangle 1511"/>
          <p:cNvSpPr>
            <a:spLocks noChangeAspect="1" noChangeArrowheads="1"/>
          </p:cNvSpPr>
          <p:nvPr/>
        </p:nvSpPr>
        <p:spPr bwMode="auto">
          <a:xfrm>
            <a:off x="7680325" y="3822700"/>
            <a:ext cx="7254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Metro5000</a:t>
            </a:r>
          </a:p>
        </p:txBody>
      </p:sp>
      <p:sp>
        <p:nvSpPr>
          <p:cNvPr id="346600" name="Text Box 1512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pic>
        <p:nvPicPr>
          <p:cNvPr id="346601" name="Picture 1513" descr="图片1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981075"/>
            <a:ext cx="633412" cy="1414463"/>
          </a:xfrm>
          <a:prstGeom prst="rect">
            <a:avLst/>
          </a:prstGeom>
          <a:noFill/>
        </p:spPr>
      </p:pic>
      <p:pic>
        <p:nvPicPr>
          <p:cNvPr id="346602" name="Picture 1514" descr="图片1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1052513"/>
            <a:ext cx="688975" cy="1017587"/>
          </a:xfrm>
          <a:prstGeom prst="rect">
            <a:avLst/>
          </a:prstGeom>
          <a:noFill/>
        </p:spPr>
      </p:pic>
      <p:pic>
        <p:nvPicPr>
          <p:cNvPr id="346603" name="Picture 1515" descr="图片1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1412875"/>
            <a:ext cx="927100" cy="633413"/>
          </a:xfrm>
          <a:prstGeom prst="rect">
            <a:avLst/>
          </a:prstGeom>
          <a:noFill/>
        </p:spPr>
      </p:pic>
      <p:pic>
        <p:nvPicPr>
          <p:cNvPr id="346604" name="Picture 1516" descr="图片1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981075"/>
            <a:ext cx="738188" cy="1200150"/>
          </a:xfrm>
          <a:prstGeom prst="rect">
            <a:avLst/>
          </a:prstGeom>
          <a:noFill/>
        </p:spPr>
      </p:pic>
      <p:pic>
        <p:nvPicPr>
          <p:cNvPr id="346605" name="Picture 1517" descr="图片10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981075"/>
            <a:ext cx="798513" cy="1090613"/>
          </a:xfrm>
          <a:prstGeom prst="rect">
            <a:avLst/>
          </a:prstGeom>
          <a:noFill/>
        </p:spPr>
      </p:pic>
      <p:pic>
        <p:nvPicPr>
          <p:cNvPr id="346606" name="Picture 1518" descr="图片10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708275"/>
            <a:ext cx="779462" cy="1047750"/>
          </a:xfrm>
          <a:prstGeom prst="rect">
            <a:avLst/>
          </a:prstGeom>
          <a:noFill/>
        </p:spPr>
      </p:pic>
      <p:pic>
        <p:nvPicPr>
          <p:cNvPr id="346607" name="Picture 1519" descr="图片10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924175"/>
            <a:ext cx="987425" cy="774700"/>
          </a:xfrm>
          <a:prstGeom prst="rect">
            <a:avLst/>
          </a:prstGeom>
          <a:noFill/>
        </p:spPr>
      </p:pic>
      <p:pic>
        <p:nvPicPr>
          <p:cNvPr id="346608" name="Picture 1520" descr="图片10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3068638"/>
            <a:ext cx="890587" cy="627062"/>
          </a:xfrm>
          <a:prstGeom prst="rect">
            <a:avLst/>
          </a:prstGeom>
          <a:noFill/>
        </p:spPr>
      </p:pic>
      <p:pic>
        <p:nvPicPr>
          <p:cNvPr id="346609" name="Picture 1521" descr="图片10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3068638"/>
            <a:ext cx="987425" cy="554037"/>
          </a:xfrm>
          <a:prstGeom prst="rect">
            <a:avLst/>
          </a:prstGeom>
          <a:noFill/>
        </p:spPr>
      </p:pic>
      <p:pic>
        <p:nvPicPr>
          <p:cNvPr id="346610" name="Picture 1522" descr="图片10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67625" y="2708275"/>
            <a:ext cx="695325" cy="1109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2700338" y="333375"/>
            <a:ext cx="3671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1" tIns="45716" rIns="91431" bIns="45716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0">
                <a:latin typeface="黑体" pitchFamily="49" charset="-122"/>
                <a:ea typeface="黑体" pitchFamily="49" charset="-122"/>
              </a:rPr>
              <a:t>前       言</a:t>
            </a:r>
          </a:p>
        </p:txBody>
      </p:sp>
      <p:sp>
        <p:nvSpPr>
          <p:cNvPr id="318469" name="Text Box 5"/>
          <p:cNvSpPr txBox="1">
            <a:spLocks noChangeArrowheads="1"/>
          </p:cNvSpPr>
          <p:nvPr/>
        </p:nvSpPr>
        <p:spPr bwMode="auto">
          <a:xfrm>
            <a:off x="971550" y="1123950"/>
            <a:ext cx="7272338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3050" indent="-273050" algn="l">
              <a:lnSpc>
                <a:spcPct val="145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此图标库是经过修正更新后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2008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年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08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月最新发布的版本，图标使用请以此库为准。</a:t>
            </a:r>
          </a:p>
          <a:p>
            <a:pPr marL="273050" indent="-273050" algn="l">
              <a:lnSpc>
                <a:spcPct val="145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分墨蓝色和金黄色两套（只是颜色不同，图标是一样的）。</a:t>
            </a:r>
          </a:p>
          <a:p>
            <a:pPr marL="273050" indent="-273050" algn="l">
              <a:lnSpc>
                <a:spcPct val="145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考虑到大家做胶片或做组网图时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,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常常要调用到其他产品线的图标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,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故把公司图标都综合在此图标库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,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以便大家查找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.</a:t>
            </a:r>
          </a:p>
          <a:p>
            <a:pPr marL="630238" lvl="1" indent="-173038" algn="l">
              <a:lnSpc>
                <a:spcPct val="145000"/>
              </a:lnSpc>
              <a:buClr>
                <a:schemeClr val="tx2"/>
              </a:buClr>
              <a:buSzPct val="85000"/>
              <a:buFont typeface="华文细黑" pitchFamily="2" charset="-122"/>
              <a:buChar char="–"/>
            </a:pPr>
            <a:r>
              <a:rPr lang="zh-CN" altLang="en-US" sz="1600" b="0">
                <a:latin typeface="华文细黑" pitchFamily="2" charset="-122"/>
                <a:ea typeface="华文细黑" pitchFamily="2" charset="-122"/>
              </a:rPr>
              <a:t>图标快速查找：请按</a:t>
            </a:r>
            <a:r>
              <a:rPr lang="en-US" altLang="zh-CN" sz="1600" b="0">
                <a:latin typeface="华文细黑" pitchFamily="2" charset="-122"/>
                <a:ea typeface="华文细黑" pitchFamily="2" charset="-122"/>
              </a:rPr>
              <a:t>Ctrl+F,</a:t>
            </a:r>
            <a:r>
              <a:rPr lang="zh-CN" altLang="en-US" sz="1600" b="0">
                <a:latin typeface="华文细黑" pitchFamily="2" charset="-122"/>
                <a:ea typeface="华文细黑" pitchFamily="2" charset="-122"/>
              </a:rPr>
              <a:t>输入要查找的图标名称。</a:t>
            </a:r>
          </a:p>
          <a:p>
            <a:pPr marL="630238" lvl="1" indent="-173038" algn="l">
              <a:lnSpc>
                <a:spcPct val="145000"/>
              </a:lnSpc>
              <a:buClr>
                <a:schemeClr val="tx2"/>
              </a:buClr>
              <a:buSzPct val="85000"/>
              <a:buFont typeface="华文细黑" pitchFamily="2" charset="-122"/>
              <a:buChar char="–"/>
            </a:pPr>
            <a:r>
              <a:rPr lang="zh-CN" altLang="en-US" sz="1600" b="0">
                <a:latin typeface="华文细黑" pitchFamily="2" charset="-122"/>
                <a:ea typeface="华文细黑" pitchFamily="2" charset="-122"/>
              </a:rPr>
              <a:t>有新产品需添加图标、产品缺少图标或对此图标库有疑问的， 请联系</a:t>
            </a:r>
            <a:r>
              <a:rPr lang="zh-CN" altLang="en-US" sz="1600" b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各产品线图标库负责人</a:t>
            </a:r>
            <a:r>
              <a:rPr lang="zh-CN" altLang="en-US" sz="1600" b="0">
                <a:latin typeface="华文细黑" pitchFamily="2" charset="-122"/>
                <a:ea typeface="华文细黑" pitchFamily="2" charset="-122"/>
              </a:rPr>
              <a:t>。</a:t>
            </a:r>
          </a:p>
          <a:p>
            <a:pPr marL="630238" lvl="1" indent="-173038" algn="l">
              <a:lnSpc>
                <a:spcPct val="145000"/>
              </a:lnSpc>
              <a:buClr>
                <a:schemeClr val="tx2"/>
              </a:buClr>
              <a:buSzPct val="85000"/>
              <a:buFont typeface="华文细黑" pitchFamily="2" charset="-122"/>
              <a:buChar char="–"/>
            </a:pPr>
            <a:r>
              <a:rPr lang="zh-CN" altLang="en-US" sz="160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此图标库会根据新产品的开发、发布而进行定期更新及调整</a:t>
            </a:r>
            <a:r>
              <a:rPr lang="en-US" altLang="zh-CN" sz="160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,</a:t>
            </a:r>
            <a:r>
              <a:rPr lang="zh-CN" altLang="en-US" sz="160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请注意使用最新版本。</a:t>
            </a:r>
          </a:p>
          <a:p>
            <a:pPr marL="273050" indent="-273050" algn="l">
              <a:lnSpc>
                <a:spcPct val="145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此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图标库供市场营销人员做胶片使用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.</a:t>
            </a:r>
          </a:p>
          <a:p>
            <a:pPr marL="273050" indent="-273050" algn="l">
              <a:lnSpc>
                <a:spcPct val="145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研发资料手册请使用定制的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visio</a:t>
            </a:r>
            <a:r>
              <a:rPr lang="zh-CN" altLang="en-US" sz="1600">
                <a:latin typeface="华文细黑" pitchFamily="2" charset="-122"/>
                <a:ea typeface="华文细黑" pitchFamily="2" charset="-122"/>
              </a:rPr>
              <a:t>模板文件里的图标绘制组网图</a:t>
            </a:r>
            <a:r>
              <a:rPr lang="en-US" altLang="zh-CN" sz="1600">
                <a:latin typeface="华文细黑" pitchFamily="2" charset="-122"/>
                <a:ea typeface="华文细黑" pitchFamily="2" charset="-122"/>
              </a:rPr>
              <a:t>.</a:t>
            </a:r>
            <a:endParaRPr lang="en-US" altLang="zh-CN" sz="1600" b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96613" name="Text Box 5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产品类</a:t>
            </a:r>
          </a:p>
        </p:txBody>
      </p:sp>
      <p:sp>
        <p:nvSpPr>
          <p:cNvPr id="196614" name="Rectangle 6"/>
          <p:cNvSpPr>
            <a:spLocks noChangeAspect="1" noChangeArrowheads="1"/>
          </p:cNvSpPr>
          <p:nvPr/>
        </p:nvSpPr>
        <p:spPr bwMode="auto">
          <a:xfrm>
            <a:off x="768350" y="1878013"/>
            <a:ext cx="7254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Metro3000</a:t>
            </a:r>
          </a:p>
        </p:txBody>
      </p:sp>
      <p:sp>
        <p:nvSpPr>
          <p:cNvPr id="196615" name="Rectangle 7"/>
          <p:cNvSpPr>
            <a:spLocks noChangeAspect="1" noChangeArrowheads="1"/>
          </p:cNvSpPr>
          <p:nvPr/>
        </p:nvSpPr>
        <p:spPr bwMode="auto">
          <a:xfrm>
            <a:off x="2425700" y="1878013"/>
            <a:ext cx="72548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Metro1050</a:t>
            </a:r>
          </a:p>
        </p:txBody>
      </p:sp>
      <p:sp>
        <p:nvSpPr>
          <p:cNvPr id="196863" name="Rectangle 255"/>
          <p:cNvSpPr>
            <a:spLocks noChangeAspect="1" noChangeArrowheads="1"/>
          </p:cNvSpPr>
          <p:nvPr/>
        </p:nvSpPr>
        <p:spPr bwMode="auto">
          <a:xfrm>
            <a:off x="250825" y="549275"/>
            <a:ext cx="10620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400"/>
              <a:t>OptiX </a:t>
            </a:r>
            <a:r>
              <a:rPr lang="zh-CN" altLang="en-US" sz="1400"/>
              <a:t>产品</a:t>
            </a:r>
          </a:p>
        </p:txBody>
      </p:sp>
      <p:sp>
        <p:nvSpPr>
          <p:cNvPr id="196864" name="Rectangle 256"/>
          <p:cNvSpPr>
            <a:spLocks noChangeAspect="1" noChangeArrowheads="1"/>
          </p:cNvSpPr>
          <p:nvPr/>
        </p:nvSpPr>
        <p:spPr bwMode="auto">
          <a:xfrm>
            <a:off x="4138613" y="1878013"/>
            <a:ext cx="72548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Metro1000</a:t>
            </a:r>
          </a:p>
        </p:txBody>
      </p:sp>
      <p:sp>
        <p:nvSpPr>
          <p:cNvPr id="196865" name="Rectangle 257"/>
          <p:cNvSpPr>
            <a:spLocks noChangeAspect="1" noChangeArrowheads="1"/>
          </p:cNvSpPr>
          <p:nvPr/>
        </p:nvSpPr>
        <p:spPr bwMode="auto">
          <a:xfrm>
            <a:off x="5864225" y="1878013"/>
            <a:ext cx="641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Metro500</a:t>
            </a:r>
          </a:p>
        </p:txBody>
      </p:sp>
      <p:sp>
        <p:nvSpPr>
          <p:cNvPr id="196866" name="Rectangle 258"/>
          <p:cNvSpPr>
            <a:spLocks noChangeAspect="1" noChangeArrowheads="1"/>
          </p:cNvSpPr>
          <p:nvPr/>
        </p:nvSpPr>
        <p:spPr bwMode="auto">
          <a:xfrm>
            <a:off x="7664450" y="1878013"/>
            <a:ext cx="6413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Metro100</a:t>
            </a:r>
          </a:p>
        </p:txBody>
      </p:sp>
      <p:sp>
        <p:nvSpPr>
          <p:cNvPr id="197057" name="Rectangle 449"/>
          <p:cNvSpPr>
            <a:spLocks noChangeAspect="1" noChangeArrowheads="1"/>
          </p:cNvSpPr>
          <p:nvPr/>
        </p:nvSpPr>
        <p:spPr bwMode="auto">
          <a:xfrm>
            <a:off x="827088" y="3246438"/>
            <a:ext cx="72548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Metro3600</a:t>
            </a:r>
          </a:p>
        </p:txBody>
      </p:sp>
      <p:sp>
        <p:nvSpPr>
          <p:cNvPr id="197058" name="Rectangle 450"/>
          <p:cNvSpPr>
            <a:spLocks noChangeAspect="1" noChangeArrowheads="1"/>
          </p:cNvSpPr>
          <p:nvPr/>
        </p:nvSpPr>
        <p:spPr bwMode="auto">
          <a:xfrm>
            <a:off x="2555875" y="3317875"/>
            <a:ext cx="7254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Metro1600</a:t>
            </a:r>
          </a:p>
        </p:txBody>
      </p:sp>
      <p:sp>
        <p:nvSpPr>
          <p:cNvPr id="197059" name="Rectangle 451"/>
          <p:cNvSpPr>
            <a:spLocks noChangeAspect="1" noChangeArrowheads="1"/>
          </p:cNvSpPr>
          <p:nvPr/>
        </p:nvSpPr>
        <p:spPr bwMode="auto">
          <a:xfrm>
            <a:off x="4240213" y="3317875"/>
            <a:ext cx="6413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Metro800</a:t>
            </a:r>
          </a:p>
        </p:txBody>
      </p:sp>
      <p:sp>
        <p:nvSpPr>
          <p:cNvPr id="198871" name="Rectangle 1239"/>
          <p:cNvSpPr>
            <a:spLocks noChangeAspect="1" noChangeArrowheads="1"/>
          </p:cNvSpPr>
          <p:nvPr/>
        </p:nvSpPr>
        <p:spPr bwMode="auto">
          <a:xfrm>
            <a:off x="5984875" y="3317875"/>
            <a:ext cx="5318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OC-500</a:t>
            </a:r>
          </a:p>
        </p:txBody>
      </p:sp>
      <p:sp>
        <p:nvSpPr>
          <p:cNvPr id="198872" name="Rectangle 1240"/>
          <p:cNvSpPr>
            <a:spLocks noChangeAspect="1" noChangeArrowheads="1"/>
          </p:cNvSpPr>
          <p:nvPr/>
        </p:nvSpPr>
        <p:spPr bwMode="auto">
          <a:xfrm>
            <a:off x="7712075" y="3317875"/>
            <a:ext cx="5318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OC-800</a:t>
            </a:r>
          </a:p>
        </p:txBody>
      </p:sp>
      <p:sp>
        <p:nvSpPr>
          <p:cNvPr id="198887" name="Rectangle 1255"/>
          <p:cNvSpPr>
            <a:spLocks noChangeAspect="1" noChangeArrowheads="1"/>
          </p:cNvSpPr>
          <p:nvPr/>
        </p:nvSpPr>
        <p:spPr bwMode="auto">
          <a:xfrm>
            <a:off x="323850" y="3500438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 sz="1400"/>
              <a:t>仪表图标</a:t>
            </a:r>
          </a:p>
        </p:txBody>
      </p:sp>
      <p:sp>
        <p:nvSpPr>
          <p:cNvPr id="198888" name="Rectangle 1256"/>
          <p:cNvSpPr>
            <a:spLocks noChangeAspect="1" noChangeArrowheads="1"/>
          </p:cNvSpPr>
          <p:nvPr/>
        </p:nvSpPr>
        <p:spPr bwMode="auto">
          <a:xfrm>
            <a:off x="684213" y="4864100"/>
            <a:ext cx="1223962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安捷</a:t>
            </a:r>
            <a:r>
              <a:rPr lang="en-US" altLang="zh-CN" b="0">
                <a:solidFill>
                  <a:srgbClr val="242729"/>
                </a:solidFill>
              </a:rPr>
              <a:t>J7233A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198889" name="Rectangle 1257"/>
          <p:cNvSpPr>
            <a:spLocks noChangeAspect="1" noChangeArrowheads="1"/>
          </p:cNvSpPr>
          <p:nvPr/>
        </p:nvSpPr>
        <p:spPr bwMode="auto">
          <a:xfrm>
            <a:off x="2266950" y="4724400"/>
            <a:ext cx="1296988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安科特纳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ONT-50NG SDH</a:t>
            </a:r>
          </a:p>
          <a:p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198890" name="Rectangle 1258"/>
          <p:cNvSpPr>
            <a:spLocks noChangeAspect="1" noChangeArrowheads="1"/>
          </p:cNvSpPr>
          <p:nvPr/>
        </p:nvSpPr>
        <p:spPr bwMode="auto">
          <a:xfrm>
            <a:off x="3851275" y="4797425"/>
            <a:ext cx="14414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SmartBits 6000C</a:t>
            </a:r>
          </a:p>
          <a:p>
            <a:r>
              <a:rPr lang="zh-CN" altLang="en-US" b="0">
                <a:solidFill>
                  <a:srgbClr val="242729"/>
                </a:solidFill>
              </a:rPr>
              <a:t>网络性能分析仪</a:t>
            </a:r>
          </a:p>
        </p:txBody>
      </p:sp>
      <p:sp>
        <p:nvSpPr>
          <p:cNvPr id="199372" name="Rectangle 1740"/>
          <p:cNvSpPr>
            <a:spLocks noChangeAspect="1" noChangeArrowheads="1"/>
          </p:cNvSpPr>
          <p:nvPr/>
        </p:nvSpPr>
        <p:spPr bwMode="auto">
          <a:xfrm>
            <a:off x="5884863" y="4729163"/>
            <a:ext cx="668337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IXIA 1600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</a:p>
          <a:p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199373" name="Rectangle 1741"/>
          <p:cNvSpPr>
            <a:spLocks noChangeAspect="1" noChangeArrowheads="1"/>
          </p:cNvSpPr>
          <p:nvPr/>
        </p:nvSpPr>
        <p:spPr bwMode="auto">
          <a:xfrm>
            <a:off x="7410450" y="4868863"/>
            <a:ext cx="104933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IXIA 400T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199374" name="Rectangle 1742"/>
          <p:cNvSpPr>
            <a:spLocks noChangeAspect="1" noChangeArrowheads="1"/>
          </p:cNvSpPr>
          <p:nvPr/>
        </p:nvSpPr>
        <p:spPr bwMode="auto">
          <a:xfrm>
            <a:off x="611188" y="6303963"/>
            <a:ext cx="12001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AX/4000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200986" name="Rectangle 2330"/>
          <p:cNvSpPr>
            <a:spLocks noChangeAspect="1" noChangeArrowheads="1"/>
          </p:cNvSpPr>
          <p:nvPr/>
        </p:nvSpPr>
        <p:spPr bwMode="auto">
          <a:xfrm>
            <a:off x="2627313" y="6381750"/>
            <a:ext cx="609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光功率计</a:t>
            </a:r>
          </a:p>
        </p:txBody>
      </p:sp>
      <p:sp>
        <p:nvSpPr>
          <p:cNvPr id="200987" name="Rectangle 2331"/>
          <p:cNvSpPr>
            <a:spLocks noChangeAspect="1" noChangeArrowheads="1"/>
          </p:cNvSpPr>
          <p:nvPr/>
        </p:nvSpPr>
        <p:spPr bwMode="auto">
          <a:xfrm>
            <a:off x="4356100" y="6415088"/>
            <a:ext cx="6096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光衰减表</a:t>
            </a:r>
          </a:p>
        </p:txBody>
      </p:sp>
      <p:sp>
        <p:nvSpPr>
          <p:cNvPr id="200988" name="Rectangle 2332"/>
          <p:cNvSpPr>
            <a:spLocks noChangeAspect="1" noChangeArrowheads="1"/>
          </p:cNvSpPr>
          <p:nvPr/>
        </p:nvSpPr>
        <p:spPr bwMode="auto">
          <a:xfrm>
            <a:off x="5930900" y="6381750"/>
            <a:ext cx="762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频谱分析仪</a:t>
            </a:r>
          </a:p>
        </p:txBody>
      </p:sp>
      <p:sp>
        <p:nvSpPr>
          <p:cNvPr id="201221" name="Rectangle 2565"/>
          <p:cNvSpPr>
            <a:spLocks noChangeAspect="1" noChangeArrowheads="1"/>
          </p:cNvSpPr>
          <p:nvPr/>
        </p:nvSpPr>
        <p:spPr bwMode="auto">
          <a:xfrm>
            <a:off x="7715250" y="6342063"/>
            <a:ext cx="457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示波器</a:t>
            </a:r>
          </a:p>
        </p:txBody>
      </p:sp>
      <p:pic>
        <p:nvPicPr>
          <p:cNvPr id="201424" name="Picture 2768" descr="图片1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738187" cy="884238"/>
          </a:xfrm>
          <a:prstGeom prst="rect">
            <a:avLst/>
          </a:prstGeom>
          <a:noFill/>
        </p:spPr>
      </p:pic>
      <p:pic>
        <p:nvPicPr>
          <p:cNvPr id="201425" name="Picture 2769" descr="图片1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1123950"/>
            <a:ext cx="1017588" cy="542925"/>
          </a:xfrm>
          <a:prstGeom prst="rect">
            <a:avLst/>
          </a:prstGeom>
          <a:noFill/>
        </p:spPr>
      </p:pic>
      <p:pic>
        <p:nvPicPr>
          <p:cNvPr id="201426" name="Picture 2770" descr="图片1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1123950"/>
            <a:ext cx="1030288" cy="512763"/>
          </a:xfrm>
          <a:prstGeom prst="rect">
            <a:avLst/>
          </a:prstGeom>
          <a:noFill/>
        </p:spPr>
      </p:pic>
      <p:pic>
        <p:nvPicPr>
          <p:cNvPr id="201427" name="Picture 2771" descr="图片1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1196975"/>
            <a:ext cx="981075" cy="401638"/>
          </a:xfrm>
          <a:prstGeom prst="rect">
            <a:avLst/>
          </a:prstGeom>
          <a:noFill/>
        </p:spPr>
      </p:pic>
      <p:pic>
        <p:nvPicPr>
          <p:cNvPr id="201428" name="Picture 2772" descr="图片1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1268413"/>
            <a:ext cx="931863" cy="371475"/>
          </a:xfrm>
          <a:prstGeom prst="rect">
            <a:avLst/>
          </a:prstGeom>
          <a:noFill/>
        </p:spPr>
      </p:pic>
      <p:pic>
        <p:nvPicPr>
          <p:cNvPr id="201429" name="Picture 2773" descr="图片1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492375"/>
            <a:ext cx="749300" cy="695325"/>
          </a:xfrm>
          <a:prstGeom prst="rect">
            <a:avLst/>
          </a:prstGeom>
          <a:noFill/>
        </p:spPr>
      </p:pic>
      <p:pic>
        <p:nvPicPr>
          <p:cNvPr id="201430" name="Picture 2774" descr="图片1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636838"/>
            <a:ext cx="944562" cy="506412"/>
          </a:xfrm>
          <a:prstGeom prst="rect">
            <a:avLst/>
          </a:prstGeom>
          <a:noFill/>
        </p:spPr>
      </p:pic>
      <p:pic>
        <p:nvPicPr>
          <p:cNvPr id="201431" name="Picture 2775" descr="图片1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708275"/>
            <a:ext cx="931863" cy="463550"/>
          </a:xfrm>
          <a:prstGeom prst="rect">
            <a:avLst/>
          </a:prstGeom>
          <a:noFill/>
        </p:spPr>
      </p:pic>
      <p:pic>
        <p:nvPicPr>
          <p:cNvPr id="201432" name="Picture 2776" descr="图片1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425" y="2420938"/>
            <a:ext cx="658813" cy="828675"/>
          </a:xfrm>
          <a:prstGeom prst="rect">
            <a:avLst/>
          </a:prstGeom>
          <a:noFill/>
        </p:spPr>
      </p:pic>
      <p:pic>
        <p:nvPicPr>
          <p:cNvPr id="201433" name="Picture 2777" descr="图片11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420938"/>
            <a:ext cx="665162" cy="828675"/>
          </a:xfrm>
          <a:prstGeom prst="rect">
            <a:avLst/>
          </a:prstGeom>
          <a:noFill/>
        </p:spPr>
      </p:pic>
      <p:pic>
        <p:nvPicPr>
          <p:cNvPr id="201434" name="Picture 2778" descr="图片12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4076700"/>
            <a:ext cx="950912" cy="701675"/>
          </a:xfrm>
          <a:prstGeom prst="rect">
            <a:avLst/>
          </a:prstGeom>
          <a:noFill/>
        </p:spPr>
      </p:pic>
      <p:pic>
        <p:nvPicPr>
          <p:cNvPr id="201435" name="Picture 2779" descr="图片1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7313" y="3860800"/>
            <a:ext cx="665162" cy="762000"/>
          </a:xfrm>
          <a:prstGeom prst="rect">
            <a:avLst/>
          </a:prstGeom>
          <a:noFill/>
        </p:spPr>
      </p:pic>
      <p:pic>
        <p:nvPicPr>
          <p:cNvPr id="201436" name="Picture 2780" descr="图片12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933825"/>
            <a:ext cx="927100" cy="615950"/>
          </a:xfrm>
          <a:prstGeom prst="rect">
            <a:avLst/>
          </a:prstGeom>
          <a:noFill/>
        </p:spPr>
      </p:pic>
      <p:pic>
        <p:nvPicPr>
          <p:cNvPr id="201437" name="Picture 2781" descr="图片12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933825"/>
            <a:ext cx="742950" cy="701675"/>
          </a:xfrm>
          <a:prstGeom prst="rect">
            <a:avLst/>
          </a:prstGeom>
          <a:noFill/>
        </p:spPr>
      </p:pic>
      <p:pic>
        <p:nvPicPr>
          <p:cNvPr id="201438" name="Picture 2782" descr="图片12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4005263"/>
            <a:ext cx="811212" cy="725487"/>
          </a:xfrm>
          <a:prstGeom prst="rect">
            <a:avLst/>
          </a:prstGeom>
          <a:noFill/>
        </p:spPr>
      </p:pic>
      <p:pic>
        <p:nvPicPr>
          <p:cNvPr id="201439" name="Picture 2783" descr="图片12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373688"/>
            <a:ext cx="920750" cy="742950"/>
          </a:xfrm>
          <a:prstGeom prst="rect">
            <a:avLst/>
          </a:prstGeom>
          <a:noFill/>
        </p:spPr>
      </p:pic>
      <p:pic>
        <p:nvPicPr>
          <p:cNvPr id="201440" name="Picture 2784" descr="图片12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700338" y="5373688"/>
            <a:ext cx="536575" cy="981075"/>
          </a:xfrm>
          <a:prstGeom prst="rect">
            <a:avLst/>
          </a:prstGeom>
          <a:noFill/>
        </p:spPr>
      </p:pic>
      <p:pic>
        <p:nvPicPr>
          <p:cNvPr id="201441" name="Picture 2785" descr="图片12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356100" y="5300663"/>
            <a:ext cx="517525" cy="957262"/>
          </a:xfrm>
          <a:prstGeom prst="rect">
            <a:avLst/>
          </a:prstGeom>
          <a:noFill/>
        </p:spPr>
      </p:pic>
      <p:pic>
        <p:nvPicPr>
          <p:cNvPr id="201442" name="Picture 2786" descr="图片12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00663"/>
            <a:ext cx="1006475" cy="969962"/>
          </a:xfrm>
          <a:prstGeom prst="rect">
            <a:avLst/>
          </a:prstGeom>
          <a:noFill/>
        </p:spPr>
      </p:pic>
      <p:pic>
        <p:nvPicPr>
          <p:cNvPr id="201443" name="Picture 2787" descr="图片12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80288" y="5516563"/>
            <a:ext cx="987425" cy="658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  <p:sp>
        <p:nvSpPr>
          <p:cNvPr id="197637" name="Text Box 5"/>
          <p:cNvSpPr txBox="1">
            <a:spLocks noChangeAspect="1" noChangeArrowheads="1"/>
          </p:cNvSpPr>
          <p:nvPr/>
        </p:nvSpPr>
        <p:spPr bwMode="auto">
          <a:xfrm>
            <a:off x="7532688" y="136525"/>
            <a:ext cx="869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产品类</a:t>
            </a:r>
          </a:p>
        </p:txBody>
      </p:sp>
      <p:sp>
        <p:nvSpPr>
          <p:cNvPr id="202092" name="Rectangle 2412"/>
          <p:cNvSpPr>
            <a:spLocks noChangeAspect="1" noChangeArrowheads="1"/>
          </p:cNvSpPr>
          <p:nvPr/>
        </p:nvSpPr>
        <p:spPr bwMode="auto">
          <a:xfrm>
            <a:off x="768350" y="1878013"/>
            <a:ext cx="7254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Metro3000</a:t>
            </a:r>
          </a:p>
        </p:txBody>
      </p:sp>
      <p:sp>
        <p:nvSpPr>
          <p:cNvPr id="202093" name="Rectangle 2413"/>
          <p:cNvSpPr>
            <a:spLocks noChangeAspect="1" noChangeArrowheads="1"/>
          </p:cNvSpPr>
          <p:nvPr/>
        </p:nvSpPr>
        <p:spPr bwMode="auto">
          <a:xfrm>
            <a:off x="2425700" y="1878013"/>
            <a:ext cx="72548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Metro1050</a:t>
            </a:r>
          </a:p>
        </p:txBody>
      </p:sp>
      <p:sp>
        <p:nvSpPr>
          <p:cNvPr id="202094" name="Rectangle 2414"/>
          <p:cNvSpPr>
            <a:spLocks noChangeAspect="1" noChangeArrowheads="1"/>
          </p:cNvSpPr>
          <p:nvPr/>
        </p:nvSpPr>
        <p:spPr bwMode="auto">
          <a:xfrm>
            <a:off x="250825" y="549275"/>
            <a:ext cx="10620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400"/>
              <a:t>OptiX </a:t>
            </a:r>
            <a:r>
              <a:rPr lang="zh-CN" altLang="en-US" sz="1400"/>
              <a:t>产品</a:t>
            </a:r>
          </a:p>
        </p:txBody>
      </p:sp>
      <p:sp>
        <p:nvSpPr>
          <p:cNvPr id="202095" name="Rectangle 2415"/>
          <p:cNvSpPr>
            <a:spLocks noChangeAspect="1" noChangeArrowheads="1"/>
          </p:cNvSpPr>
          <p:nvPr/>
        </p:nvSpPr>
        <p:spPr bwMode="auto">
          <a:xfrm>
            <a:off x="4138613" y="1878013"/>
            <a:ext cx="72548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Metro1000</a:t>
            </a:r>
          </a:p>
        </p:txBody>
      </p:sp>
      <p:sp>
        <p:nvSpPr>
          <p:cNvPr id="202096" name="Rectangle 2416"/>
          <p:cNvSpPr>
            <a:spLocks noChangeAspect="1" noChangeArrowheads="1"/>
          </p:cNvSpPr>
          <p:nvPr/>
        </p:nvSpPr>
        <p:spPr bwMode="auto">
          <a:xfrm>
            <a:off x="5864225" y="1878013"/>
            <a:ext cx="641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Metro500</a:t>
            </a:r>
          </a:p>
        </p:txBody>
      </p:sp>
      <p:sp>
        <p:nvSpPr>
          <p:cNvPr id="202097" name="Rectangle 2417"/>
          <p:cNvSpPr>
            <a:spLocks noChangeAspect="1" noChangeArrowheads="1"/>
          </p:cNvSpPr>
          <p:nvPr/>
        </p:nvSpPr>
        <p:spPr bwMode="auto">
          <a:xfrm>
            <a:off x="7664450" y="1878013"/>
            <a:ext cx="6413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Metro100</a:t>
            </a:r>
          </a:p>
        </p:txBody>
      </p:sp>
      <p:sp>
        <p:nvSpPr>
          <p:cNvPr id="202098" name="Rectangle 2418"/>
          <p:cNvSpPr>
            <a:spLocks noChangeAspect="1" noChangeArrowheads="1"/>
          </p:cNvSpPr>
          <p:nvPr/>
        </p:nvSpPr>
        <p:spPr bwMode="auto">
          <a:xfrm>
            <a:off x="755650" y="3284538"/>
            <a:ext cx="7254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Metro3600</a:t>
            </a:r>
          </a:p>
        </p:txBody>
      </p:sp>
      <p:sp>
        <p:nvSpPr>
          <p:cNvPr id="202099" name="Rectangle 2419"/>
          <p:cNvSpPr>
            <a:spLocks noChangeAspect="1" noChangeArrowheads="1"/>
          </p:cNvSpPr>
          <p:nvPr/>
        </p:nvSpPr>
        <p:spPr bwMode="auto">
          <a:xfrm>
            <a:off x="2627313" y="3317875"/>
            <a:ext cx="725487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Metro1600</a:t>
            </a:r>
          </a:p>
        </p:txBody>
      </p:sp>
      <p:sp>
        <p:nvSpPr>
          <p:cNvPr id="202100" name="Rectangle 2420"/>
          <p:cNvSpPr>
            <a:spLocks noChangeAspect="1" noChangeArrowheads="1"/>
          </p:cNvSpPr>
          <p:nvPr/>
        </p:nvSpPr>
        <p:spPr bwMode="auto">
          <a:xfrm>
            <a:off x="4240213" y="3317875"/>
            <a:ext cx="6413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Metro800</a:t>
            </a:r>
          </a:p>
        </p:txBody>
      </p:sp>
      <p:sp>
        <p:nvSpPr>
          <p:cNvPr id="202101" name="Rectangle 2421"/>
          <p:cNvSpPr>
            <a:spLocks noChangeAspect="1" noChangeArrowheads="1"/>
          </p:cNvSpPr>
          <p:nvPr/>
        </p:nvSpPr>
        <p:spPr bwMode="auto">
          <a:xfrm>
            <a:off x="5984875" y="3317875"/>
            <a:ext cx="5318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OC-500</a:t>
            </a:r>
          </a:p>
        </p:txBody>
      </p:sp>
      <p:sp>
        <p:nvSpPr>
          <p:cNvPr id="202102" name="Rectangle 2422"/>
          <p:cNvSpPr>
            <a:spLocks noChangeAspect="1" noChangeArrowheads="1"/>
          </p:cNvSpPr>
          <p:nvPr/>
        </p:nvSpPr>
        <p:spPr bwMode="auto">
          <a:xfrm>
            <a:off x="7712075" y="3317875"/>
            <a:ext cx="5318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OC-800</a:t>
            </a:r>
          </a:p>
        </p:txBody>
      </p:sp>
      <p:sp>
        <p:nvSpPr>
          <p:cNvPr id="202103" name="Rectangle 2423"/>
          <p:cNvSpPr>
            <a:spLocks noChangeAspect="1" noChangeArrowheads="1"/>
          </p:cNvSpPr>
          <p:nvPr/>
        </p:nvSpPr>
        <p:spPr bwMode="auto">
          <a:xfrm>
            <a:off x="323850" y="3500438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 sz="1400"/>
              <a:t>仪表图标</a:t>
            </a:r>
          </a:p>
        </p:txBody>
      </p:sp>
      <p:sp>
        <p:nvSpPr>
          <p:cNvPr id="202104" name="Rectangle 2424"/>
          <p:cNvSpPr>
            <a:spLocks noChangeAspect="1" noChangeArrowheads="1"/>
          </p:cNvSpPr>
          <p:nvPr/>
        </p:nvSpPr>
        <p:spPr bwMode="auto">
          <a:xfrm>
            <a:off x="684213" y="4864100"/>
            <a:ext cx="1223962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安捷</a:t>
            </a:r>
            <a:r>
              <a:rPr lang="en-US" altLang="zh-CN" b="0">
                <a:solidFill>
                  <a:srgbClr val="242729"/>
                </a:solidFill>
              </a:rPr>
              <a:t>J7233A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202105" name="Rectangle 2425"/>
          <p:cNvSpPr>
            <a:spLocks noChangeAspect="1" noChangeArrowheads="1"/>
          </p:cNvSpPr>
          <p:nvPr/>
        </p:nvSpPr>
        <p:spPr bwMode="auto">
          <a:xfrm>
            <a:off x="2266950" y="4724400"/>
            <a:ext cx="1296988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安科特纳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ONT-50NG SDH</a:t>
            </a:r>
          </a:p>
          <a:p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202106" name="Rectangle 2426"/>
          <p:cNvSpPr>
            <a:spLocks noChangeAspect="1" noChangeArrowheads="1"/>
          </p:cNvSpPr>
          <p:nvPr/>
        </p:nvSpPr>
        <p:spPr bwMode="auto">
          <a:xfrm>
            <a:off x="3851275" y="4797425"/>
            <a:ext cx="14414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SmartBits 6000C</a:t>
            </a:r>
          </a:p>
          <a:p>
            <a:r>
              <a:rPr lang="zh-CN" altLang="en-US" b="0">
                <a:solidFill>
                  <a:srgbClr val="242729"/>
                </a:solidFill>
              </a:rPr>
              <a:t>网络性能分析仪</a:t>
            </a:r>
          </a:p>
        </p:txBody>
      </p:sp>
      <p:sp>
        <p:nvSpPr>
          <p:cNvPr id="202107" name="Rectangle 2427"/>
          <p:cNvSpPr>
            <a:spLocks noChangeAspect="1" noChangeArrowheads="1"/>
          </p:cNvSpPr>
          <p:nvPr/>
        </p:nvSpPr>
        <p:spPr bwMode="auto">
          <a:xfrm>
            <a:off x="5884863" y="4729163"/>
            <a:ext cx="668337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IXIA 1600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</a:p>
          <a:p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202108" name="Rectangle 2428"/>
          <p:cNvSpPr>
            <a:spLocks noChangeAspect="1" noChangeArrowheads="1"/>
          </p:cNvSpPr>
          <p:nvPr/>
        </p:nvSpPr>
        <p:spPr bwMode="auto">
          <a:xfrm>
            <a:off x="7410450" y="4868863"/>
            <a:ext cx="104933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IXIA 400T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202109" name="Rectangle 2429"/>
          <p:cNvSpPr>
            <a:spLocks noChangeAspect="1" noChangeArrowheads="1"/>
          </p:cNvSpPr>
          <p:nvPr/>
        </p:nvSpPr>
        <p:spPr bwMode="auto">
          <a:xfrm>
            <a:off x="611188" y="6303963"/>
            <a:ext cx="12001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AX/4000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NG SDH</a:t>
            </a:r>
            <a:r>
              <a:rPr lang="zh-CN" altLang="en-US" b="0">
                <a:solidFill>
                  <a:srgbClr val="242729"/>
                </a:solidFill>
              </a:rPr>
              <a:t>分析仪</a:t>
            </a:r>
          </a:p>
        </p:txBody>
      </p:sp>
      <p:sp>
        <p:nvSpPr>
          <p:cNvPr id="202110" name="Rectangle 2430"/>
          <p:cNvSpPr>
            <a:spLocks noChangeAspect="1" noChangeArrowheads="1"/>
          </p:cNvSpPr>
          <p:nvPr/>
        </p:nvSpPr>
        <p:spPr bwMode="auto">
          <a:xfrm>
            <a:off x="2627313" y="6381750"/>
            <a:ext cx="609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光功率计</a:t>
            </a:r>
          </a:p>
        </p:txBody>
      </p:sp>
      <p:sp>
        <p:nvSpPr>
          <p:cNvPr id="202111" name="Rectangle 2431"/>
          <p:cNvSpPr>
            <a:spLocks noChangeAspect="1" noChangeArrowheads="1"/>
          </p:cNvSpPr>
          <p:nvPr/>
        </p:nvSpPr>
        <p:spPr bwMode="auto">
          <a:xfrm>
            <a:off x="4284663" y="6415088"/>
            <a:ext cx="6096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光衰减表</a:t>
            </a:r>
          </a:p>
        </p:txBody>
      </p:sp>
      <p:sp>
        <p:nvSpPr>
          <p:cNvPr id="202112" name="Rectangle 2432"/>
          <p:cNvSpPr>
            <a:spLocks noChangeAspect="1" noChangeArrowheads="1"/>
          </p:cNvSpPr>
          <p:nvPr/>
        </p:nvSpPr>
        <p:spPr bwMode="auto">
          <a:xfrm>
            <a:off x="5930900" y="6381750"/>
            <a:ext cx="762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频谱分析仪</a:t>
            </a:r>
          </a:p>
        </p:txBody>
      </p:sp>
      <p:sp>
        <p:nvSpPr>
          <p:cNvPr id="202113" name="Rectangle 2433"/>
          <p:cNvSpPr>
            <a:spLocks noChangeAspect="1" noChangeArrowheads="1"/>
          </p:cNvSpPr>
          <p:nvPr/>
        </p:nvSpPr>
        <p:spPr bwMode="auto">
          <a:xfrm>
            <a:off x="7715250" y="6342063"/>
            <a:ext cx="457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</a:rPr>
              <a:t>示波器</a:t>
            </a:r>
          </a:p>
        </p:txBody>
      </p:sp>
      <p:pic>
        <p:nvPicPr>
          <p:cNvPr id="202114" name="Picture 2434" descr="图片1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38188" cy="890588"/>
          </a:xfrm>
          <a:prstGeom prst="rect">
            <a:avLst/>
          </a:prstGeom>
          <a:noFill/>
        </p:spPr>
      </p:pic>
      <p:pic>
        <p:nvPicPr>
          <p:cNvPr id="202115" name="Picture 2435" descr="图片1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1196975"/>
            <a:ext cx="1017588" cy="542925"/>
          </a:xfrm>
          <a:prstGeom prst="rect">
            <a:avLst/>
          </a:prstGeom>
          <a:noFill/>
        </p:spPr>
      </p:pic>
      <p:pic>
        <p:nvPicPr>
          <p:cNvPr id="202116" name="Picture 2436" descr="图片1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1196975"/>
            <a:ext cx="1023937" cy="512763"/>
          </a:xfrm>
          <a:prstGeom prst="rect">
            <a:avLst/>
          </a:prstGeom>
          <a:noFill/>
        </p:spPr>
      </p:pic>
      <p:pic>
        <p:nvPicPr>
          <p:cNvPr id="202117" name="Picture 2437" descr="图片13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1341438"/>
            <a:ext cx="981075" cy="401637"/>
          </a:xfrm>
          <a:prstGeom prst="rect">
            <a:avLst/>
          </a:prstGeom>
          <a:noFill/>
        </p:spPr>
      </p:pic>
      <p:pic>
        <p:nvPicPr>
          <p:cNvPr id="202118" name="Picture 2438" descr="图片1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1341438"/>
            <a:ext cx="938213" cy="371475"/>
          </a:xfrm>
          <a:prstGeom prst="rect">
            <a:avLst/>
          </a:prstGeom>
          <a:noFill/>
        </p:spPr>
      </p:pic>
      <p:pic>
        <p:nvPicPr>
          <p:cNvPr id="202119" name="Picture 2439" descr="图片13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349500"/>
            <a:ext cx="749300" cy="701675"/>
          </a:xfrm>
          <a:prstGeom prst="rect">
            <a:avLst/>
          </a:prstGeom>
          <a:noFill/>
        </p:spPr>
      </p:pic>
      <p:pic>
        <p:nvPicPr>
          <p:cNvPr id="202120" name="Picture 2440" descr="图片13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636838"/>
            <a:ext cx="938212" cy="506412"/>
          </a:xfrm>
          <a:prstGeom prst="rect">
            <a:avLst/>
          </a:prstGeom>
          <a:noFill/>
        </p:spPr>
      </p:pic>
      <p:pic>
        <p:nvPicPr>
          <p:cNvPr id="202121" name="Picture 2441" descr="图片1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636838"/>
            <a:ext cx="927100" cy="463550"/>
          </a:xfrm>
          <a:prstGeom prst="rect">
            <a:avLst/>
          </a:prstGeom>
          <a:noFill/>
        </p:spPr>
      </p:pic>
      <p:pic>
        <p:nvPicPr>
          <p:cNvPr id="202122" name="Picture 2442" descr="图片13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349500"/>
            <a:ext cx="725487" cy="908050"/>
          </a:xfrm>
          <a:prstGeom prst="rect">
            <a:avLst/>
          </a:prstGeom>
          <a:noFill/>
        </p:spPr>
      </p:pic>
      <p:pic>
        <p:nvPicPr>
          <p:cNvPr id="202123" name="Picture 2443" descr="图片13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349500"/>
            <a:ext cx="731837" cy="908050"/>
          </a:xfrm>
          <a:prstGeom prst="rect">
            <a:avLst/>
          </a:prstGeom>
          <a:noFill/>
        </p:spPr>
      </p:pic>
      <p:pic>
        <p:nvPicPr>
          <p:cNvPr id="202124" name="Picture 2444" descr="图片14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650" y="4005263"/>
            <a:ext cx="957263" cy="701675"/>
          </a:xfrm>
          <a:prstGeom prst="rect">
            <a:avLst/>
          </a:prstGeom>
          <a:noFill/>
        </p:spPr>
      </p:pic>
      <p:pic>
        <p:nvPicPr>
          <p:cNvPr id="202125" name="Picture 2445" descr="图片14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7313" y="3933825"/>
            <a:ext cx="658812" cy="755650"/>
          </a:xfrm>
          <a:prstGeom prst="rect">
            <a:avLst/>
          </a:prstGeom>
          <a:noFill/>
        </p:spPr>
      </p:pic>
      <p:pic>
        <p:nvPicPr>
          <p:cNvPr id="202126" name="Picture 2446" descr="图片14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4005263"/>
            <a:ext cx="931863" cy="615950"/>
          </a:xfrm>
          <a:prstGeom prst="rect">
            <a:avLst/>
          </a:prstGeom>
          <a:noFill/>
        </p:spPr>
      </p:pic>
      <p:pic>
        <p:nvPicPr>
          <p:cNvPr id="202127" name="Picture 2447" descr="图片14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4005263"/>
            <a:ext cx="742950" cy="701675"/>
          </a:xfrm>
          <a:prstGeom prst="rect">
            <a:avLst/>
          </a:prstGeom>
          <a:noFill/>
        </p:spPr>
      </p:pic>
      <p:pic>
        <p:nvPicPr>
          <p:cNvPr id="202128" name="Picture 2448" descr="图片14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4750" y="4005263"/>
            <a:ext cx="811213" cy="725487"/>
          </a:xfrm>
          <a:prstGeom prst="rect">
            <a:avLst/>
          </a:prstGeom>
          <a:noFill/>
        </p:spPr>
      </p:pic>
      <p:pic>
        <p:nvPicPr>
          <p:cNvPr id="202129" name="Picture 2449" descr="图片14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445125"/>
            <a:ext cx="920750" cy="742950"/>
          </a:xfrm>
          <a:prstGeom prst="rect">
            <a:avLst/>
          </a:prstGeom>
          <a:noFill/>
        </p:spPr>
      </p:pic>
      <p:pic>
        <p:nvPicPr>
          <p:cNvPr id="202130" name="Picture 2450" descr="图片14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700338" y="5300663"/>
            <a:ext cx="536575" cy="981075"/>
          </a:xfrm>
          <a:prstGeom prst="rect">
            <a:avLst/>
          </a:prstGeom>
          <a:noFill/>
        </p:spPr>
      </p:pic>
      <p:pic>
        <p:nvPicPr>
          <p:cNvPr id="202131" name="Picture 2451" descr="图片14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84663" y="5373688"/>
            <a:ext cx="517525" cy="957262"/>
          </a:xfrm>
          <a:prstGeom prst="rect">
            <a:avLst/>
          </a:prstGeom>
          <a:noFill/>
        </p:spPr>
      </p:pic>
      <p:pic>
        <p:nvPicPr>
          <p:cNvPr id="202132" name="Picture 2452" descr="图片14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00663"/>
            <a:ext cx="1000125" cy="969962"/>
          </a:xfrm>
          <a:prstGeom prst="rect">
            <a:avLst/>
          </a:prstGeom>
          <a:noFill/>
        </p:spPr>
      </p:pic>
      <p:pic>
        <p:nvPicPr>
          <p:cNvPr id="202133" name="Picture 2453" descr="图片14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24750" y="5445125"/>
            <a:ext cx="981075" cy="658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4" name="Rectangle 4"/>
          <p:cNvSpPr>
            <a:spLocks noChangeAspect="1" noChangeArrowheads="1"/>
          </p:cNvSpPr>
          <p:nvPr/>
        </p:nvSpPr>
        <p:spPr bwMode="auto">
          <a:xfrm>
            <a:off x="250825" y="538163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 sz="1400"/>
              <a:t>海缆系列</a:t>
            </a:r>
          </a:p>
        </p:txBody>
      </p:sp>
      <p:pic>
        <p:nvPicPr>
          <p:cNvPr id="399365" name="Picture 5" descr="图片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2565400"/>
            <a:ext cx="1084263" cy="798513"/>
          </a:xfrm>
          <a:prstGeom prst="rect">
            <a:avLst/>
          </a:prstGeom>
          <a:noFill/>
        </p:spPr>
      </p:pic>
      <p:pic>
        <p:nvPicPr>
          <p:cNvPr id="399366" name="Picture 6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908050"/>
            <a:ext cx="884237" cy="841375"/>
          </a:xfrm>
          <a:prstGeom prst="rect">
            <a:avLst/>
          </a:prstGeom>
          <a:noFill/>
        </p:spPr>
      </p:pic>
      <p:pic>
        <p:nvPicPr>
          <p:cNvPr id="399367" name="Picture 7" descr="图片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875" y="1052513"/>
            <a:ext cx="785813" cy="822325"/>
          </a:xfrm>
          <a:prstGeom prst="rect">
            <a:avLst/>
          </a:prstGeom>
          <a:noFill/>
        </p:spPr>
      </p:pic>
      <p:pic>
        <p:nvPicPr>
          <p:cNvPr id="399368" name="Picture 8" descr="图片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638" y="1052513"/>
            <a:ext cx="792162" cy="822325"/>
          </a:xfrm>
          <a:prstGeom prst="rect">
            <a:avLst/>
          </a:prstGeom>
          <a:noFill/>
        </p:spPr>
      </p:pic>
      <p:pic>
        <p:nvPicPr>
          <p:cNvPr id="399369" name="Picture 9" descr="图片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052513"/>
            <a:ext cx="792163" cy="828675"/>
          </a:xfrm>
          <a:prstGeom prst="rect">
            <a:avLst/>
          </a:prstGeom>
          <a:noFill/>
        </p:spPr>
      </p:pic>
      <p:pic>
        <p:nvPicPr>
          <p:cNvPr id="399370" name="Picture 10" descr="图片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7938" y="908050"/>
            <a:ext cx="688975" cy="1047750"/>
          </a:xfrm>
          <a:prstGeom prst="rect">
            <a:avLst/>
          </a:prstGeom>
          <a:noFill/>
        </p:spPr>
      </p:pic>
      <p:pic>
        <p:nvPicPr>
          <p:cNvPr id="399371" name="Picture 11" descr="图片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1363" y="2420938"/>
            <a:ext cx="877887" cy="822325"/>
          </a:xfrm>
          <a:prstGeom prst="rect">
            <a:avLst/>
          </a:prstGeom>
          <a:noFill/>
        </p:spPr>
      </p:pic>
      <p:pic>
        <p:nvPicPr>
          <p:cNvPr id="399372" name="Picture 12" descr="图片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4438" y="2560638"/>
            <a:ext cx="854075" cy="652462"/>
          </a:xfrm>
          <a:prstGeom prst="rect">
            <a:avLst/>
          </a:prstGeom>
          <a:noFill/>
        </p:spPr>
      </p:pic>
      <p:pic>
        <p:nvPicPr>
          <p:cNvPr id="399373" name="Picture 13" descr="图片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11638" y="2420938"/>
            <a:ext cx="865187" cy="858837"/>
          </a:xfrm>
          <a:prstGeom prst="rect">
            <a:avLst/>
          </a:prstGeom>
          <a:noFill/>
        </p:spPr>
      </p:pic>
      <p:sp>
        <p:nvSpPr>
          <p:cNvPr id="399374" name="Rectangle 14"/>
          <p:cNvSpPr>
            <a:spLocks noChangeArrowheads="1"/>
          </p:cNvSpPr>
          <p:nvPr/>
        </p:nvSpPr>
        <p:spPr bwMode="auto">
          <a:xfrm>
            <a:off x="1084263" y="1916113"/>
            <a:ext cx="24765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242729"/>
                </a:solidFill>
              </a:rPr>
              <a:t>BU</a:t>
            </a:r>
          </a:p>
        </p:txBody>
      </p:sp>
      <p:sp>
        <p:nvSpPr>
          <p:cNvPr id="399375" name="Rectangle 15"/>
          <p:cNvSpPr>
            <a:spLocks noChangeArrowheads="1"/>
          </p:cNvSpPr>
          <p:nvPr/>
        </p:nvSpPr>
        <p:spPr bwMode="auto">
          <a:xfrm>
            <a:off x="2797175" y="1916113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/>
              <a:t>SLM</a:t>
            </a:r>
          </a:p>
        </p:txBody>
      </p:sp>
      <p:sp>
        <p:nvSpPr>
          <p:cNvPr id="399376" name="Rectangle 16"/>
          <p:cNvSpPr>
            <a:spLocks noChangeArrowheads="1"/>
          </p:cNvSpPr>
          <p:nvPr/>
        </p:nvSpPr>
        <p:spPr bwMode="auto">
          <a:xfrm>
            <a:off x="3995738" y="1916113"/>
            <a:ext cx="8032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altLang="zh-CN" sz="1400" b="0"/>
              <a:t>PFE</a:t>
            </a:r>
          </a:p>
        </p:txBody>
      </p:sp>
      <p:sp>
        <p:nvSpPr>
          <p:cNvPr id="399377" name="Rectangle 17"/>
          <p:cNvSpPr>
            <a:spLocks noChangeArrowheads="1"/>
          </p:cNvSpPr>
          <p:nvPr/>
        </p:nvSpPr>
        <p:spPr bwMode="auto">
          <a:xfrm>
            <a:off x="6011863" y="1916113"/>
            <a:ext cx="395287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242729"/>
                </a:solidFill>
              </a:rPr>
              <a:t>OGB</a:t>
            </a:r>
          </a:p>
        </p:txBody>
      </p:sp>
      <p:sp>
        <p:nvSpPr>
          <p:cNvPr id="399378" name="Rectangle 18"/>
          <p:cNvSpPr>
            <a:spLocks noChangeArrowheads="1"/>
          </p:cNvSpPr>
          <p:nvPr/>
        </p:nvSpPr>
        <p:spPr bwMode="auto">
          <a:xfrm>
            <a:off x="7745413" y="1916113"/>
            <a:ext cx="3556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/>
              <a:t>CTE</a:t>
            </a:r>
          </a:p>
        </p:txBody>
      </p:sp>
      <p:sp>
        <p:nvSpPr>
          <p:cNvPr id="399379" name="Rectangle 19"/>
          <p:cNvSpPr>
            <a:spLocks noChangeArrowheads="1"/>
          </p:cNvSpPr>
          <p:nvPr/>
        </p:nvSpPr>
        <p:spPr bwMode="auto">
          <a:xfrm>
            <a:off x="466725" y="3432175"/>
            <a:ext cx="842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altLang="zh-CN" sz="1400" b="0"/>
              <a:t>EQU</a:t>
            </a:r>
          </a:p>
        </p:txBody>
      </p:sp>
      <p:sp>
        <p:nvSpPr>
          <p:cNvPr id="399380" name="Rectangle 20"/>
          <p:cNvSpPr>
            <a:spLocks noChangeArrowheads="1"/>
          </p:cNvSpPr>
          <p:nvPr/>
        </p:nvSpPr>
        <p:spPr bwMode="auto">
          <a:xfrm>
            <a:off x="3851275" y="3284538"/>
            <a:ext cx="1439863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sz="1400" b="0"/>
              <a:t>SLTE(OptiX BWS </a:t>
            </a:r>
          </a:p>
          <a:p>
            <a:r>
              <a:rPr lang="en-US" altLang="zh-CN" sz="1400" b="0"/>
              <a:t>1600S)</a:t>
            </a:r>
          </a:p>
        </p:txBody>
      </p:sp>
      <p:sp>
        <p:nvSpPr>
          <p:cNvPr id="399381" name="Rectangle 21"/>
          <p:cNvSpPr>
            <a:spLocks noChangeArrowheads="1"/>
          </p:cNvSpPr>
          <p:nvPr/>
        </p:nvSpPr>
        <p:spPr bwMode="auto">
          <a:xfrm>
            <a:off x="5578475" y="3429000"/>
            <a:ext cx="8128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vl="1">
              <a:spcBef>
                <a:spcPts val="600"/>
              </a:spcBef>
            </a:pPr>
            <a:r>
              <a:rPr lang="zh-CN" altLang="en-US" sz="1400" b="0"/>
              <a:t>海缆</a:t>
            </a:r>
          </a:p>
        </p:txBody>
      </p:sp>
      <p:sp>
        <p:nvSpPr>
          <p:cNvPr id="399382" name="Rectangle 22"/>
          <p:cNvSpPr>
            <a:spLocks noChangeArrowheads="1"/>
          </p:cNvSpPr>
          <p:nvPr/>
        </p:nvSpPr>
        <p:spPr bwMode="auto">
          <a:xfrm>
            <a:off x="2554288" y="3432175"/>
            <a:ext cx="35560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242729"/>
                </a:solidFill>
              </a:rPr>
              <a:t>RPT</a:t>
            </a:r>
          </a:p>
        </p:txBody>
      </p:sp>
      <p:sp>
        <p:nvSpPr>
          <p:cNvPr id="399383" name="Text Box 23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388" name="Picture 4" descr="图片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5963" y="2565400"/>
            <a:ext cx="1084262" cy="798513"/>
          </a:xfrm>
          <a:prstGeom prst="rect">
            <a:avLst/>
          </a:prstGeom>
          <a:noFill/>
        </p:spPr>
      </p:pic>
      <p:pic>
        <p:nvPicPr>
          <p:cNvPr id="400389" name="Picture 5" descr="图片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908050"/>
            <a:ext cx="884237" cy="841375"/>
          </a:xfrm>
          <a:prstGeom prst="rect">
            <a:avLst/>
          </a:prstGeom>
          <a:noFill/>
        </p:spPr>
      </p:pic>
      <p:pic>
        <p:nvPicPr>
          <p:cNvPr id="400390" name="Picture 6" descr="图片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4438" y="981075"/>
            <a:ext cx="792162" cy="828675"/>
          </a:xfrm>
          <a:prstGeom prst="rect">
            <a:avLst/>
          </a:prstGeom>
          <a:noFill/>
        </p:spPr>
      </p:pic>
      <p:pic>
        <p:nvPicPr>
          <p:cNvPr id="400391" name="Picture 7" descr="图片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638" y="981075"/>
            <a:ext cx="792162" cy="822325"/>
          </a:xfrm>
          <a:prstGeom prst="rect">
            <a:avLst/>
          </a:prstGeom>
          <a:noFill/>
        </p:spPr>
      </p:pic>
      <p:pic>
        <p:nvPicPr>
          <p:cNvPr id="400392" name="Picture 8" descr="图片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981075"/>
            <a:ext cx="792163" cy="828675"/>
          </a:xfrm>
          <a:prstGeom prst="rect">
            <a:avLst/>
          </a:prstGeom>
          <a:noFill/>
        </p:spPr>
      </p:pic>
      <p:pic>
        <p:nvPicPr>
          <p:cNvPr id="400393" name="Picture 9" descr="图片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96188" y="836613"/>
            <a:ext cx="676275" cy="1042987"/>
          </a:xfrm>
          <a:prstGeom prst="rect">
            <a:avLst/>
          </a:prstGeom>
          <a:noFill/>
        </p:spPr>
      </p:pic>
      <p:pic>
        <p:nvPicPr>
          <p:cNvPr id="400394" name="Picture 10" descr="图片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7088" y="2420938"/>
            <a:ext cx="877887" cy="822325"/>
          </a:xfrm>
          <a:prstGeom prst="rect">
            <a:avLst/>
          </a:prstGeom>
          <a:noFill/>
        </p:spPr>
      </p:pic>
      <p:pic>
        <p:nvPicPr>
          <p:cNvPr id="400395" name="Picture 11" descr="图片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11413" y="2565400"/>
            <a:ext cx="854075" cy="658813"/>
          </a:xfrm>
          <a:prstGeom prst="rect">
            <a:avLst/>
          </a:prstGeom>
          <a:noFill/>
        </p:spPr>
      </p:pic>
      <p:pic>
        <p:nvPicPr>
          <p:cNvPr id="400396" name="Picture 12" descr="图片1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11638" y="2492375"/>
            <a:ext cx="865187" cy="858838"/>
          </a:xfrm>
          <a:prstGeom prst="rect">
            <a:avLst/>
          </a:prstGeom>
          <a:noFill/>
        </p:spPr>
      </p:pic>
      <p:sp>
        <p:nvSpPr>
          <p:cNvPr id="400397" name="Rectangle 13"/>
          <p:cNvSpPr>
            <a:spLocks noChangeAspect="1" noChangeArrowheads="1"/>
          </p:cNvSpPr>
          <p:nvPr/>
        </p:nvSpPr>
        <p:spPr bwMode="auto">
          <a:xfrm>
            <a:off x="250825" y="538163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 sz="1400"/>
              <a:t>海缆系列</a:t>
            </a:r>
          </a:p>
        </p:txBody>
      </p:sp>
      <p:sp>
        <p:nvSpPr>
          <p:cNvPr id="400398" name="Rectangle 14"/>
          <p:cNvSpPr>
            <a:spLocks noChangeArrowheads="1"/>
          </p:cNvSpPr>
          <p:nvPr/>
        </p:nvSpPr>
        <p:spPr bwMode="auto">
          <a:xfrm>
            <a:off x="1155700" y="1916113"/>
            <a:ext cx="24765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242729"/>
                </a:solidFill>
              </a:rPr>
              <a:t>BU</a:t>
            </a:r>
          </a:p>
        </p:txBody>
      </p:sp>
      <p:sp>
        <p:nvSpPr>
          <p:cNvPr id="400399" name="Rectangle 15"/>
          <p:cNvSpPr>
            <a:spLocks noChangeArrowheads="1"/>
          </p:cNvSpPr>
          <p:nvPr/>
        </p:nvSpPr>
        <p:spPr bwMode="auto">
          <a:xfrm>
            <a:off x="2652713" y="1916113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/>
              <a:t>SLM</a:t>
            </a:r>
          </a:p>
        </p:txBody>
      </p:sp>
      <p:sp>
        <p:nvSpPr>
          <p:cNvPr id="400400" name="Rectangle 16"/>
          <p:cNvSpPr>
            <a:spLocks noChangeArrowheads="1"/>
          </p:cNvSpPr>
          <p:nvPr/>
        </p:nvSpPr>
        <p:spPr bwMode="auto">
          <a:xfrm>
            <a:off x="3924300" y="1916113"/>
            <a:ext cx="8032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altLang="zh-CN" sz="1400" b="0"/>
              <a:t>PFE</a:t>
            </a:r>
          </a:p>
        </p:txBody>
      </p:sp>
      <p:sp>
        <p:nvSpPr>
          <p:cNvPr id="400401" name="Rectangle 17"/>
          <p:cNvSpPr>
            <a:spLocks noChangeArrowheads="1"/>
          </p:cNvSpPr>
          <p:nvPr/>
        </p:nvSpPr>
        <p:spPr bwMode="auto">
          <a:xfrm>
            <a:off x="6011863" y="1916113"/>
            <a:ext cx="395287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242729"/>
                </a:solidFill>
              </a:rPr>
              <a:t>OGB</a:t>
            </a:r>
          </a:p>
        </p:txBody>
      </p:sp>
      <p:sp>
        <p:nvSpPr>
          <p:cNvPr id="400402" name="Rectangle 18"/>
          <p:cNvSpPr>
            <a:spLocks noChangeArrowheads="1"/>
          </p:cNvSpPr>
          <p:nvPr/>
        </p:nvSpPr>
        <p:spPr bwMode="auto">
          <a:xfrm>
            <a:off x="7745413" y="1916113"/>
            <a:ext cx="3556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/>
              <a:t>CTE</a:t>
            </a:r>
          </a:p>
        </p:txBody>
      </p:sp>
      <p:sp>
        <p:nvSpPr>
          <p:cNvPr id="400403" name="Rectangle 19"/>
          <p:cNvSpPr>
            <a:spLocks noChangeArrowheads="1"/>
          </p:cNvSpPr>
          <p:nvPr/>
        </p:nvSpPr>
        <p:spPr bwMode="auto">
          <a:xfrm>
            <a:off x="538163" y="3432175"/>
            <a:ext cx="842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altLang="zh-CN" sz="1400" b="0"/>
              <a:t>EQU</a:t>
            </a:r>
          </a:p>
        </p:txBody>
      </p:sp>
      <p:sp>
        <p:nvSpPr>
          <p:cNvPr id="400404" name="Rectangle 20"/>
          <p:cNvSpPr>
            <a:spLocks noChangeArrowheads="1"/>
          </p:cNvSpPr>
          <p:nvPr/>
        </p:nvSpPr>
        <p:spPr bwMode="auto">
          <a:xfrm>
            <a:off x="3922713" y="3284538"/>
            <a:ext cx="14398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sz="1400" b="0"/>
              <a:t>SLTE(OptiX BWS </a:t>
            </a:r>
          </a:p>
          <a:p>
            <a:r>
              <a:rPr lang="en-US" altLang="zh-CN" sz="1400" b="0"/>
              <a:t>1600S)</a:t>
            </a:r>
          </a:p>
        </p:txBody>
      </p:sp>
      <p:sp>
        <p:nvSpPr>
          <p:cNvPr id="400405" name="Rectangle 21"/>
          <p:cNvSpPr>
            <a:spLocks noChangeArrowheads="1"/>
          </p:cNvSpPr>
          <p:nvPr/>
        </p:nvSpPr>
        <p:spPr bwMode="auto">
          <a:xfrm>
            <a:off x="5649913" y="3429000"/>
            <a:ext cx="8128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vl="1">
              <a:spcBef>
                <a:spcPts val="600"/>
              </a:spcBef>
            </a:pPr>
            <a:r>
              <a:rPr lang="zh-CN" altLang="en-US" sz="1400" b="0"/>
              <a:t>海缆</a:t>
            </a:r>
          </a:p>
        </p:txBody>
      </p:sp>
      <p:sp>
        <p:nvSpPr>
          <p:cNvPr id="400406" name="Rectangle 22"/>
          <p:cNvSpPr>
            <a:spLocks noChangeArrowheads="1"/>
          </p:cNvSpPr>
          <p:nvPr/>
        </p:nvSpPr>
        <p:spPr bwMode="auto">
          <a:xfrm>
            <a:off x="2625725" y="3432175"/>
            <a:ext cx="35560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242729"/>
                </a:solidFill>
              </a:rPr>
              <a:t>RPT</a:t>
            </a:r>
          </a:p>
        </p:txBody>
      </p:sp>
      <p:sp>
        <p:nvSpPr>
          <p:cNvPr id="400407" name="Text Box 23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光网图标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 Box 2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数   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6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sp>
        <p:nvSpPr>
          <p:cNvPr id="213005" name="Rectangle 13"/>
          <p:cNvSpPr>
            <a:spLocks noChangeAspect="1" noChangeArrowheads="1"/>
          </p:cNvSpPr>
          <p:nvPr/>
        </p:nvSpPr>
        <p:spPr bwMode="auto">
          <a:xfrm>
            <a:off x="620713" y="18161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IPv6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3006" name="Rectangle 14"/>
          <p:cNvSpPr>
            <a:spLocks noChangeAspect="1" noChangeArrowheads="1"/>
          </p:cNvSpPr>
          <p:nvPr/>
        </p:nvSpPr>
        <p:spPr bwMode="auto">
          <a:xfrm>
            <a:off x="2339975" y="184467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SOHO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3015" name="Rectangle 23"/>
          <p:cNvSpPr>
            <a:spLocks noChangeAspect="1" noChangeArrowheads="1"/>
          </p:cNvSpPr>
          <p:nvPr/>
        </p:nvSpPr>
        <p:spPr bwMode="auto">
          <a:xfrm>
            <a:off x="4211638" y="184467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带语音模块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的路由器</a:t>
            </a:r>
            <a:endParaRPr lang="zh-CN" altLang="en-US" b="0"/>
          </a:p>
        </p:txBody>
      </p:sp>
      <p:sp>
        <p:nvSpPr>
          <p:cNvPr id="213024" name="Rectangle 32"/>
          <p:cNvSpPr>
            <a:spLocks noChangeAspect="1" noChangeArrowheads="1"/>
          </p:cNvSpPr>
          <p:nvPr/>
        </p:nvSpPr>
        <p:spPr bwMode="auto">
          <a:xfrm>
            <a:off x="5508625" y="1844675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中低端路由器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3032" name="Rectangle 40"/>
          <p:cNvSpPr>
            <a:spLocks noChangeAspect="1" noChangeArrowheads="1"/>
          </p:cNvSpPr>
          <p:nvPr/>
        </p:nvSpPr>
        <p:spPr bwMode="auto">
          <a:xfrm>
            <a:off x="7451725" y="184467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高端路由器</a:t>
            </a:r>
            <a:endParaRPr lang="zh-CN" altLang="en-US" b="0"/>
          </a:p>
        </p:txBody>
      </p:sp>
      <p:sp>
        <p:nvSpPr>
          <p:cNvPr id="213044" name="Rectangle 52"/>
          <p:cNvSpPr>
            <a:spLocks noChangeAspect="1" noChangeArrowheads="1"/>
          </p:cNvSpPr>
          <p:nvPr/>
        </p:nvSpPr>
        <p:spPr bwMode="auto">
          <a:xfrm>
            <a:off x="755650" y="33575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核心路由器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3060" name="Rectangle 68"/>
          <p:cNvSpPr>
            <a:spLocks noChangeAspect="1" noChangeArrowheads="1"/>
          </p:cNvSpPr>
          <p:nvPr/>
        </p:nvSpPr>
        <p:spPr bwMode="auto">
          <a:xfrm>
            <a:off x="2411413" y="3357563"/>
            <a:ext cx="1219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集线器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/HUB(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抽象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)</a:t>
            </a:r>
            <a:endParaRPr lang="en-US" altLang="zh-CN" b="0"/>
          </a:p>
        </p:txBody>
      </p:sp>
      <p:sp>
        <p:nvSpPr>
          <p:cNvPr id="213070" name="Rectangle 78"/>
          <p:cNvSpPr>
            <a:spLocks noChangeAspect="1" noChangeArrowheads="1"/>
          </p:cNvSpPr>
          <p:nvPr/>
        </p:nvSpPr>
        <p:spPr bwMode="auto">
          <a:xfrm>
            <a:off x="4140200" y="33575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汇聚交换机</a:t>
            </a:r>
            <a:endParaRPr lang="zh-CN" altLang="en-US" b="0"/>
          </a:p>
        </p:txBody>
      </p:sp>
      <p:sp>
        <p:nvSpPr>
          <p:cNvPr id="213080" name="Rectangle 88"/>
          <p:cNvSpPr>
            <a:spLocks noChangeAspect="1" noChangeArrowheads="1"/>
          </p:cNvSpPr>
          <p:nvPr/>
        </p:nvSpPr>
        <p:spPr bwMode="auto">
          <a:xfrm>
            <a:off x="5827713" y="33575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核心交换机</a:t>
            </a:r>
            <a:endParaRPr lang="zh-CN" altLang="en-US" b="0"/>
          </a:p>
        </p:txBody>
      </p:sp>
      <p:sp>
        <p:nvSpPr>
          <p:cNvPr id="213090" name="Rectangle 98"/>
          <p:cNvSpPr>
            <a:spLocks noChangeAspect="1" noChangeArrowheads="1"/>
          </p:cNvSpPr>
          <p:nvPr/>
        </p:nvSpPr>
        <p:spPr bwMode="auto">
          <a:xfrm>
            <a:off x="7524750" y="33575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接入交换机</a:t>
            </a:r>
            <a:endParaRPr lang="zh-CN" altLang="en-US" b="0"/>
          </a:p>
        </p:txBody>
      </p:sp>
      <p:sp>
        <p:nvSpPr>
          <p:cNvPr id="213091" name="Rectangle 99"/>
          <p:cNvSpPr>
            <a:spLocks noChangeAspect="1" noChangeArrowheads="1"/>
          </p:cNvSpPr>
          <p:nvPr/>
        </p:nvSpPr>
        <p:spPr bwMode="auto">
          <a:xfrm>
            <a:off x="7380288" y="49022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13114" name="Rectangle 122"/>
          <p:cNvSpPr>
            <a:spLocks noChangeAspect="1" noChangeArrowheads="1"/>
          </p:cNvSpPr>
          <p:nvPr/>
        </p:nvSpPr>
        <p:spPr bwMode="auto">
          <a:xfrm>
            <a:off x="2555875" y="49022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无线网卡</a:t>
            </a:r>
            <a:endParaRPr lang="zh-CN" altLang="en-US" b="0"/>
          </a:p>
        </p:txBody>
      </p:sp>
      <p:sp>
        <p:nvSpPr>
          <p:cNvPr id="213128" name="Rectangle 136"/>
          <p:cNvSpPr>
            <a:spLocks noChangeAspect="1" noChangeArrowheads="1"/>
          </p:cNvSpPr>
          <p:nvPr/>
        </p:nvSpPr>
        <p:spPr bwMode="auto">
          <a:xfrm>
            <a:off x="971550" y="4902200"/>
            <a:ext cx="152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sp>
        <p:nvSpPr>
          <p:cNvPr id="213142" name="Rectangle 150"/>
          <p:cNvSpPr>
            <a:spLocks noChangeAspect="1" noChangeArrowheads="1"/>
          </p:cNvSpPr>
          <p:nvPr/>
        </p:nvSpPr>
        <p:spPr bwMode="auto">
          <a:xfrm>
            <a:off x="5795963" y="49022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接入服务器</a:t>
            </a:r>
            <a:endParaRPr lang="zh-CN" altLang="en-US" b="0"/>
          </a:p>
        </p:txBody>
      </p:sp>
      <p:sp>
        <p:nvSpPr>
          <p:cNvPr id="213143" name="Rectangle 151"/>
          <p:cNvSpPr>
            <a:spLocks noChangeAspect="1" noChangeArrowheads="1"/>
          </p:cNvSpPr>
          <p:nvPr/>
        </p:nvSpPr>
        <p:spPr bwMode="auto">
          <a:xfrm>
            <a:off x="827088" y="6308725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语音网关</a:t>
            </a:r>
            <a:endParaRPr lang="zh-CN" altLang="en-US" b="0"/>
          </a:p>
        </p:txBody>
      </p:sp>
      <p:sp>
        <p:nvSpPr>
          <p:cNvPr id="213162" name="Rectangle 170"/>
          <p:cNvSpPr>
            <a:spLocks noChangeAspect="1" noChangeArrowheads="1"/>
          </p:cNvSpPr>
          <p:nvPr/>
        </p:nvSpPr>
        <p:spPr bwMode="auto">
          <a:xfrm>
            <a:off x="4211638" y="49022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无线网桥</a:t>
            </a:r>
            <a:endParaRPr lang="zh-CN" altLang="en-US" b="0"/>
          </a:p>
        </p:txBody>
      </p:sp>
      <p:sp>
        <p:nvSpPr>
          <p:cNvPr id="213173" name="Rectangle 181"/>
          <p:cNvSpPr>
            <a:spLocks noChangeAspect="1" noChangeArrowheads="1"/>
          </p:cNvSpPr>
          <p:nvPr/>
        </p:nvSpPr>
        <p:spPr bwMode="auto">
          <a:xfrm>
            <a:off x="2482850" y="6237288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网络电话系统</a:t>
            </a:r>
            <a:endParaRPr lang="zh-CN" altLang="en-US" b="0"/>
          </a:p>
        </p:txBody>
      </p:sp>
      <p:sp>
        <p:nvSpPr>
          <p:cNvPr id="213192" name="Rectangle 200"/>
          <p:cNvSpPr>
            <a:spLocks noChangeAspect="1" noChangeArrowheads="1"/>
          </p:cNvSpPr>
          <p:nvPr/>
        </p:nvSpPr>
        <p:spPr bwMode="auto">
          <a:xfrm>
            <a:off x="4140200" y="6165850"/>
            <a:ext cx="1066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CX</a:t>
            </a:r>
            <a:r>
              <a:rPr lang="zh-CN" altLang="en-US" b="0">
                <a:solidFill>
                  <a:srgbClr val="000000"/>
                </a:solidFill>
              </a:rPr>
              <a:t>城域业务平台</a:t>
            </a:r>
          </a:p>
        </p:txBody>
      </p:sp>
      <p:sp>
        <p:nvSpPr>
          <p:cNvPr id="213442" name="Rectangle 450"/>
          <p:cNvSpPr>
            <a:spLocks noChangeAspect="1" noChangeArrowheads="1"/>
          </p:cNvSpPr>
          <p:nvPr/>
        </p:nvSpPr>
        <p:spPr bwMode="auto">
          <a:xfrm>
            <a:off x="5795963" y="609282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MSCG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多业务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控制网关</a:t>
            </a:r>
            <a:endParaRPr lang="zh-CN" altLang="en-US" b="0"/>
          </a:p>
        </p:txBody>
      </p:sp>
      <p:sp>
        <p:nvSpPr>
          <p:cNvPr id="213443" name="Rectangle 451"/>
          <p:cNvSpPr>
            <a:spLocks noChangeAspect="1" noChangeArrowheads="1"/>
          </p:cNvSpPr>
          <p:nvPr/>
        </p:nvSpPr>
        <p:spPr bwMode="auto">
          <a:xfrm>
            <a:off x="7308850" y="6043613"/>
            <a:ext cx="1181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b="0"/>
              <a:t>NE20/20E</a:t>
            </a:r>
            <a:r>
              <a:rPr lang="zh-CN" altLang="en-US" b="0"/>
              <a:t>系列</a:t>
            </a:r>
          </a:p>
          <a:p>
            <a:pPr algn="l"/>
            <a:r>
              <a:rPr lang="zh-CN" altLang="en-US" b="0"/>
              <a:t>高端路由器</a:t>
            </a:r>
          </a:p>
        </p:txBody>
      </p:sp>
      <p:pic>
        <p:nvPicPr>
          <p:cNvPr id="213444" name="Picture 452" descr="图片2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981075"/>
            <a:ext cx="804862" cy="639763"/>
          </a:xfrm>
          <a:prstGeom prst="rect">
            <a:avLst/>
          </a:prstGeom>
          <a:noFill/>
        </p:spPr>
      </p:pic>
      <p:pic>
        <p:nvPicPr>
          <p:cNvPr id="213445" name="Picture 453" descr="图片2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81075"/>
            <a:ext cx="811213" cy="639763"/>
          </a:xfrm>
          <a:prstGeom prst="rect">
            <a:avLst/>
          </a:prstGeom>
          <a:noFill/>
        </p:spPr>
      </p:pic>
      <p:pic>
        <p:nvPicPr>
          <p:cNvPr id="213446" name="Picture 454" descr="图片23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81075"/>
            <a:ext cx="804863" cy="633413"/>
          </a:xfrm>
          <a:prstGeom prst="rect">
            <a:avLst/>
          </a:prstGeom>
          <a:noFill/>
        </p:spPr>
      </p:pic>
      <p:pic>
        <p:nvPicPr>
          <p:cNvPr id="213447" name="Picture 455" descr="图片23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81075"/>
            <a:ext cx="804863" cy="633413"/>
          </a:xfrm>
          <a:prstGeom prst="rect">
            <a:avLst/>
          </a:prstGeom>
          <a:noFill/>
        </p:spPr>
      </p:pic>
      <p:pic>
        <p:nvPicPr>
          <p:cNvPr id="213448" name="Picture 456" descr="图片23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908050"/>
            <a:ext cx="811212" cy="768350"/>
          </a:xfrm>
          <a:prstGeom prst="rect">
            <a:avLst/>
          </a:prstGeom>
          <a:noFill/>
        </p:spPr>
      </p:pic>
      <p:pic>
        <p:nvPicPr>
          <p:cNvPr id="213449" name="Picture 457" descr="图片23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349500"/>
            <a:ext cx="804863" cy="914400"/>
          </a:xfrm>
          <a:prstGeom prst="rect">
            <a:avLst/>
          </a:prstGeom>
          <a:noFill/>
        </p:spPr>
      </p:pic>
      <p:pic>
        <p:nvPicPr>
          <p:cNvPr id="213450" name="Picture 458" descr="图片23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349500"/>
            <a:ext cx="798513" cy="835025"/>
          </a:xfrm>
          <a:prstGeom prst="rect">
            <a:avLst/>
          </a:prstGeom>
          <a:noFill/>
        </p:spPr>
      </p:pic>
      <p:pic>
        <p:nvPicPr>
          <p:cNvPr id="213451" name="Picture 459" descr="图片23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420938"/>
            <a:ext cx="792163" cy="835025"/>
          </a:xfrm>
          <a:prstGeom prst="rect">
            <a:avLst/>
          </a:prstGeom>
          <a:noFill/>
        </p:spPr>
      </p:pic>
      <p:pic>
        <p:nvPicPr>
          <p:cNvPr id="213452" name="Picture 460" descr="图片23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98512" cy="828675"/>
          </a:xfrm>
          <a:prstGeom prst="rect">
            <a:avLst/>
          </a:prstGeom>
          <a:noFill/>
        </p:spPr>
      </p:pic>
      <p:pic>
        <p:nvPicPr>
          <p:cNvPr id="213453" name="Picture 461" descr="图片24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20938"/>
            <a:ext cx="798513" cy="835025"/>
          </a:xfrm>
          <a:prstGeom prst="rect">
            <a:avLst/>
          </a:prstGeom>
          <a:noFill/>
        </p:spPr>
      </p:pic>
      <p:pic>
        <p:nvPicPr>
          <p:cNvPr id="213454" name="Picture 462" descr="图片24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4005263"/>
            <a:ext cx="792162" cy="835025"/>
          </a:xfrm>
          <a:prstGeom prst="rect">
            <a:avLst/>
          </a:prstGeom>
          <a:noFill/>
        </p:spPr>
      </p:pic>
      <p:pic>
        <p:nvPicPr>
          <p:cNvPr id="213455" name="Picture 463" descr="图片24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413" y="3860800"/>
            <a:ext cx="798512" cy="835025"/>
          </a:xfrm>
          <a:prstGeom prst="rect">
            <a:avLst/>
          </a:prstGeom>
          <a:noFill/>
        </p:spPr>
      </p:pic>
      <p:pic>
        <p:nvPicPr>
          <p:cNvPr id="213456" name="Picture 464" descr="图片24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933825"/>
            <a:ext cx="798513" cy="835025"/>
          </a:xfrm>
          <a:prstGeom prst="rect">
            <a:avLst/>
          </a:prstGeom>
          <a:noFill/>
        </p:spPr>
      </p:pic>
      <p:pic>
        <p:nvPicPr>
          <p:cNvPr id="213457" name="Picture 465" descr="图片24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860800"/>
            <a:ext cx="798513" cy="835025"/>
          </a:xfrm>
          <a:prstGeom prst="rect">
            <a:avLst/>
          </a:prstGeom>
          <a:noFill/>
        </p:spPr>
      </p:pic>
      <p:pic>
        <p:nvPicPr>
          <p:cNvPr id="213458" name="Picture 466" descr="图片24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08850" y="3860800"/>
            <a:ext cx="858838" cy="871538"/>
          </a:xfrm>
          <a:prstGeom prst="rect">
            <a:avLst/>
          </a:prstGeom>
          <a:noFill/>
        </p:spPr>
      </p:pic>
      <p:pic>
        <p:nvPicPr>
          <p:cNvPr id="213459" name="Picture 467" descr="图片24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229225"/>
            <a:ext cx="798513" cy="835025"/>
          </a:xfrm>
          <a:prstGeom prst="rect">
            <a:avLst/>
          </a:prstGeom>
          <a:noFill/>
        </p:spPr>
      </p:pic>
      <p:pic>
        <p:nvPicPr>
          <p:cNvPr id="213460" name="Picture 468" descr="图片24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84438" y="5300663"/>
            <a:ext cx="798512" cy="835025"/>
          </a:xfrm>
          <a:prstGeom prst="rect">
            <a:avLst/>
          </a:prstGeom>
          <a:noFill/>
        </p:spPr>
      </p:pic>
      <p:pic>
        <p:nvPicPr>
          <p:cNvPr id="213461" name="Picture 469" descr="图片24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300663"/>
            <a:ext cx="785812" cy="719137"/>
          </a:xfrm>
          <a:prstGeom prst="rect">
            <a:avLst/>
          </a:prstGeom>
          <a:noFill/>
        </p:spPr>
      </p:pic>
      <p:pic>
        <p:nvPicPr>
          <p:cNvPr id="213462" name="Picture 470" descr="图片24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00663"/>
            <a:ext cx="792163" cy="719137"/>
          </a:xfrm>
          <a:prstGeom prst="rect">
            <a:avLst/>
          </a:prstGeom>
          <a:noFill/>
        </p:spPr>
      </p:pic>
      <p:pic>
        <p:nvPicPr>
          <p:cNvPr id="213463" name="Picture 471" descr="图片25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08850" y="5373688"/>
            <a:ext cx="1084263" cy="627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84" name="Rectangle 28"/>
          <p:cNvSpPr>
            <a:spLocks noChangeAspect="1" noChangeArrowheads="1"/>
          </p:cNvSpPr>
          <p:nvPr/>
        </p:nvSpPr>
        <p:spPr bwMode="auto">
          <a:xfrm>
            <a:off x="620713" y="18161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IPv6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4285" name="Rectangle 29"/>
          <p:cNvSpPr>
            <a:spLocks noChangeAspect="1" noChangeArrowheads="1"/>
          </p:cNvSpPr>
          <p:nvPr/>
        </p:nvSpPr>
        <p:spPr bwMode="auto">
          <a:xfrm>
            <a:off x="2339975" y="184467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SOHO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4286" name="Rectangle 30"/>
          <p:cNvSpPr>
            <a:spLocks noChangeAspect="1" noChangeArrowheads="1"/>
          </p:cNvSpPr>
          <p:nvPr/>
        </p:nvSpPr>
        <p:spPr bwMode="auto">
          <a:xfrm>
            <a:off x="4211638" y="184467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带语音模块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的路由器</a:t>
            </a:r>
            <a:endParaRPr lang="zh-CN" altLang="en-US" b="0"/>
          </a:p>
        </p:txBody>
      </p:sp>
      <p:sp>
        <p:nvSpPr>
          <p:cNvPr id="224287" name="Rectangle 31"/>
          <p:cNvSpPr>
            <a:spLocks noChangeAspect="1" noChangeArrowheads="1"/>
          </p:cNvSpPr>
          <p:nvPr/>
        </p:nvSpPr>
        <p:spPr bwMode="auto">
          <a:xfrm>
            <a:off x="5508625" y="1844675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中低端路由器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4288" name="Rectangle 32"/>
          <p:cNvSpPr>
            <a:spLocks noChangeAspect="1" noChangeArrowheads="1"/>
          </p:cNvSpPr>
          <p:nvPr/>
        </p:nvSpPr>
        <p:spPr bwMode="auto">
          <a:xfrm>
            <a:off x="7451725" y="184467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高端路由器</a:t>
            </a:r>
            <a:endParaRPr lang="zh-CN" altLang="en-US" b="0"/>
          </a:p>
        </p:txBody>
      </p:sp>
      <p:sp>
        <p:nvSpPr>
          <p:cNvPr id="224289" name="Rectangle 33"/>
          <p:cNvSpPr>
            <a:spLocks noChangeAspect="1" noChangeArrowheads="1"/>
          </p:cNvSpPr>
          <p:nvPr/>
        </p:nvSpPr>
        <p:spPr bwMode="auto">
          <a:xfrm>
            <a:off x="755650" y="32845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核心路由器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4362" name="Rectangle 106"/>
          <p:cNvSpPr>
            <a:spLocks noChangeAspect="1" noChangeArrowheads="1"/>
          </p:cNvSpPr>
          <p:nvPr/>
        </p:nvSpPr>
        <p:spPr bwMode="auto">
          <a:xfrm>
            <a:off x="4140200" y="33575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汇聚交换机</a:t>
            </a:r>
            <a:endParaRPr lang="zh-CN" altLang="en-US" b="0"/>
          </a:p>
        </p:txBody>
      </p:sp>
      <p:sp>
        <p:nvSpPr>
          <p:cNvPr id="224363" name="Rectangle 107"/>
          <p:cNvSpPr>
            <a:spLocks noChangeAspect="1" noChangeArrowheads="1"/>
          </p:cNvSpPr>
          <p:nvPr/>
        </p:nvSpPr>
        <p:spPr bwMode="auto">
          <a:xfrm>
            <a:off x="5827713" y="338455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核心交换机</a:t>
            </a:r>
            <a:endParaRPr lang="zh-CN" altLang="en-US" b="0"/>
          </a:p>
        </p:txBody>
      </p:sp>
      <p:sp>
        <p:nvSpPr>
          <p:cNvPr id="224364" name="Rectangle 108"/>
          <p:cNvSpPr>
            <a:spLocks noChangeAspect="1" noChangeArrowheads="1"/>
          </p:cNvSpPr>
          <p:nvPr/>
        </p:nvSpPr>
        <p:spPr bwMode="auto">
          <a:xfrm>
            <a:off x="7524750" y="33575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接入交换机</a:t>
            </a:r>
            <a:endParaRPr lang="zh-CN" altLang="en-US" b="0"/>
          </a:p>
        </p:txBody>
      </p:sp>
      <p:sp>
        <p:nvSpPr>
          <p:cNvPr id="224365" name="Rectangle 109"/>
          <p:cNvSpPr>
            <a:spLocks noChangeAspect="1" noChangeArrowheads="1"/>
          </p:cNvSpPr>
          <p:nvPr/>
        </p:nvSpPr>
        <p:spPr bwMode="auto">
          <a:xfrm>
            <a:off x="7380288" y="49022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24423" name="Rectangle 167"/>
          <p:cNvSpPr>
            <a:spLocks noChangeAspect="1" noChangeArrowheads="1"/>
          </p:cNvSpPr>
          <p:nvPr/>
        </p:nvSpPr>
        <p:spPr bwMode="auto">
          <a:xfrm>
            <a:off x="2593975" y="49022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无线网卡</a:t>
            </a:r>
            <a:endParaRPr lang="zh-CN" altLang="en-US" b="0"/>
          </a:p>
        </p:txBody>
      </p:sp>
      <p:sp>
        <p:nvSpPr>
          <p:cNvPr id="224424" name="Rectangle 168"/>
          <p:cNvSpPr>
            <a:spLocks noChangeAspect="1" noChangeArrowheads="1"/>
          </p:cNvSpPr>
          <p:nvPr/>
        </p:nvSpPr>
        <p:spPr bwMode="auto">
          <a:xfrm>
            <a:off x="1106488" y="4902200"/>
            <a:ext cx="152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sp>
        <p:nvSpPr>
          <p:cNvPr id="224425" name="Rectangle 169"/>
          <p:cNvSpPr>
            <a:spLocks noChangeAspect="1" noChangeArrowheads="1"/>
          </p:cNvSpPr>
          <p:nvPr/>
        </p:nvSpPr>
        <p:spPr bwMode="auto">
          <a:xfrm>
            <a:off x="5795963" y="49022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接入服务器</a:t>
            </a:r>
            <a:endParaRPr lang="zh-CN" altLang="en-US" b="0"/>
          </a:p>
        </p:txBody>
      </p:sp>
      <p:sp>
        <p:nvSpPr>
          <p:cNvPr id="224426" name="Rectangle 170"/>
          <p:cNvSpPr>
            <a:spLocks noChangeAspect="1" noChangeArrowheads="1"/>
          </p:cNvSpPr>
          <p:nvPr/>
        </p:nvSpPr>
        <p:spPr bwMode="auto">
          <a:xfrm>
            <a:off x="971550" y="6308725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语音网关</a:t>
            </a:r>
            <a:endParaRPr lang="zh-CN" altLang="en-US" b="0"/>
          </a:p>
        </p:txBody>
      </p:sp>
      <p:sp>
        <p:nvSpPr>
          <p:cNvPr id="224427" name="Rectangle 171"/>
          <p:cNvSpPr>
            <a:spLocks noChangeAspect="1" noChangeArrowheads="1"/>
          </p:cNvSpPr>
          <p:nvPr/>
        </p:nvSpPr>
        <p:spPr bwMode="auto">
          <a:xfrm>
            <a:off x="4211638" y="49022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无线网桥</a:t>
            </a:r>
            <a:endParaRPr lang="zh-CN" altLang="en-US" b="0"/>
          </a:p>
        </p:txBody>
      </p:sp>
      <p:sp>
        <p:nvSpPr>
          <p:cNvPr id="224474" name="Rectangle 218"/>
          <p:cNvSpPr>
            <a:spLocks noChangeAspect="1" noChangeArrowheads="1"/>
          </p:cNvSpPr>
          <p:nvPr/>
        </p:nvSpPr>
        <p:spPr bwMode="auto">
          <a:xfrm>
            <a:off x="2482850" y="6237288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网络电话系统</a:t>
            </a:r>
            <a:endParaRPr lang="zh-CN" altLang="en-US" b="0"/>
          </a:p>
        </p:txBody>
      </p:sp>
      <p:sp>
        <p:nvSpPr>
          <p:cNvPr id="224475" name="Rectangle 219"/>
          <p:cNvSpPr>
            <a:spLocks noChangeAspect="1" noChangeArrowheads="1"/>
          </p:cNvSpPr>
          <p:nvPr/>
        </p:nvSpPr>
        <p:spPr bwMode="auto">
          <a:xfrm>
            <a:off x="4140200" y="6165850"/>
            <a:ext cx="1066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CX</a:t>
            </a:r>
            <a:r>
              <a:rPr lang="zh-CN" altLang="en-US" b="0">
                <a:solidFill>
                  <a:srgbClr val="000000"/>
                </a:solidFill>
              </a:rPr>
              <a:t>城域业务平台</a:t>
            </a:r>
          </a:p>
        </p:txBody>
      </p:sp>
      <p:sp>
        <p:nvSpPr>
          <p:cNvPr id="224476" name="Rectangle 220"/>
          <p:cNvSpPr>
            <a:spLocks noChangeAspect="1" noChangeArrowheads="1"/>
          </p:cNvSpPr>
          <p:nvPr/>
        </p:nvSpPr>
        <p:spPr bwMode="auto">
          <a:xfrm>
            <a:off x="5795963" y="609282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MSCG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多业务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控制网关</a:t>
            </a:r>
            <a:endParaRPr lang="zh-CN" altLang="en-US" b="0"/>
          </a:p>
        </p:txBody>
      </p:sp>
      <p:sp>
        <p:nvSpPr>
          <p:cNvPr id="224477" name="Rectangle 221"/>
          <p:cNvSpPr>
            <a:spLocks noChangeAspect="1" noChangeArrowheads="1"/>
          </p:cNvSpPr>
          <p:nvPr/>
        </p:nvSpPr>
        <p:spPr bwMode="auto">
          <a:xfrm>
            <a:off x="7308850" y="6043613"/>
            <a:ext cx="1181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b="0"/>
              <a:t>NE20/20E</a:t>
            </a:r>
            <a:r>
              <a:rPr lang="zh-CN" altLang="en-US" b="0"/>
              <a:t>系列</a:t>
            </a:r>
          </a:p>
          <a:p>
            <a:pPr algn="l"/>
            <a:r>
              <a:rPr lang="zh-CN" altLang="en-US" b="0"/>
              <a:t>高端路由器</a:t>
            </a:r>
          </a:p>
        </p:txBody>
      </p:sp>
      <p:sp>
        <p:nvSpPr>
          <p:cNvPr id="224581" name="Text Box 325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sp>
        <p:nvSpPr>
          <p:cNvPr id="224582" name="Rectangle 326"/>
          <p:cNvSpPr>
            <a:spLocks noChangeAspect="1" noChangeArrowheads="1"/>
          </p:cNvSpPr>
          <p:nvPr/>
        </p:nvSpPr>
        <p:spPr bwMode="auto">
          <a:xfrm>
            <a:off x="2411413" y="3357563"/>
            <a:ext cx="1219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集线器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/HUB(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抽象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)</a:t>
            </a:r>
            <a:endParaRPr lang="en-US" altLang="zh-CN" b="0"/>
          </a:p>
        </p:txBody>
      </p:sp>
      <p:pic>
        <p:nvPicPr>
          <p:cNvPr id="224583" name="Picture 327" descr="图片2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908050"/>
            <a:ext cx="804862" cy="639763"/>
          </a:xfrm>
          <a:prstGeom prst="rect">
            <a:avLst/>
          </a:prstGeom>
          <a:noFill/>
        </p:spPr>
      </p:pic>
      <p:pic>
        <p:nvPicPr>
          <p:cNvPr id="224584" name="Picture 328" descr="图片2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1052513"/>
            <a:ext cx="804863" cy="639762"/>
          </a:xfrm>
          <a:prstGeom prst="rect">
            <a:avLst/>
          </a:prstGeom>
          <a:noFill/>
        </p:spPr>
      </p:pic>
      <p:pic>
        <p:nvPicPr>
          <p:cNvPr id="224585" name="Picture 329" descr="图片2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81075"/>
            <a:ext cx="811213" cy="633413"/>
          </a:xfrm>
          <a:prstGeom prst="rect">
            <a:avLst/>
          </a:prstGeom>
          <a:noFill/>
        </p:spPr>
      </p:pic>
      <p:pic>
        <p:nvPicPr>
          <p:cNvPr id="224586" name="Picture 330" descr="图片25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981075"/>
            <a:ext cx="804863" cy="633413"/>
          </a:xfrm>
          <a:prstGeom prst="rect">
            <a:avLst/>
          </a:prstGeom>
          <a:noFill/>
        </p:spPr>
      </p:pic>
      <p:pic>
        <p:nvPicPr>
          <p:cNvPr id="224588" name="Picture 332" descr="图片25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981075"/>
            <a:ext cx="811213" cy="768350"/>
          </a:xfrm>
          <a:prstGeom prst="rect">
            <a:avLst/>
          </a:prstGeom>
          <a:noFill/>
        </p:spPr>
      </p:pic>
      <p:pic>
        <p:nvPicPr>
          <p:cNvPr id="224589" name="Picture 333" descr="图片25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276475"/>
            <a:ext cx="804863" cy="914400"/>
          </a:xfrm>
          <a:prstGeom prst="rect">
            <a:avLst/>
          </a:prstGeom>
          <a:noFill/>
        </p:spPr>
      </p:pic>
      <p:pic>
        <p:nvPicPr>
          <p:cNvPr id="224590" name="Picture 334" descr="图片25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349500"/>
            <a:ext cx="792163" cy="828675"/>
          </a:xfrm>
          <a:prstGeom prst="rect">
            <a:avLst/>
          </a:prstGeom>
          <a:noFill/>
        </p:spPr>
      </p:pic>
      <p:pic>
        <p:nvPicPr>
          <p:cNvPr id="224591" name="Picture 335" descr="图片25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420938"/>
            <a:ext cx="798513" cy="828675"/>
          </a:xfrm>
          <a:prstGeom prst="rect">
            <a:avLst/>
          </a:prstGeom>
          <a:noFill/>
        </p:spPr>
      </p:pic>
      <p:pic>
        <p:nvPicPr>
          <p:cNvPr id="224592" name="Picture 336" descr="图片26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92162" cy="828675"/>
          </a:xfrm>
          <a:prstGeom prst="rect">
            <a:avLst/>
          </a:prstGeom>
          <a:noFill/>
        </p:spPr>
      </p:pic>
      <p:pic>
        <p:nvPicPr>
          <p:cNvPr id="224593" name="Picture 337" descr="图片26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20938"/>
            <a:ext cx="798513" cy="835025"/>
          </a:xfrm>
          <a:prstGeom prst="rect">
            <a:avLst/>
          </a:prstGeom>
          <a:noFill/>
        </p:spPr>
      </p:pic>
      <p:pic>
        <p:nvPicPr>
          <p:cNvPr id="224594" name="Picture 338" descr="图片26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650" y="3933825"/>
            <a:ext cx="798513" cy="835025"/>
          </a:xfrm>
          <a:prstGeom prst="rect">
            <a:avLst/>
          </a:prstGeom>
          <a:noFill/>
        </p:spPr>
      </p:pic>
      <p:pic>
        <p:nvPicPr>
          <p:cNvPr id="224595" name="Picture 339" descr="图片26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933825"/>
            <a:ext cx="792163" cy="828675"/>
          </a:xfrm>
          <a:prstGeom prst="rect">
            <a:avLst/>
          </a:prstGeom>
          <a:noFill/>
        </p:spPr>
      </p:pic>
      <p:pic>
        <p:nvPicPr>
          <p:cNvPr id="224596" name="Picture 340" descr="图片26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933825"/>
            <a:ext cx="792163" cy="828675"/>
          </a:xfrm>
          <a:prstGeom prst="rect">
            <a:avLst/>
          </a:prstGeom>
          <a:noFill/>
        </p:spPr>
      </p:pic>
      <p:pic>
        <p:nvPicPr>
          <p:cNvPr id="224597" name="Picture 341" descr="图片26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860800"/>
            <a:ext cx="798513" cy="835025"/>
          </a:xfrm>
          <a:prstGeom prst="rect">
            <a:avLst/>
          </a:prstGeom>
          <a:noFill/>
        </p:spPr>
      </p:pic>
      <p:pic>
        <p:nvPicPr>
          <p:cNvPr id="224598" name="Picture 342" descr="图片26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860800"/>
            <a:ext cx="858838" cy="871538"/>
          </a:xfrm>
          <a:prstGeom prst="rect">
            <a:avLst/>
          </a:prstGeom>
          <a:noFill/>
        </p:spPr>
      </p:pic>
      <p:pic>
        <p:nvPicPr>
          <p:cNvPr id="224599" name="Picture 343" descr="图片26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5373688"/>
            <a:ext cx="798512" cy="835025"/>
          </a:xfrm>
          <a:prstGeom prst="rect">
            <a:avLst/>
          </a:prstGeom>
          <a:noFill/>
        </p:spPr>
      </p:pic>
      <p:pic>
        <p:nvPicPr>
          <p:cNvPr id="224600" name="Picture 344" descr="图片26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55875" y="5229225"/>
            <a:ext cx="792163" cy="835025"/>
          </a:xfrm>
          <a:prstGeom prst="rect">
            <a:avLst/>
          </a:prstGeom>
          <a:noFill/>
        </p:spPr>
      </p:pic>
      <p:pic>
        <p:nvPicPr>
          <p:cNvPr id="224601" name="Picture 345" descr="图片26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300663"/>
            <a:ext cx="785812" cy="712787"/>
          </a:xfrm>
          <a:prstGeom prst="rect">
            <a:avLst/>
          </a:prstGeom>
          <a:noFill/>
        </p:spPr>
      </p:pic>
      <p:pic>
        <p:nvPicPr>
          <p:cNvPr id="224602" name="Picture 346" descr="图片2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00663"/>
            <a:ext cx="792163" cy="712787"/>
          </a:xfrm>
          <a:prstGeom prst="rect">
            <a:avLst/>
          </a:prstGeom>
          <a:noFill/>
        </p:spPr>
      </p:pic>
      <p:pic>
        <p:nvPicPr>
          <p:cNvPr id="224603" name="Picture 347" descr="图片27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80288" y="5373688"/>
            <a:ext cx="1090612" cy="622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20" name="Rectangle 140"/>
          <p:cNvSpPr>
            <a:spLocks noChangeAspect="1" noChangeArrowheads="1"/>
          </p:cNvSpPr>
          <p:nvPr/>
        </p:nvSpPr>
        <p:spPr bwMode="auto">
          <a:xfrm>
            <a:off x="611188" y="1844675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b="0"/>
              <a:t>16E/08E/05</a:t>
            </a:r>
            <a:r>
              <a:rPr lang="zh-CN" altLang="en-US" b="0"/>
              <a:t>系列</a:t>
            </a:r>
          </a:p>
          <a:p>
            <a:pPr algn="l"/>
            <a:r>
              <a:rPr lang="zh-CN" altLang="en-US" b="0"/>
              <a:t>高端路由器</a:t>
            </a:r>
          </a:p>
        </p:txBody>
      </p:sp>
      <p:sp>
        <p:nvSpPr>
          <p:cNvPr id="225814" name="Rectangle 534"/>
          <p:cNvSpPr>
            <a:spLocks noChangeAspect="1" noChangeArrowheads="1"/>
          </p:cNvSpPr>
          <p:nvPr/>
        </p:nvSpPr>
        <p:spPr bwMode="auto">
          <a:xfrm>
            <a:off x="2627313" y="20351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NE40</a:t>
            </a:r>
            <a:endParaRPr lang="en-US" altLang="zh-CN" b="0"/>
          </a:p>
        </p:txBody>
      </p:sp>
      <p:sp>
        <p:nvSpPr>
          <p:cNvPr id="225815" name="Rectangle 535"/>
          <p:cNvSpPr>
            <a:spLocks noChangeAspect="1" noChangeArrowheads="1"/>
          </p:cNvSpPr>
          <p:nvPr/>
        </p:nvSpPr>
        <p:spPr bwMode="auto">
          <a:xfrm>
            <a:off x="4211638" y="20351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NE80</a:t>
            </a:r>
            <a:endParaRPr lang="en-US" altLang="zh-CN" b="0"/>
          </a:p>
        </p:txBody>
      </p:sp>
      <p:sp>
        <p:nvSpPr>
          <p:cNvPr id="226158" name="Rectangle 878"/>
          <p:cNvSpPr>
            <a:spLocks noChangeAspect="1" noChangeArrowheads="1"/>
          </p:cNvSpPr>
          <p:nvPr/>
        </p:nvSpPr>
        <p:spPr bwMode="auto">
          <a:xfrm>
            <a:off x="5940425" y="20351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AR28</a:t>
            </a:r>
            <a:endParaRPr lang="en-US" altLang="zh-CN" b="0"/>
          </a:p>
        </p:txBody>
      </p:sp>
      <p:sp>
        <p:nvSpPr>
          <p:cNvPr id="226159" name="Rectangle 879"/>
          <p:cNvSpPr>
            <a:spLocks noChangeAspect="1" noChangeArrowheads="1"/>
          </p:cNvSpPr>
          <p:nvPr/>
        </p:nvSpPr>
        <p:spPr bwMode="auto">
          <a:xfrm>
            <a:off x="7667625" y="20351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AR18</a:t>
            </a:r>
            <a:endParaRPr lang="en-US" altLang="zh-CN" b="0"/>
          </a:p>
        </p:txBody>
      </p:sp>
      <p:sp>
        <p:nvSpPr>
          <p:cNvPr id="228352" name="Rectangle 1024"/>
          <p:cNvSpPr>
            <a:spLocks noChangeAspect="1" noChangeArrowheads="1"/>
          </p:cNvSpPr>
          <p:nvPr/>
        </p:nvSpPr>
        <p:spPr bwMode="auto">
          <a:xfrm>
            <a:off x="971550" y="33909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AR46</a:t>
            </a:r>
            <a:endParaRPr lang="en-US" altLang="zh-CN" b="0"/>
          </a:p>
        </p:txBody>
      </p:sp>
      <p:sp>
        <p:nvSpPr>
          <p:cNvPr id="228353" name="Rectangle 1025"/>
          <p:cNvSpPr>
            <a:spLocks noChangeAspect="1" noChangeArrowheads="1"/>
          </p:cNvSpPr>
          <p:nvPr/>
        </p:nvSpPr>
        <p:spPr bwMode="auto">
          <a:xfrm>
            <a:off x="2266950" y="3270250"/>
            <a:ext cx="914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Eudemon 1000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防火墙</a:t>
            </a:r>
            <a:endParaRPr lang="zh-CN" altLang="en-US" b="0"/>
          </a:p>
        </p:txBody>
      </p:sp>
      <p:sp>
        <p:nvSpPr>
          <p:cNvPr id="228451" name="Rectangle 1123"/>
          <p:cNvSpPr>
            <a:spLocks noChangeAspect="1" noChangeArrowheads="1"/>
          </p:cNvSpPr>
          <p:nvPr/>
        </p:nvSpPr>
        <p:spPr bwMode="auto">
          <a:xfrm>
            <a:off x="4067175" y="3284538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Eudemon 200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防火墙</a:t>
            </a:r>
            <a:endParaRPr lang="zh-CN" altLang="en-US" b="0"/>
          </a:p>
        </p:txBody>
      </p:sp>
      <p:sp>
        <p:nvSpPr>
          <p:cNvPr id="228452" name="Rectangle 1124"/>
          <p:cNvSpPr>
            <a:spLocks noChangeAspect="1" noChangeArrowheads="1"/>
          </p:cNvSpPr>
          <p:nvPr/>
        </p:nvSpPr>
        <p:spPr bwMode="auto">
          <a:xfrm>
            <a:off x="5580063" y="3213100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Eudemon 100E</a:t>
            </a:r>
          </a:p>
        </p:txBody>
      </p:sp>
      <p:sp>
        <p:nvSpPr>
          <p:cNvPr id="228804" name="Text Box 1476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sp>
        <p:nvSpPr>
          <p:cNvPr id="228805" name="Rectangle 1477"/>
          <p:cNvSpPr>
            <a:spLocks noChangeAspect="1" noChangeArrowheads="1"/>
          </p:cNvSpPr>
          <p:nvPr/>
        </p:nvSpPr>
        <p:spPr bwMode="auto">
          <a:xfrm>
            <a:off x="7380288" y="3357563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嵌入式防火墙</a:t>
            </a:r>
            <a:endParaRPr lang="zh-CN" altLang="en-US" b="0"/>
          </a:p>
        </p:txBody>
      </p:sp>
      <p:sp>
        <p:nvSpPr>
          <p:cNvPr id="228817" name="Rectangle 1489"/>
          <p:cNvSpPr>
            <a:spLocks noChangeAspect="1" noChangeArrowheads="1"/>
          </p:cNvSpPr>
          <p:nvPr/>
        </p:nvSpPr>
        <p:spPr bwMode="auto">
          <a:xfrm>
            <a:off x="857250" y="48688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VG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语音网关</a:t>
            </a:r>
            <a:endParaRPr lang="zh-CN" altLang="en-US" b="0"/>
          </a:p>
        </p:txBody>
      </p:sp>
      <p:sp>
        <p:nvSpPr>
          <p:cNvPr id="228891" name="Rectangle 1563"/>
          <p:cNvSpPr>
            <a:spLocks noChangeAspect="1" noChangeArrowheads="1"/>
          </p:cNvSpPr>
          <p:nvPr/>
        </p:nvSpPr>
        <p:spPr bwMode="auto">
          <a:xfrm>
            <a:off x="2868613" y="4724400"/>
            <a:ext cx="228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VRP</a:t>
            </a:r>
            <a:endParaRPr lang="en-US" altLang="zh-CN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9034" name="Rectangle 1706"/>
          <p:cNvSpPr>
            <a:spLocks noChangeAspect="1" noChangeArrowheads="1"/>
          </p:cNvSpPr>
          <p:nvPr/>
        </p:nvSpPr>
        <p:spPr bwMode="auto">
          <a:xfrm>
            <a:off x="7235825" y="4724400"/>
            <a:ext cx="914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CAMS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综合访问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管理服务器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9063" name="Rectangle 1735"/>
          <p:cNvSpPr>
            <a:spLocks noChangeAspect="1" noChangeArrowheads="1"/>
          </p:cNvSpPr>
          <p:nvPr/>
        </p:nvSpPr>
        <p:spPr bwMode="auto">
          <a:xfrm>
            <a:off x="5580063" y="4797425"/>
            <a:ext cx="9461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QoS Manager</a:t>
            </a:r>
          </a:p>
        </p:txBody>
      </p:sp>
      <p:sp>
        <p:nvSpPr>
          <p:cNvPr id="229064" name="Rectangle 1736"/>
          <p:cNvSpPr>
            <a:spLocks noChangeAspect="1" noChangeArrowheads="1"/>
          </p:cNvSpPr>
          <p:nvPr/>
        </p:nvSpPr>
        <p:spPr bwMode="auto">
          <a:xfrm>
            <a:off x="4284663" y="4797425"/>
            <a:ext cx="228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VPN</a:t>
            </a:r>
            <a:endParaRPr lang="en-US" altLang="zh-CN" b="0"/>
          </a:p>
        </p:txBody>
      </p:sp>
      <p:sp>
        <p:nvSpPr>
          <p:cNvPr id="229065" name="Rectangle 1737"/>
          <p:cNvSpPr>
            <a:spLocks noChangeAspect="1" noChangeArrowheads="1"/>
          </p:cNvSpPr>
          <p:nvPr/>
        </p:nvSpPr>
        <p:spPr bwMode="auto">
          <a:xfrm>
            <a:off x="715963" y="6270625"/>
            <a:ext cx="1143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NBX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网络电话系统</a:t>
            </a:r>
            <a:endParaRPr lang="zh-CN" altLang="en-US" b="0"/>
          </a:p>
        </p:txBody>
      </p:sp>
      <p:sp>
        <p:nvSpPr>
          <p:cNvPr id="230506" name="Rectangle 2154"/>
          <p:cNvSpPr>
            <a:spLocks noChangeAspect="1" noChangeArrowheads="1"/>
          </p:cNvSpPr>
          <p:nvPr/>
        </p:nvSpPr>
        <p:spPr bwMode="auto">
          <a:xfrm>
            <a:off x="2643188" y="6270625"/>
            <a:ext cx="381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S6500</a:t>
            </a:r>
            <a:endParaRPr lang="en-US" altLang="zh-CN" b="0"/>
          </a:p>
        </p:txBody>
      </p:sp>
      <p:sp>
        <p:nvSpPr>
          <p:cNvPr id="230829" name="Rectangle 2477"/>
          <p:cNvSpPr>
            <a:spLocks noChangeAspect="1" noChangeArrowheads="1"/>
          </p:cNvSpPr>
          <p:nvPr/>
        </p:nvSpPr>
        <p:spPr bwMode="auto">
          <a:xfrm>
            <a:off x="4284663" y="6270625"/>
            <a:ext cx="381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S8500</a:t>
            </a:r>
            <a:endParaRPr lang="en-US" altLang="zh-CN" b="0"/>
          </a:p>
        </p:txBody>
      </p:sp>
      <p:sp>
        <p:nvSpPr>
          <p:cNvPr id="231200" name="Rectangle 2848"/>
          <p:cNvSpPr>
            <a:spLocks noChangeAspect="1" noChangeArrowheads="1"/>
          </p:cNvSpPr>
          <p:nvPr/>
        </p:nvSpPr>
        <p:spPr bwMode="auto">
          <a:xfrm>
            <a:off x="5997575" y="62706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S35000</a:t>
            </a:r>
            <a:endParaRPr lang="en-US" altLang="zh-CN" b="0"/>
          </a:p>
        </p:txBody>
      </p:sp>
      <p:sp>
        <p:nvSpPr>
          <p:cNvPr id="232468" name="Rectangle 3092"/>
          <p:cNvSpPr>
            <a:spLocks noChangeAspect="1" noChangeArrowheads="1"/>
          </p:cNvSpPr>
          <p:nvPr/>
        </p:nvSpPr>
        <p:spPr bwMode="auto">
          <a:xfrm>
            <a:off x="7551738" y="6270625"/>
            <a:ext cx="381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S3000</a:t>
            </a:r>
            <a:endParaRPr lang="en-US" altLang="zh-CN" b="0"/>
          </a:p>
        </p:txBody>
      </p:sp>
      <p:pic>
        <p:nvPicPr>
          <p:cNvPr id="232528" name="Picture 3152" descr="图片2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836613"/>
            <a:ext cx="762000" cy="950912"/>
          </a:xfrm>
          <a:prstGeom prst="rect">
            <a:avLst/>
          </a:prstGeom>
          <a:noFill/>
        </p:spPr>
      </p:pic>
      <p:pic>
        <p:nvPicPr>
          <p:cNvPr id="232529" name="Picture 3153" descr="图片27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620713"/>
            <a:ext cx="774700" cy="1152525"/>
          </a:xfrm>
          <a:prstGeom prst="rect">
            <a:avLst/>
          </a:prstGeom>
          <a:noFill/>
        </p:spPr>
      </p:pic>
      <p:pic>
        <p:nvPicPr>
          <p:cNvPr id="232530" name="Picture 3154" descr="图片2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549275"/>
            <a:ext cx="646113" cy="1425575"/>
          </a:xfrm>
          <a:prstGeom prst="rect">
            <a:avLst/>
          </a:prstGeom>
          <a:noFill/>
        </p:spPr>
      </p:pic>
      <p:pic>
        <p:nvPicPr>
          <p:cNvPr id="232531" name="Picture 3155" descr="图片27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1412875"/>
            <a:ext cx="1090612" cy="463550"/>
          </a:xfrm>
          <a:prstGeom prst="rect">
            <a:avLst/>
          </a:prstGeom>
          <a:noFill/>
        </p:spPr>
      </p:pic>
      <p:pic>
        <p:nvPicPr>
          <p:cNvPr id="232532" name="Picture 3156" descr="图片27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1341438"/>
            <a:ext cx="1096962" cy="463550"/>
          </a:xfrm>
          <a:prstGeom prst="rect">
            <a:avLst/>
          </a:prstGeom>
          <a:noFill/>
        </p:spPr>
      </p:pic>
      <p:pic>
        <p:nvPicPr>
          <p:cNvPr id="232533" name="Picture 3157" descr="图片27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565400"/>
            <a:ext cx="1079500" cy="682625"/>
          </a:xfrm>
          <a:prstGeom prst="rect">
            <a:avLst/>
          </a:prstGeom>
          <a:noFill/>
        </p:spPr>
      </p:pic>
      <p:pic>
        <p:nvPicPr>
          <p:cNvPr id="232534" name="Picture 3158" descr="图片27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636838"/>
            <a:ext cx="1079500" cy="554037"/>
          </a:xfrm>
          <a:prstGeom prst="rect">
            <a:avLst/>
          </a:prstGeom>
          <a:noFill/>
        </p:spPr>
      </p:pic>
      <p:pic>
        <p:nvPicPr>
          <p:cNvPr id="232535" name="Picture 3159" descr="图片27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565400"/>
            <a:ext cx="1084262" cy="554038"/>
          </a:xfrm>
          <a:prstGeom prst="rect">
            <a:avLst/>
          </a:prstGeom>
          <a:noFill/>
        </p:spPr>
      </p:pic>
      <p:pic>
        <p:nvPicPr>
          <p:cNvPr id="232536" name="Picture 3160" descr="图片28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565400"/>
            <a:ext cx="1090612" cy="433388"/>
          </a:xfrm>
          <a:prstGeom prst="rect">
            <a:avLst/>
          </a:prstGeom>
          <a:noFill/>
        </p:spPr>
      </p:pic>
      <p:pic>
        <p:nvPicPr>
          <p:cNvPr id="232537" name="Picture 3161" descr="图片28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20938"/>
            <a:ext cx="749300" cy="792162"/>
          </a:xfrm>
          <a:prstGeom prst="rect">
            <a:avLst/>
          </a:prstGeom>
          <a:noFill/>
        </p:spPr>
      </p:pic>
      <p:pic>
        <p:nvPicPr>
          <p:cNvPr id="232538" name="Picture 3162" descr="图片28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650" y="4076700"/>
            <a:ext cx="1084263" cy="427038"/>
          </a:xfrm>
          <a:prstGeom prst="rect">
            <a:avLst/>
          </a:prstGeom>
          <a:noFill/>
        </p:spPr>
      </p:pic>
      <p:pic>
        <p:nvPicPr>
          <p:cNvPr id="232539" name="Picture 3163" descr="图片28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4149725"/>
            <a:ext cx="901700" cy="450850"/>
          </a:xfrm>
          <a:prstGeom prst="rect">
            <a:avLst/>
          </a:prstGeom>
          <a:noFill/>
        </p:spPr>
      </p:pic>
      <p:pic>
        <p:nvPicPr>
          <p:cNvPr id="232540" name="Picture 3164" descr="图片28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933825"/>
            <a:ext cx="712788" cy="762000"/>
          </a:xfrm>
          <a:prstGeom prst="rect">
            <a:avLst/>
          </a:prstGeom>
          <a:noFill/>
        </p:spPr>
      </p:pic>
      <p:pic>
        <p:nvPicPr>
          <p:cNvPr id="232541" name="Picture 3165" descr="图片28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860800"/>
            <a:ext cx="706438" cy="762000"/>
          </a:xfrm>
          <a:prstGeom prst="rect">
            <a:avLst/>
          </a:prstGeom>
          <a:noFill/>
        </p:spPr>
      </p:pic>
      <p:pic>
        <p:nvPicPr>
          <p:cNvPr id="232542" name="Picture 3166" descr="图片28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860800"/>
            <a:ext cx="712788" cy="762000"/>
          </a:xfrm>
          <a:prstGeom prst="rect">
            <a:avLst/>
          </a:prstGeom>
          <a:noFill/>
        </p:spPr>
      </p:pic>
      <p:pic>
        <p:nvPicPr>
          <p:cNvPr id="232543" name="Picture 3167" descr="图片28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373688"/>
            <a:ext cx="1084263" cy="762000"/>
          </a:xfrm>
          <a:prstGeom prst="rect">
            <a:avLst/>
          </a:prstGeom>
          <a:noFill/>
        </p:spPr>
      </p:pic>
      <p:pic>
        <p:nvPicPr>
          <p:cNvPr id="232544" name="Picture 3168" descr="图片28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55875" y="5300663"/>
            <a:ext cx="731838" cy="785812"/>
          </a:xfrm>
          <a:prstGeom prst="rect">
            <a:avLst/>
          </a:prstGeom>
          <a:noFill/>
        </p:spPr>
      </p:pic>
      <p:pic>
        <p:nvPicPr>
          <p:cNvPr id="232545" name="Picture 3169" descr="图片28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157788"/>
            <a:ext cx="603250" cy="944562"/>
          </a:xfrm>
          <a:prstGeom prst="rect">
            <a:avLst/>
          </a:prstGeom>
          <a:noFill/>
        </p:spPr>
      </p:pic>
      <p:pic>
        <p:nvPicPr>
          <p:cNvPr id="232546" name="Picture 3170" descr="图片29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589588"/>
            <a:ext cx="1084263" cy="500062"/>
          </a:xfrm>
          <a:prstGeom prst="rect">
            <a:avLst/>
          </a:prstGeom>
          <a:noFill/>
        </p:spPr>
      </p:pic>
      <p:pic>
        <p:nvPicPr>
          <p:cNvPr id="232547" name="Picture 3171" descr="图片29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5825" y="5589588"/>
            <a:ext cx="1096963" cy="4270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Rectangle 4"/>
          <p:cNvSpPr>
            <a:spLocks noChangeAspect="1" noChangeArrowheads="1"/>
          </p:cNvSpPr>
          <p:nvPr/>
        </p:nvSpPr>
        <p:spPr bwMode="auto">
          <a:xfrm>
            <a:off x="611188" y="1722438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b="0"/>
              <a:t>16E/08E/05</a:t>
            </a:r>
            <a:r>
              <a:rPr lang="zh-CN" altLang="en-US" b="0"/>
              <a:t>系列</a:t>
            </a:r>
          </a:p>
          <a:p>
            <a:pPr algn="l"/>
            <a:r>
              <a:rPr lang="zh-CN" altLang="en-US" b="0"/>
              <a:t>高端路由器</a:t>
            </a:r>
          </a:p>
        </p:txBody>
      </p:sp>
      <p:sp>
        <p:nvSpPr>
          <p:cNvPr id="227918" name="Rectangle 1614"/>
          <p:cNvSpPr>
            <a:spLocks noChangeAspect="1" noChangeArrowheads="1"/>
          </p:cNvSpPr>
          <p:nvPr/>
        </p:nvSpPr>
        <p:spPr bwMode="auto">
          <a:xfrm>
            <a:off x="2627313" y="19510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NE40</a:t>
            </a:r>
            <a:endParaRPr lang="en-US" altLang="zh-CN" b="0"/>
          </a:p>
        </p:txBody>
      </p:sp>
      <p:sp>
        <p:nvSpPr>
          <p:cNvPr id="227919" name="Rectangle 1615"/>
          <p:cNvSpPr>
            <a:spLocks noChangeAspect="1" noChangeArrowheads="1"/>
          </p:cNvSpPr>
          <p:nvPr/>
        </p:nvSpPr>
        <p:spPr bwMode="auto">
          <a:xfrm>
            <a:off x="4338638" y="20224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NE80</a:t>
            </a:r>
            <a:endParaRPr lang="en-US" altLang="zh-CN" b="0"/>
          </a:p>
        </p:txBody>
      </p:sp>
      <p:sp>
        <p:nvSpPr>
          <p:cNvPr id="227920" name="Rectangle 1616"/>
          <p:cNvSpPr>
            <a:spLocks noChangeAspect="1" noChangeArrowheads="1"/>
          </p:cNvSpPr>
          <p:nvPr/>
        </p:nvSpPr>
        <p:spPr bwMode="auto">
          <a:xfrm>
            <a:off x="5940425" y="19161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AR28</a:t>
            </a:r>
            <a:endParaRPr lang="en-US" altLang="zh-CN" b="0"/>
          </a:p>
        </p:txBody>
      </p:sp>
      <p:sp>
        <p:nvSpPr>
          <p:cNvPr id="227921" name="Rectangle 1617"/>
          <p:cNvSpPr>
            <a:spLocks noChangeAspect="1" noChangeArrowheads="1"/>
          </p:cNvSpPr>
          <p:nvPr/>
        </p:nvSpPr>
        <p:spPr bwMode="auto">
          <a:xfrm>
            <a:off x="7796213" y="18780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AR18</a:t>
            </a:r>
            <a:endParaRPr lang="en-US" altLang="zh-CN" b="0"/>
          </a:p>
        </p:txBody>
      </p:sp>
      <p:sp>
        <p:nvSpPr>
          <p:cNvPr id="227922" name="Rectangle 1618"/>
          <p:cNvSpPr>
            <a:spLocks noChangeAspect="1" noChangeArrowheads="1"/>
          </p:cNvSpPr>
          <p:nvPr/>
        </p:nvSpPr>
        <p:spPr bwMode="auto">
          <a:xfrm>
            <a:off x="954088" y="33909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AR46</a:t>
            </a:r>
            <a:endParaRPr lang="en-US" altLang="zh-CN" b="0"/>
          </a:p>
        </p:txBody>
      </p:sp>
      <p:sp>
        <p:nvSpPr>
          <p:cNvPr id="228067" name="Rectangle 1763"/>
          <p:cNvSpPr>
            <a:spLocks noChangeAspect="1" noChangeArrowheads="1"/>
          </p:cNvSpPr>
          <p:nvPr/>
        </p:nvSpPr>
        <p:spPr bwMode="auto">
          <a:xfrm>
            <a:off x="2433638" y="3357563"/>
            <a:ext cx="914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Eudemon 1000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防火墙</a:t>
            </a:r>
            <a:endParaRPr lang="zh-CN" altLang="en-US" b="0"/>
          </a:p>
        </p:txBody>
      </p:sp>
      <p:sp>
        <p:nvSpPr>
          <p:cNvPr id="228068" name="Rectangle 1764"/>
          <p:cNvSpPr>
            <a:spLocks noChangeAspect="1" noChangeArrowheads="1"/>
          </p:cNvSpPr>
          <p:nvPr/>
        </p:nvSpPr>
        <p:spPr bwMode="auto">
          <a:xfrm>
            <a:off x="4165600" y="3357563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Eudemon 200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防火墙</a:t>
            </a:r>
            <a:endParaRPr lang="zh-CN" altLang="en-US" b="0"/>
          </a:p>
        </p:txBody>
      </p:sp>
      <p:sp>
        <p:nvSpPr>
          <p:cNvPr id="228069" name="Rectangle 1765"/>
          <p:cNvSpPr>
            <a:spLocks noChangeAspect="1" noChangeArrowheads="1"/>
          </p:cNvSpPr>
          <p:nvPr/>
        </p:nvSpPr>
        <p:spPr bwMode="auto">
          <a:xfrm>
            <a:off x="5673725" y="3357563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Eudemon 100E</a:t>
            </a:r>
          </a:p>
        </p:txBody>
      </p:sp>
      <p:sp>
        <p:nvSpPr>
          <p:cNvPr id="228294" name="Text Box 1990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sp>
        <p:nvSpPr>
          <p:cNvPr id="229403" name="Rectangle 2075"/>
          <p:cNvSpPr>
            <a:spLocks noChangeAspect="1" noChangeArrowheads="1"/>
          </p:cNvSpPr>
          <p:nvPr/>
        </p:nvSpPr>
        <p:spPr bwMode="auto">
          <a:xfrm>
            <a:off x="7402513" y="3357563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嵌入式防火墙</a:t>
            </a:r>
            <a:endParaRPr lang="zh-CN" altLang="en-US" b="0"/>
          </a:p>
        </p:txBody>
      </p:sp>
      <p:sp>
        <p:nvSpPr>
          <p:cNvPr id="229404" name="Rectangle 2076"/>
          <p:cNvSpPr>
            <a:spLocks noChangeAspect="1" noChangeArrowheads="1"/>
          </p:cNvSpPr>
          <p:nvPr/>
        </p:nvSpPr>
        <p:spPr bwMode="auto">
          <a:xfrm>
            <a:off x="755650" y="49355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VG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语音网关</a:t>
            </a:r>
            <a:endParaRPr lang="zh-CN" altLang="en-US" b="0"/>
          </a:p>
        </p:txBody>
      </p:sp>
      <p:sp>
        <p:nvSpPr>
          <p:cNvPr id="229405" name="Rectangle 2077"/>
          <p:cNvSpPr>
            <a:spLocks noChangeAspect="1" noChangeArrowheads="1"/>
          </p:cNvSpPr>
          <p:nvPr/>
        </p:nvSpPr>
        <p:spPr bwMode="auto">
          <a:xfrm>
            <a:off x="2868613" y="4935538"/>
            <a:ext cx="228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VRP</a:t>
            </a:r>
            <a:endParaRPr lang="en-US" altLang="zh-CN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9406" name="Rectangle 2078"/>
          <p:cNvSpPr>
            <a:spLocks noChangeAspect="1" noChangeArrowheads="1"/>
          </p:cNvSpPr>
          <p:nvPr/>
        </p:nvSpPr>
        <p:spPr bwMode="auto">
          <a:xfrm>
            <a:off x="5713413" y="4935538"/>
            <a:ext cx="9461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QoS Manager</a:t>
            </a:r>
          </a:p>
        </p:txBody>
      </p:sp>
      <p:sp>
        <p:nvSpPr>
          <p:cNvPr id="229407" name="Rectangle 2079"/>
          <p:cNvSpPr>
            <a:spLocks noChangeAspect="1" noChangeArrowheads="1"/>
          </p:cNvSpPr>
          <p:nvPr/>
        </p:nvSpPr>
        <p:spPr bwMode="auto">
          <a:xfrm>
            <a:off x="4284663" y="4935538"/>
            <a:ext cx="228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VPN</a:t>
            </a:r>
            <a:endParaRPr lang="en-US" altLang="zh-CN" b="0"/>
          </a:p>
        </p:txBody>
      </p:sp>
      <p:sp>
        <p:nvSpPr>
          <p:cNvPr id="229408" name="Rectangle 2080"/>
          <p:cNvSpPr>
            <a:spLocks noChangeAspect="1" noChangeArrowheads="1"/>
          </p:cNvSpPr>
          <p:nvPr/>
        </p:nvSpPr>
        <p:spPr bwMode="auto">
          <a:xfrm>
            <a:off x="7402513" y="4935538"/>
            <a:ext cx="914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CAMS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综合访问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管理服务器</a:t>
            </a:r>
            <a:endParaRPr lang="zh-CN" altLang="en-US" b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9701" name="Rectangle 2373"/>
          <p:cNvSpPr>
            <a:spLocks noChangeAspect="1" noChangeArrowheads="1"/>
          </p:cNvSpPr>
          <p:nvPr/>
        </p:nvSpPr>
        <p:spPr bwMode="auto">
          <a:xfrm>
            <a:off x="755650" y="6342063"/>
            <a:ext cx="1143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NBX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网络电话系统</a:t>
            </a:r>
            <a:endParaRPr lang="zh-CN" altLang="en-US" b="0"/>
          </a:p>
        </p:txBody>
      </p:sp>
      <p:sp>
        <p:nvSpPr>
          <p:cNvPr id="230396" name="Rectangle 3068"/>
          <p:cNvSpPr>
            <a:spLocks noChangeAspect="1" noChangeArrowheads="1"/>
          </p:cNvSpPr>
          <p:nvPr/>
        </p:nvSpPr>
        <p:spPr bwMode="auto">
          <a:xfrm>
            <a:off x="2643188" y="6342063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S6500</a:t>
            </a:r>
            <a:endParaRPr lang="en-US" altLang="zh-CN" b="0"/>
          </a:p>
        </p:txBody>
      </p:sp>
      <p:sp>
        <p:nvSpPr>
          <p:cNvPr id="230397" name="Rectangle 3069"/>
          <p:cNvSpPr>
            <a:spLocks noChangeAspect="1" noChangeArrowheads="1"/>
          </p:cNvSpPr>
          <p:nvPr/>
        </p:nvSpPr>
        <p:spPr bwMode="auto">
          <a:xfrm>
            <a:off x="4284663" y="6342063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S8500</a:t>
            </a:r>
            <a:endParaRPr lang="en-US" altLang="zh-CN" b="0"/>
          </a:p>
        </p:txBody>
      </p:sp>
      <p:sp>
        <p:nvSpPr>
          <p:cNvPr id="232238" name="Rectangle 3886"/>
          <p:cNvSpPr>
            <a:spLocks noChangeAspect="1" noChangeArrowheads="1"/>
          </p:cNvSpPr>
          <p:nvPr/>
        </p:nvSpPr>
        <p:spPr bwMode="auto">
          <a:xfrm>
            <a:off x="5997575" y="63420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S35000</a:t>
            </a:r>
            <a:endParaRPr lang="en-US" altLang="zh-CN" b="0"/>
          </a:p>
        </p:txBody>
      </p:sp>
      <p:sp>
        <p:nvSpPr>
          <p:cNvPr id="232239" name="Rectangle 3887"/>
          <p:cNvSpPr>
            <a:spLocks noChangeAspect="1" noChangeArrowheads="1"/>
          </p:cNvSpPr>
          <p:nvPr/>
        </p:nvSpPr>
        <p:spPr bwMode="auto">
          <a:xfrm>
            <a:off x="7551738" y="6342063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S3000</a:t>
            </a:r>
            <a:endParaRPr lang="en-US" altLang="zh-CN" b="0"/>
          </a:p>
        </p:txBody>
      </p:sp>
      <p:pic>
        <p:nvPicPr>
          <p:cNvPr id="232299" name="Picture 3947" descr="图片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836613"/>
            <a:ext cx="762000" cy="944562"/>
          </a:xfrm>
          <a:prstGeom prst="rect">
            <a:avLst/>
          </a:prstGeom>
          <a:noFill/>
        </p:spPr>
      </p:pic>
      <p:pic>
        <p:nvPicPr>
          <p:cNvPr id="232300" name="Picture 3948" descr="图片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842963"/>
            <a:ext cx="774700" cy="1146175"/>
          </a:xfrm>
          <a:prstGeom prst="rect">
            <a:avLst/>
          </a:prstGeom>
          <a:noFill/>
        </p:spPr>
      </p:pic>
      <p:pic>
        <p:nvPicPr>
          <p:cNvPr id="232301" name="Picture 3949" descr="图片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635000"/>
            <a:ext cx="646112" cy="1425575"/>
          </a:xfrm>
          <a:prstGeom prst="rect">
            <a:avLst/>
          </a:prstGeom>
          <a:noFill/>
        </p:spPr>
      </p:pic>
      <p:pic>
        <p:nvPicPr>
          <p:cNvPr id="232302" name="Picture 3950" descr="图片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1268413"/>
            <a:ext cx="1090613" cy="463550"/>
          </a:xfrm>
          <a:prstGeom prst="rect">
            <a:avLst/>
          </a:prstGeom>
          <a:noFill/>
        </p:spPr>
      </p:pic>
      <p:pic>
        <p:nvPicPr>
          <p:cNvPr id="232303" name="Picture 3951" descr="图片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1196975"/>
            <a:ext cx="1090612" cy="463550"/>
          </a:xfrm>
          <a:prstGeom prst="rect">
            <a:avLst/>
          </a:prstGeom>
          <a:noFill/>
        </p:spPr>
      </p:pic>
      <p:pic>
        <p:nvPicPr>
          <p:cNvPr id="232304" name="Picture 3952" descr="图片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188" y="2565400"/>
            <a:ext cx="1079500" cy="682625"/>
          </a:xfrm>
          <a:prstGeom prst="rect">
            <a:avLst/>
          </a:prstGeom>
          <a:noFill/>
        </p:spPr>
      </p:pic>
      <p:pic>
        <p:nvPicPr>
          <p:cNvPr id="232305" name="Picture 3953" descr="图片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636838"/>
            <a:ext cx="1084263" cy="554037"/>
          </a:xfrm>
          <a:prstGeom prst="rect">
            <a:avLst/>
          </a:prstGeom>
          <a:noFill/>
        </p:spPr>
      </p:pic>
      <p:pic>
        <p:nvPicPr>
          <p:cNvPr id="232306" name="Picture 3954" descr="图片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565400"/>
            <a:ext cx="1079500" cy="554038"/>
          </a:xfrm>
          <a:prstGeom prst="rect">
            <a:avLst/>
          </a:prstGeom>
          <a:noFill/>
        </p:spPr>
      </p:pic>
      <p:pic>
        <p:nvPicPr>
          <p:cNvPr id="232307" name="Picture 3955" descr="图片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636838"/>
            <a:ext cx="1090612" cy="433387"/>
          </a:xfrm>
          <a:prstGeom prst="rect">
            <a:avLst/>
          </a:prstGeom>
          <a:noFill/>
        </p:spPr>
      </p:pic>
      <p:pic>
        <p:nvPicPr>
          <p:cNvPr id="232308" name="Picture 3956" descr="图片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420938"/>
            <a:ext cx="755650" cy="792162"/>
          </a:xfrm>
          <a:prstGeom prst="rect">
            <a:avLst/>
          </a:prstGeom>
          <a:noFill/>
        </p:spPr>
      </p:pic>
      <p:pic>
        <p:nvPicPr>
          <p:cNvPr id="232309" name="Picture 3957" descr="图片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4149725"/>
            <a:ext cx="1090612" cy="420688"/>
          </a:xfrm>
          <a:prstGeom prst="rect">
            <a:avLst/>
          </a:prstGeom>
          <a:noFill/>
        </p:spPr>
      </p:pic>
      <p:pic>
        <p:nvPicPr>
          <p:cNvPr id="232310" name="Picture 3958" descr="图片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413" y="4221163"/>
            <a:ext cx="908050" cy="450850"/>
          </a:xfrm>
          <a:prstGeom prst="rect">
            <a:avLst/>
          </a:prstGeom>
          <a:noFill/>
        </p:spPr>
      </p:pic>
      <p:pic>
        <p:nvPicPr>
          <p:cNvPr id="232311" name="Picture 3959" descr="图片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3933825"/>
            <a:ext cx="706438" cy="762000"/>
          </a:xfrm>
          <a:prstGeom prst="rect">
            <a:avLst/>
          </a:prstGeom>
          <a:noFill/>
        </p:spPr>
      </p:pic>
      <p:pic>
        <p:nvPicPr>
          <p:cNvPr id="232312" name="Picture 3960" descr="图片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5963" y="3933825"/>
            <a:ext cx="712787" cy="755650"/>
          </a:xfrm>
          <a:prstGeom prst="rect">
            <a:avLst/>
          </a:prstGeom>
          <a:noFill/>
        </p:spPr>
      </p:pic>
      <p:pic>
        <p:nvPicPr>
          <p:cNvPr id="232313" name="Picture 3961" descr="图片1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4750" y="4005263"/>
            <a:ext cx="701675" cy="755650"/>
          </a:xfrm>
          <a:prstGeom prst="rect">
            <a:avLst/>
          </a:prstGeom>
          <a:noFill/>
        </p:spPr>
      </p:pic>
      <p:pic>
        <p:nvPicPr>
          <p:cNvPr id="232314" name="Picture 3962" descr="图片1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445125"/>
            <a:ext cx="1084263" cy="768350"/>
          </a:xfrm>
          <a:prstGeom prst="rect">
            <a:avLst/>
          </a:prstGeom>
          <a:noFill/>
        </p:spPr>
      </p:pic>
      <p:pic>
        <p:nvPicPr>
          <p:cNvPr id="232315" name="Picture 3963" descr="图片1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84438" y="5373688"/>
            <a:ext cx="731837" cy="792162"/>
          </a:xfrm>
          <a:prstGeom prst="rect">
            <a:avLst/>
          </a:prstGeom>
          <a:noFill/>
        </p:spPr>
      </p:pic>
      <p:pic>
        <p:nvPicPr>
          <p:cNvPr id="232316" name="Picture 3964" descr="图片1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40200" y="5300663"/>
            <a:ext cx="603250" cy="950912"/>
          </a:xfrm>
          <a:prstGeom prst="rect">
            <a:avLst/>
          </a:prstGeom>
          <a:noFill/>
        </p:spPr>
      </p:pic>
      <p:pic>
        <p:nvPicPr>
          <p:cNvPr id="232317" name="Picture 3965" descr="图片2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589588"/>
            <a:ext cx="1079500" cy="500062"/>
          </a:xfrm>
          <a:prstGeom prst="rect">
            <a:avLst/>
          </a:prstGeom>
          <a:noFill/>
        </p:spPr>
      </p:pic>
      <p:pic>
        <p:nvPicPr>
          <p:cNvPr id="232318" name="Picture 3966" descr="图片2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08850" y="5661025"/>
            <a:ext cx="1090613" cy="433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81" name="Rectangle 109"/>
          <p:cNvSpPr>
            <a:spLocks noChangeAspect="1" noChangeArrowheads="1"/>
          </p:cNvSpPr>
          <p:nvPr/>
        </p:nvSpPr>
        <p:spPr bwMode="auto">
          <a:xfrm>
            <a:off x="781050" y="6159500"/>
            <a:ext cx="381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S5000</a:t>
            </a:r>
            <a:endParaRPr lang="en-US" altLang="zh-CN" b="0"/>
          </a:p>
        </p:txBody>
      </p:sp>
      <p:sp>
        <p:nvSpPr>
          <p:cNvPr id="233582" name="Rectangle 110"/>
          <p:cNvSpPr>
            <a:spLocks noChangeAspect="1" noChangeArrowheads="1"/>
          </p:cNvSpPr>
          <p:nvPr/>
        </p:nvSpPr>
        <p:spPr bwMode="auto">
          <a:xfrm>
            <a:off x="849313" y="1841500"/>
            <a:ext cx="381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S2000</a:t>
            </a:r>
            <a:endParaRPr lang="en-US" altLang="zh-CN" b="0"/>
          </a:p>
        </p:txBody>
      </p:sp>
      <p:sp>
        <p:nvSpPr>
          <p:cNvPr id="233724" name="Rectangle 252"/>
          <p:cNvSpPr>
            <a:spLocks noChangeAspect="1" noChangeArrowheads="1"/>
          </p:cNvSpPr>
          <p:nvPr/>
        </p:nvSpPr>
        <p:spPr bwMode="auto">
          <a:xfrm>
            <a:off x="2627313" y="1916113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S1000</a:t>
            </a:r>
            <a:endParaRPr lang="en-US" altLang="zh-CN" b="0"/>
          </a:p>
        </p:txBody>
      </p:sp>
      <p:sp>
        <p:nvSpPr>
          <p:cNvPr id="233725" name="Rectangle 253"/>
          <p:cNvSpPr>
            <a:spLocks noChangeAspect="1" noChangeArrowheads="1"/>
          </p:cNvSpPr>
          <p:nvPr/>
        </p:nvSpPr>
        <p:spPr bwMode="auto">
          <a:xfrm>
            <a:off x="2420938" y="6159500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4900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边缘交换机</a:t>
            </a:r>
            <a:endParaRPr lang="zh-CN" altLang="en-US" b="0"/>
          </a:p>
        </p:txBody>
      </p:sp>
      <p:sp>
        <p:nvSpPr>
          <p:cNvPr id="234266" name="Rectangle 794"/>
          <p:cNvSpPr>
            <a:spLocks noChangeAspect="1" noChangeArrowheads="1"/>
          </p:cNvSpPr>
          <p:nvPr/>
        </p:nvSpPr>
        <p:spPr bwMode="auto">
          <a:xfrm>
            <a:off x="4140200" y="6159500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4400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4267" name="Rectangle 795"/>
          <p:cNvSpPr>
            <a:spLocks noChangeAspect="1" noChangeArrowheads="1"/>
          </p:cNvSpPr>
          <p:nvPr/>
        </p:nvSpPr>
        <p:spPr bwMode="auto">
          <a:xfrm>
            <a:off x="5867400" y="6159500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4200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4355" name="Rectangle 883"/>
          <p:cNvSpPr>
            <a:spLocks noChangeAspect="1" noChangeArrowheads="1"/>
          </p:cNvSpPr>
          <p:nvPr/>
        </p:nvSpPr>
        <p:spPr bwMode="auto">
          <a:xfrm>
            <a:off x="7451725" y="6159500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40x0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4459" name="Rectangle 987"/>
          <p:cNvSpPr>
            <a:spLocks noChangeAspect="1" noChangeArrowheads="1"/>
          </p:cNvSpPr>
          <p:nvPr/>
        </p:nvSpPr>
        <p:spPr bwMode="auto">
          <a:xfrm>
            <a:off x="7380288" y="4652963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4005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4460" name="Rectangle 988"/>
          <p:cNvSpPr>
            <a:spLocks noChangeAspect="1" noChangeArrowheads="1"/>
          </p:cNvSpPr>
          <p:nvPr/>
        </p:nvSpPr>
        <p:spPr bwMode="auto">
          <a:xfrm>
            <a:off x="4197350" y="1725613"/>
            <a:ext cx="609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Baseline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ea typeface="黑体" pitchFamily="49" charset="-122"/>
              </a:rPr>
              <a:t>集线器</a:t>
            </a:r>
          </a:p>
        </p:txBody>
      </p:sp>
      <p:sp>
        <p:nvSpPr>
          <p:cNvPr id="236778" name="Rectangle 1258"/>
          <p:cNvSpPr>
            <a:spLocks noChangeAspect="1" noChangeArrowheads="1"/>
          </p:cNvSpPr>
          <p:nvPr/>
        </p:nvSpPr>
        <p:spPr bwMode="auto">
          <a:xfrm>
            <a:off x="5724525" y="1773238"/>
            <a:ext cx="9636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OfficeConnect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ea typeface="黑体" pitchFamily="49" charset="-122"/>
              </a:rPr>
              <a:t>集线器</a:t>
            </a:r>
          </a:p>
        </p:txBody>
      </p:sp>
      <p:sp>
        <p:nvSpPr>
          <p:cNvPr id="236779" name="Text Box 1259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sp>
        <p:nvSpPr>
          <p:cNvPr id="236780" name="Rectangle 1260"/>
          <p:cNvSpPr>
            <a:spLocks noChangeAspect="1" noChangeArrowheads="1"/>
          </p:cNvSpPr>
          <p:nvPr/>
        </p:nvSpPr>
        <p:spPr bwMode="auto">
          <a:xfrm>
            <a:off x="7432675" y="1773238"/>
            <a:ext cx="9556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Quidway</a:t>
            </a:r>
          </a:p>
          <a:p>
            <a:pPr algn="l" defTabSz="1066800"/>
            <a:r>
              <a:rPr lang="en-US" altLang="zh-CN" b="0"/>
              <a:t>Eudemon</a:t>
            </a:r>
            <a:r>
              <a:rPr lang="zh-CN" altLang="en-US" b="0"/>
              <a:t>系列</a:t>
            </a:r>
          </a:p>
        </p:txBody>
      </p:sp>
      <p:sp>
        <p:nvSpPr>
          <p:cNvPr id="236781" name="Rectangle 1261"/>
          <p:cNvSpPr>
            <a:spLocks noChangeAspect="1" noChangeArrowheads="1"/>
          </p:cNvSpPr>
          <p:nvPr/>
        </p:nvSpPr>
        <p:spPr bwMode="auto">
          <a:xfrm>
            <a:off x="827088" y="3235325"/>
            <a:ext cx="10810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Quidway</a:t>
            </a:r>
          </a:p>
          <a:p>
            <a:pPr algn="l" defTabSz="1066800"/>
            <a:r>
              <a:rPr lang="en-US" altLang="zh-CN" b="0"/>
              <a:t>WA1000</a:t>
            </a:r>
            <a:r>
              <a:rPr lang="zh-CN" altLang="en-US" b="0"/>
              <a:t>系列</a:t>
            </a:r>
          </a:p>
        </p:txBody>
      </p:sp>
      <p:sp>
        <p:nvSpPr>
          <p:cNvPr id="236802" name="Rectangle 1282"/>
          <p:cNvSpPr>
            <a:spLocks noChangeAspect="1" noChangeArrowheads="1"/>
          </p:cNvSpPr>
          <p:nvPr/>
        </p:nvSpPr>
        <p:spPr bwMode="auto">
          <a:xfrm>
            <a:off x="2266950" y="3317875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MRS</a:t>
            </a:r>
          </a:p>
        </p:txBody>
      </p:sp>
      <p:sp>
        <p:nvSpPr>
          <p:cNvPr id="236825" name="Rectangle 1305"/>
          <p:cNvSpPr>
            <a:spLocks noChangeAspect="1" noChangeArrowheads="1"/>
          </p:cNvSpPr>
          <p:nvPr/>
        </p:nvSpPr>
        <p:spPr bwMode="auto">
          <a:xfrm>
            <a:off x="3995738" y="3390900"/>
            <a:ext cx="14382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ISN8850 Quidway</a:t>
            </a:r>
          </a:p>
        </p:txBody>
      </p:sp>
      <p:sp>
        <p:nvSpPr>
          <p:cNvPr id="236841" name="Rectangle 1321"/>
          <p:cNvSpPr>
            <a:spLocks noChangeAspect="1" noChangeArrowheads="1"/>
          </p:cNvSpPr>
          <p:nvPr/>
        </p:nvSpPr>
        <p:spPr bwMode="auto">
          <a:xfrm>
            <a:off x="5724525" y="3429000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Radium8750</a:t>
            </a:r>
          </a:p>
        </p:txBody>
      </p:sp>
      <p:sp>
        <p:nvSpPr>
          <p:cNvPr id="236857" name="Rectangle 1337"/>
          <p:cNvSpPr>
            <a:spLocks noChangeAspect="1" noChangeArrowheads="1"/>
          </p:cNvSpPr>
          <p:nvPr/>
        </p:nvSpPr>
        <p:spPr bwMode="auto">
          <a:xfrm>
            <a:off x="7432675" y="3255963"/>
            <a:ext cx="9556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MA5200 BRAS</a:t>
            </a:r>
          </a:p>
        </p:txBody>
      </p:sp>
      <p:sp>
        <p:nvSpPr>
          <p:cNvPr id="236867" name="Rectangle 1347"/>
          <p:cNvSpPr>
            <a:spLocks noChangeAspect="1" noChangeArrowheads="1"/>
          </p:cNvSpPr>
          <p:nvPr/>
        </p:nvSpPr>
        <p:spPr bwMode="auto">
          <a:xfrm>
            <a:off x="3708400" y="4797425"/>
            <a:ext cx="2047875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RADIUS  Server</a:t>
            </a:r>
          </a:p>
          <a:p>
            <a:pPr defTabSz="1066800"/>
            <a:r>
              <a:rPr lang="en-US" altLang="zh-CN" b="0"/>
              <a:t>Web</a:t>
            </a:r>
            <a:r>
              <a:rPr lang="zh-CN" altLang="en-US" b="0"/>
              <a:t>自助系统（</a:t>
            </a:r>
            <a:r>
              <a:rPr lang="en-US" altLang="zh-CN" b="0"/>
              <a:t>WAS</a:t>
            </a:r>
            <a:r>
              <a:rPr lang="zh-CN" altLang="en-US" b="0"/>
              <a:t>）</a:t>
            </a:r>
          </a:p>
          <a:p>
            <a:pPr defTabSz="1066800"/>
            <a:r>
              <a:rPr lang="zh-CN" altLang="en-US" b="0"/>
              <a:t>业务批发系统（</a:t>
            </a:r>
            <a:r>
              <a:rPr lang="en-US" altLang="zh-CN" b="0"/>
              <a:t>WSS</a:t>
            </a:r>
            <a:r>
              <a:rPr lang="zh-CN" altLang="en-US" b="0"/>
              <a:t>）</a:t>
            </a:r>
          </a:p>
        </p:txBody>
      </p:sp>
      <p:sp>
        <p:nvSpPr>
          <p:cNvPr id="236884" name="Rectangle 1364"/>
          <p:cNvSpPr>
            <a:spLocks noChangeAspect="1" noChangeArrowheads="1"/>
          </p:cNvSpPr>
          <p:nvPr/>
        </p:nvSpPr>
        <p:spPr bwMode="auto">
          <a:xfrm>
            <a:off x="2555875" y="4797425"/>
            <a:ext cx="57626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Policy Server</a:t>
            </a:r>
          </a:p>
        </p:txBody>
      </p:sp>
      <p:sp>
        <p:nvSpPr>
          <p:cNvPr id="236892" name="Rectangle 1372"/>
          <p:cNvSpPr>
            <a:spLocks noChangeAspect="1" noChangeArrowheads="1"/>
          </p:cNvSpPr>
          <p:nvPr/>
        </p:nvSpPr>
        <p:spPr bwMode="auto">
          <a:xfrm>
            <a:off x="755650" y="4648200"/>
            <a:ext cx="9556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ESR8825</a:t>
            </a:r>
            <a:r>
              <a:rPr lang="zh-CN" altLang="en-US" b="0"/>
              <a:t>边缘业务路由器</a:t>
            </a:r>
          </a:p>
        </p:txBody>
      </p:sp>
      <p:sp>
        <p:nvSpPr>
          <p:cNvPr id="236927" name="Rectangle 1407"/>
          <p:cNvSpPr>
            <a:spLocks noChangeAspect="1" noChangeArrowheads="1"/>
          </p:cNvSpPr>
          <p:nvPr/>
        </p:nvSpPr>
        <p:spPr bwMode="auto">
          <a:xfrm>
            <a:off x="5795963" y="4719638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通用路由器</a:t>
            </a:r>
          </a:p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Router</a:t>
            </a:r>
            <a:endParaRPr lang="en-US" altLang="zh-CN" b="0">
              <a:solidFill>
                <a:schemeClr val="hlink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36946" name="Picture 1426" descr="图片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196975"/>
            <a:ext cx="1090612" cy="427038"/>
          </a:xfrm>
          <a:prstGeom prst="rect">
            <a:avLst/>
          </a:prstGeom>
          <a:noFill/>
        </p:spPr>
      </p:pic>
      <p:pic>
        <p:nvPicPr>
          <p:cNvPr id="236947" name="Picture 1427" descr="图片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1196975"/>
            <a:ext cx="1090613" cy="427038"/>
          </a:xfrm>
          <a:prstGeom prst="rect">
            <a:avLst/>
          </a:prstGeom>
          <a:noFill/>
        </p:spPr>
      </p:pic>
      <p:pic>
        <p:nvPicPr>
          <p:cNvPr id="236948" name="Picture 1428" descr="图片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1123950"/>
            <a:ext cx="1084262" cy="517525"/>
          </a:xfrm>
          <a:prstGeom prst="rect">
            <a:avLst/>
          </a:prstGeom>
          <a:noFill/>
        </p:spPr>
      </p:pic>
      <p:pic>
        <p:nvPicPr>
          <p:cNvPr id="236949" name="Picture 1429" descr="图片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1196975"/>
            <a:ext cx="1090613" cy="438150"/>
          </a:xfrm>
          <a:prstGeom prst="rect">
            <a:avLst/>
          </a:prstGeom>
          <a:noFill/>
        </p:spPr>
      </p:pic>
      <p:pic>
        <p:nvPicPr>
          <p:cNvPr id="236950" name="Picture 1430" descr="图片2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981075"/>
            <a:ext cx="742950" cy="779463"/>
          </a:xfrm>
          <a:prstGeom prst="rect">
            <a:avLst/>
          </a:prstGeom>
          <a:noFill/>
        </p:spPr>
      </p:pic>
      <p:pic>
        <p:nvPicPr>
          <p:cNvPr id="236951" name="Picture 1431" descr="图片2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349500"/>
            <a:ext cx="742950" cy="779463"/>
          </a:xfrm>
          <a:prstGeom prst="rect">
            <a:avLst/>
          </a:prstGeom>
          <a:noFill/>
        </p:spPr>
      </p:pic>
      <p:pic>
        <p:nvPicPr>
          <p:cNvPr id="236952" name="Picture 1432" descr="图片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20938"/>
            <a:ext cx="804862" cy="841375"/>
          </a:xfrm>
          <a:prstGeom prst="rect">
            <a:avLst/>
          </a:prstGeom>
          <a:noFill/>
        </p:spPr>
      </p:pic>
      <p:pic>
        <p:nvPicPr>
          <p:cNvPr id="236953" name="Picture 1433" descr="图片2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276475"/>
            <a:ext cx="633412" cy="1000125"/>
          </a:xfrm>
          <a:prstGeom prst="rect">
            <a:avLst/>
          </a:prstGeom>
          <a:noFill/>
        </p:spPr>
      </p:pic>
      <p:pic>
        <p:nvPicPr>
          <p:cNvPr id="236954" name="Picture 1434" descr="图片3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2349500"/>
            <a:ext cx="646113" cy="1023938"/>
          </a:xfrm>
          <a:prstGeom prst="rect">
            <a:avLst/>
          </a:prstGeom>
          <a:noFill/>
        </p:spPr>
      </p:pic>
      <p:pic>
        <p:nvPicPr>
          <p:cNvPr id="236955" name="Picture 1435" descr="图片3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420938"/>
            <a:ext cx="738188" cy="828675"/>
          </a:xfrm>
          <a:prstGeom prst="rect">
            <a:avLst/>
          </a:prstGeom>
          <a:noFill/>
        </p:spPr>
      </p:pic>
      <p:pic>
        <p:nvPicPr>
          <p:cNvPr id="236956" name="Picture 1436" descr="图片3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89363"/>
            <a:ext cx="712787" cy="804862"/>
          </a:xfrm>
          <a:prstGeom prst="rect">
            <a:avLst/>
          </a:prstGeom>
          <a:noFill/>
        </p:spPr>
      </p:pic>
      <p:pic>
        <p:nvPicPr>
          <p:cNvPr id="236957" name="Picture 1437" descr="图片3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860800"/>
            <a:ext cx="646112" cy="811213"/>
          </a:xfrm>
          <a:prstGeom prst="rect">
            <a:avLst/>
          </a:prstGeom>
          <a:noFill/>
        </p:spPr>
      </p:pic>
      <p:pic>
        <p:nvPicPr>
          <p:cNvPr id="236958" name="Picture 1438" descr="图片3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4663" y="3716338"/>
            <a:ext cx="633412" cy="974725"/>
          </a:xfrm>
          <a:prstGeom prst="rect">
            <a:avLst/>
          </a:prstGeom>
          <a:noFill/>
        </p:spPr>
      </p:pic>
      <p:pic>
        <p:nvPicPr>
          <p:cNvPr id="236959" name="Picture 1439" descr="图片3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860800"/>
            <a:ext cx="798513" cy="725488"/>
          </a:xfrm>
          <a:prstGeom prst="rect">
            <a:avLst/>
          </a:prstGeom>
          <a:noFill/>
        </p:spPr>
      </p:pic>
      <p:pic>
        <p:nvPicPr>
          <p:cNvPr id="236960" name="Picture 1440" descr="图片3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08850" y="3860800"/>
            <a:ext cx="1090613" cy="682625"/>
          </a:xfrm>
          <a:prstGeom prst="rect">
            <a:avLst/>
          </a:prstGeom>
          <a:noFill/>
        </p:spPr>
      </p:pic>
      <p:pic>
        <p:nvPicPr>
          <p:cNvPr id="236961" name="Picture 1441" descr="图片3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39750" y="5589588"/>
            <a:ext cx="1084263" cy="493712"/>
          </a:xfrm>
          <a:prstGeom prst="rect">
            <a:avLst/>
          </a:prstGeom>
          <a:noFill/>
        </p:spPr>
      </p:pic>
      <p:pic>
        <p:nvPicPr>
          <p:cNvPr id="236962" name="Picture 1442" descr="图片3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339975" y="5589588"/>
            <a:ext cx="1090613" cy="427037"/>
          </a:xfrm>
          <a:prstGeom prst="rect">
            <a:avLst/>
          </a:prstGeom>
          <a:noFill/>
        </p:spPr>
      </p:pic>
      <p:pic>
        <p:nvPicPr>
          <p:cNvPr id="236963" name="Picture 1443" descr="图片3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95738" y="5589588"/>
            <a:ext cx="1090612" cy="427037"/>
          </a:xfrm>
          <a:prstGeom prst="rect">
            <a:avLst/>
          </a:prstGeom>
          <a:noFill/>
        </p:spPr>
      </p:pic>
      <p:pic>
        <p:nvPicPr>
          <p:cNvPr id="236964" name="Picture 1444" descr="图片4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589588"/>
            <a:ext cx="1084263" cy="427037"/>
          </a:xfrm>
          <a:prstGeom prst="rect">
            <a:avLst/>
          </a:prstGeom>
          <a:noFill/>
        </p:spPr>
      </p:pic>
      <p:pic>
        <p:nvPicPr>
          <p:cNvPr id="236965" name="Picture 1445" descr="图片4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08850" y="5516563"/>
            <a:ext cx="1090613" cy="4937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1042988" y="1844675"/>
            <a:ext cx="7416800" cy="3529013"/>
          </a:xfrm>
          <a:noFill/>
          <a:ln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2" action="ppaction://hlinksldjump"/>
              </a:rPr>
              <a:t>接入网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3" action="ppaction://hlinksldjump"/>
              </a:rPr>
              <a:t>光网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4" action="ppaction://hlinksldjump"/>
              </a:rPr>
              <a:t>数通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5" action="ppaction://hlinksldjump"/>
              </a:rPr>
              <a:t>核心网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6" action="ppaction://hlinksldjump"/>
              </a:rPr>
              <a:t>无线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7" action="ppaction://hlinksldjump"/>
              </a:rPr>
              <a:t>终端公司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8" action="ppaction://hlinksldjump"/>
              </a:rPr>
              <a:t>存储与网络安全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9" action="ppaction://hlinksldjump"/>
              </a:rPr>
              <a:t>业务与软件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9" action="ppaction://hlinksldjump"/>
              </a:rPr>
              <a:t>产品与解决方案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10" action="ppaction://hlinksldjump"/>
              </a:rPr>
              <a:t>海思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11" action="ppaction://hlinksldjump"/>
              </a:rPr>
              <a:t>公共图标</a:t>
            </a:r>
            <a:endParaRPr lang="zh-CN" altLang="en-US" sz="1800">
              <a:ea typeface="华文细黑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800">
                <a:ea typeface="华文细黑" pitchFamily="2" charset="-122"/>
                <a:hlinkClick r:id="rId12" action="ppaction://hlinksldjump"/>
              </a:rPr>
              <a:t>网络云图图标</a:t>
            </a:r>
            <a:endParaRPr lang="zh-CN" altLang="en-US" sz="1800">
              <a:ea typeface="华文细黑" pitchFamily="2" charset="-122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23850" y="341313"/>
            <a:ext cx="33845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sz="5400">
                <a:solidFill>
                  <a:srgbClr val="990000"/>
                </a:solidFill>
                <a:latin typeface="FrutigerNext LT BlackCn" pitchFamily="34" charset="0"/>
                <a:ea typeface="黑体" pitchFamily="49" charset="-122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0" name="Rectangle 4"/>
          <p:cNvSpPr>
            <a:spLocks noChangeAspect="1" noChangeArrowheads="1"/>
          </p:cNvSpPr>
          <p:nvPr/>
        </p:nvSpPr>
        <p:spPr bwMode="auto">
          <a:xfrm>
            <a:off x="950913" y="6062663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S5000</a:t>
            </a:r>
            <a:endParaRPr lang="en-US" altLang="zh-CN" b="0"/>
          </a:p>
        </p:txBody>
      </p:sp>
      <p:sp>
        <p:nvSpPr>
          <p:cNvPr id="234852" name="Rectangle 356"/>
          <p:cNvSpPr>
            <a:spLocks noChangeAspect="1" noChangeArrowheads="1"/>
          </p:cNvSpPr>
          <p:nvPr/>
        </p:nvSpPr>
        <p:spPr bwMode="auto">
          <a:xfrm>
            <a:off x="849313" y="1841500"/>
            <a:ext cx="381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S2000</a:t>
            </a:r>
            <a:endParaRPr lang="en-US" altLang="zh-CN" b="0"/>
          </a:p>
        </p:txBody>
      </p:sp>
      <p:sp>
        <p:nvSpPr>
          <p:cNvPr id="234853" name="Rectangle 357"/>
          <p:cNvSpPr>
            <a:spLocks noChangeAspect="1" noChangeArrowheads="1"/>
          </p:cNvSpPr>
          <p:nvPr/>
        </p:nvSpPr>
        <p:spPr bwMode="auto">
          <a:xfrm>
            <a:off x="2627313" y="1916113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S1000</a:t>
            </a:r>
            <a:endParaRPr lang="en-US" altLang="zh-CN" b="0"/>
          </a:p>
        </p:txBody>
      </p:sp>
      <p:sp>
        <p:nvSpPr>
          <p:cNvPr id="234917" name="Rectangle 421"/>
          <p:cNvSpPr>
            <a:spLocks noChangeAspect="1" noChangeArrowheads="1"/>
          </p:cNvSpPr>
          <p:nvPr/>
        </p:nvSpPr>
        <p:spPr bwMode="auto">
          <a:xfrm>
            <a:off x="2420938" y="6083300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4900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边缘交换机</a:t>
            </a:r>
            <a:endParaRPr lang="zh-CN" altLang="en-US" b="0"/>
          </a:p>
        </p:txBody>
      </p:sp>
      <p:sp>
        <p:nvSpPr>
          <p:cNvPr id="234918" name="Rectangle 422"/>
          <p:cNvSpPr>
            <a:spLocks noChangeAspect="1" noChangeArrowheads="1"/>
          </p:cNvSpPr>
          <p:nvPr/>
        </p:nvSpPr>
        <p:spPr bwMode="auto">
          <a:xfrm>
            <a:off x="4140200" y="6092825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4400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4919" name="Rectangle 423"/>
          <p:cNvSpPr>
            <a:spLocks noChangeAspect="1" noChangeArrowheads="1"/>
          </p:cNvSpPr>
          <p:nvPr/>
        </p:nvSpPr>
        <p:spPr bwMode="auto">
          <a:xfrm>
            <a:off x="5867400" y="6092825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4200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4920" name="Rectangle 424"/>
          <p:cNvSpPr>
            <a:spLocks noChangeAspect="1" noChangeArrowheads="1"/>
          </p:cNvSpPr>
          <p:nvPr/>
        </p:nvSpPr>
        <p:spPr bwMode="auto">
          <a:xfrm>
            <a:off x="7451725" y="6165850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40x0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5525" name="Rectangle 1029"/>
          <p:cNvSpPr>
            <a:spLocks noChangeAspect="1" noChangeArrowheads="1"/>
          </p:cNvSpPr>
          <p:nvPr/>
        </p:nvSpPr>
        <p:spPr bwMode="auto">
          <a:xfrm>
            <a:off x="7478713" y="4652963"/>
            <a:ext cx="83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Switch 4005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堆叠交换机</a:t>
            </a:r>
            <a:endParaRPr lang="zh-CN" altLang="en-US" b="0"/>
          </a:p>
        </p:txBody>
      </p:sp>
      <p:sp>
        <p:nvSpPr>
          <p:cNvPr id="235629" name="Rectangle 1133"/>
          <p:cNvSpPr>
            <a:spLocks noChangeAspect="1" noChangeArrowheads="1"/>
          </p:cNvSpPr>
          <p:nvPr/>
        </p:nvSpPr>
        <p:spPr bwMode="auto">
          <a:xfrm>
            <a:off x="4197350" y="1725613"/>
            <a:ext cx="609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Baseline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ea typeface="黑体" pitchFamily="49" charset="-122"/>
              </a:rPr>
              <a:t>集线器</a:t>
            </a:r>
          </a:p>
        </p:txBody>
      </p:sp>
      <p:sp>
        <p:nvSpPr>
          <p:cNvPr id="235630" name="Rectangle 1134"/>
          <p:cNvSpPr>
            <a:spLocks noChangeAspect="1" noChangeArrowheads="1"/>
          </p:cNvSpPr>
          <p:nvPr/>
        </p:nvSpPr>
        <p:spPr bwMode="auto">
          <a:xfrm>
            <a:off x="5724525" y="1773238"/>
            <a:ext cx="9636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OfficeConnect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ea typeface="黑体" pitchFamily="49" charset="-122"/>
              </a:rPr>
              <a:t>集线器</a:t>
            </a:r>
          </a:p>
        </p:txBody>
      </p:sp>
      <p:sp>
        <p:nvSpPr>
          <p:cNvPr id="235900" name="Text Box 140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sp>
        <p:nvSpPr>
          <p:cNvPr id="235901" name="Rectangle 1405"/>
          <p:cNvSpPr>
            <a:spLocks noChangeAspect="1" noChangeArrowheads="1"/>
          </p:cNvSpPr>
          <p:nvPr/>
        </p:nvSpPr>
        <p:spPr bwMode="auto">
          <a:xfrm>
            <a:off x="7361238" y="1773238"/>
            <a:ext cx="9556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Quidway</a:t>
            </a:r>
          </a:p>
          <a:p>
            <a:pPr algn="l" defTabSz="1066800"/>
            <a:r>
              <a:rPr lang="en-US" altLang="zh-CN" b="0"/>
              <a:t>Eudemon</a:t>
            </a:r>
            <a:r>
              <a:rPr lang="zh-CN" altLang="en-US" b="0"/>
              <a:t>系列</a:t>
            </a:r>
          </a:p>
        </p:txBody>
      </p:sp>
      <p:sp>
        <p:nvSpPr>
          <p:cNvPr id="235902" name="Rectangle 1406"/>
          <p:cNvSpPr>
            <a:spLocks noChangeAspect="1" noChangeArrowheads="1"/>
          </p:cNvSpPr>
          <p:nvPr/>
        </p:nvSpPr>
        <p:spPr bwMode="auto">
          <a:xfrm>
            <a:off x="568325" y="3235325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Quidway</a:t>
            </a:r>
          </a:p>
          <a:p>
            <a:pPr algn="l" defTabSz="1066800"/>
            <a:r>
              <a:rPr lang="en-US" altLang="zh-CN" b="0"/>
              <a:t>WA1000</a:t>
            </a:r>
            <a:r>
              <a:rPr lang="zh-CN" altLang="en-US" b="0"/>
              <a:t>系列</a:t>
            </a:r>
          </a:p>
        </p:txBody>
      </p:sp>
      <p:sp>
        <p:nvSpPr>
          <p:cNvPr id="235903" name="Rectangle 1407"/>
          <p:cNvSpPr>
            <a:spLocks noChangeAspect="1" noChangeArrowheads="1"/>
          </p:cNvSpPr>
          <p:nvPr/>
        </p:nvSpPr>
        <p:spPr bwMode="auto">
          <a:xfrm>
            <a:off x="2338388" y="3284538"/>
            <a:ext cx="108108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MRS</a:t>
            </a:r>
          </a:p>
        </p:txBody>
      </p:sp>
      <p:sp>
        <p:nvSpPr>
          <p:cNvPr id="236080" name="Rectangle 1584"/>
          <p:cNvSpPr>
            <a:spLocks noChangeAspect="1" noChangeArrowheads="1"/>
          </p:cNvSpPr>
          <p:nvPr/>
        </p:nvSpPr>
        <p:spPr bwMode="auto">
          <a:xfrm>
            <a:off x="2700338" y="4797425"/>
            <a:ext cx="576262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Policy Server</a:t>
            </a:r>
          </a:p>
        </p:txBody>
      </p:sp>
      <p:sp>
        <p:nvSpPr>
          <p:cNvPr id="236088" name="Rectangle 1592"/>
          <p:cNvSpPr>
            <a:spLocks noChangeAspect="1" noChangeArrowheads="1"/>
          </p:cNvSpPr>
          <p:nvPr/>
        </p:nvSpPr>
        <p:spPr bwMode="auto">
          <a:xfrm>
            <a:off x="755650" y="4581525"/>
            <a:ext cx="9556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ESR8825</a:t>
            </a:r>
            <a:r>
              <a:rPr lang="zh-CN" altLang="en-US" b="0"/>
              <a:t>边缘业务路由器</a:t>
            </a:r>
          </a:p>
        </p:txBody>
      </p:sp>
      <p:sp>
        <p:nvSpPr>
          <p:cNvPr id="236152" name="Rectangle 1656"/>
          <p:cNvSpPr>
            <a:spLocks noChangeAspect="1" noChangeArrowheads="1"/>
          </p:cNvSpPr>
          <p:nvPr/>
        </p:nvSpPr>
        <p:spPr bwMode="auto">
          <a:xfrm>
            <a:off x="7432675" y="3255963"/>
            <a:ext cx="9556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MA5200 BRAS</a:t>
            </a:r>
          </a:p>
        </p:txBody>
      </p:sp>
      <p:sp>
        <p:nvSpPr>
          <p:cNvPr id="236153" name="Rectangle 1657"/>
          <p:cNvSpPr>
            <a:spLocks noChangeAspect="1" noChangeArrowheads="1"/>
          </p:cNvSpPr>
          <p:nvPr/>
        </p:nvSpPr>
        <p:spPr bwMode="auto">
          <a:xfrm>
            <a:off x="3708400" y="4797425"/>
            <a:ext cx="2047875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RADIUS  Server</a:t>
            </a:r>
          </a:p>
          <a:p>
            <a:pPr defTabSz="1066800"/>
            <a:r>
              <a:rPr lang="en-US" altLang="zh-CN" b="0"/>
              <a:t>Web</a:t>
            </a:r>
            <a:r>
              <a:rPr lang="zh-CN" altLang="en-US" b="0"/>
              <a:t>自助系统（</a:t>
            </a:r>
            <a:r>
              <a:rPr lang="en-US" altLang="zh-CN" b="0"/>
              <a:t>WAS</a:t>
            </a:r>
            <a:r>
              <a:rPr lang="zh-CN" altLang="en-US" b="0"/>
              <a:t>）</a:t>
            </a:r>
          </a:p>
          <a:p>
            <a:pPr defTabSz="1066800"/>
            <a:r>
              <a:rPr lang="zh-CN" altLang="en-US" b="0"/>
              <a:t>业务批发系统（</a:t>
            </a:r>
            <a:r>
              <a:rPr lang="en-US" altLang="zh-CN" b="0"/>
              <a:t>WSS</a:t>
            </a:r>
            <a:r>
              <a:rPr lang="zh-CN" altLang="en-US" b="0"/>
              <a:t>）</a:t>
            </a:r>
          </a:p>
        </p:txBody>
      </p:sp>
      <p:sp>
        <p:nvSpPr>
          <p:cNvPr id="236154" name="Rectangle 1658"/>
          <p:cNvSpPr>
            <a:spLocks noChangeAspect="1" noChangeArrowheads="1"/>
          </p:cNvSpPr>
          <p:nvPr/>
        </p:nvSpPr>
        <p:spPr bwMode="auto">
          <a:xfrm>
            <a:off x="3995738" y="3390900"/>
            <a:ext cx="14382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ISN8850 Quidway</a:t>
            </a:r>
          </a:p>
        </p:txBody>
      </p:sp>
      <p:sp>
        <p:nvSpPr>
          <p:cNvPr id="236155" name="Rectangle 1659"/>
          <p:cNvSpPr>
            <a:spLocks noChangeAspect="1" noChangeArrowheads="1"/>
          </p:cNvSpPr>
          <p:nvPr/>
        </p:nvSpPr>
        <p:spPr bwMode="auto">
          <a:xfrm>
            <a:off x="5724525" y="3429000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Radium8750</a:t>
            </a:r>
          </a:p>
        </p:txBody>
      </p:sp>
      <p:sp>
        <p:nvSpPr>
          <p:cNvPr id="236165" name="Rectangle 1669"/>
          <p:cNvSpPr>
            <a:spLocks noChangeAspect="1" noChangeArrowheads="1"/>
          </p:cNvSpPr>
          <p:nvPr/>
        </p:nvSpPr>
        <p:spPr bwMode="auto">
          <a:xfrm>
            <a:off x="5795963" y="4719638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通用路由器</a:t>
            </a:r>
          </a:p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Router</a:t>
            </a:r>
            <a:endParaRPr lang="en-US" altLang="zh-CN" b="0">
              <a:solidFill>
                <a:schemeClr val="hlink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36166" name="Picture 1670" descr="图片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196975"/>
            <a:ext cx="1090612" cy="433388"/>
          </a:xfrm>
          <a:prstGeom prst="rect">
            <a:avLst/>
          </a:prstGeom>
          <a:noFill/>
        </p:spPr>
      </p:pic>
      <p:pic>
        <p:nvPicPr>
          <p:cNvPr id="236167" name="Picture 1671" descr="图片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1196975"/>
            <a:ext cx="1090613" cy="433388"/>
          </a:xfrm>
          <a:prstGeom prst="rect">
            <a:avLst/>
          </a:prstGeom>
          <a:noFill/>
        </p:spPr>
      </p:pic>
      <p:pic>
        <p:nvPicPr>
          <p:cNvPr id="236168" name="Picture 1672" descr="图片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1052513"/>
            <a:ext cx="1084262" cy="523875"/>
          </a:xfrm>
          <a:prstGeom prst="rect">
            <a:avLst/>
          </a:prstGeom>
          <a:noFill/>
        </p:spPr>
      </p:pic>
      <p:pic>
        <p:nvPicPr>
          <p:cNvPr id="236169" name="Picture 1673" descr="图片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1123950"/>
            <a:ext cx="1090612" cy="444500"/>
          </a:xfrm>
          <a:prstGeom prst="rect">
            <a:avLst/>
          </a:prstGeom>
          <a:noFill/>
        </p:spPr>
      </p:pic>
      <p:pic>
        <p:nvPicPr>
          <p:cNvPr id="236170" name="Picture 1674" descr="图片4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08050"/>
            <a:ext cx="762000" cy="792163"/>
          </a:xfrm>
          <a:prstGeom prst="rect">
            <a:avLst/>
          </a:prstGeom>
          <a:noFill/>
        </p:spPr>
      </p:pic>
      <p:pic>
        <p:nvPicPr>
          <p:cNvPr id="236171" name="Picture 1675" descr="图片4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188" y="2349500"/>
            <a:ext cx="762000" cy="792163"/>
          </a:xfrm>
          <a:prstGeom prst="rect">
            <a:avLst/>
          </a:prstGeom>
          <a:noFill/>
        </p:spPr>
      </p:pic>
      <p:pic>
        <p:nvPicPr>
          <p:cNvPr id="236172" name="Picture 1676" descr="图片4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349500"/>
            <a:ext cx="811212" cy="841375"/>
          </a:xfrm>
          <a:prstGeom prst="rect">
            <a:avLst/>
          </a:prstGeom>
          <a:noFill/>
        </p:spPr>
      </p:pic>
      <p:pic>
        <p:nvPicPr>
          <p:cNvPr id="236173" name="Picture 1677" descr="图片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276475"/>
            <a:ext cx="633412" cy="1000125"/>
          </a:xfrm>
          <a:prstGeom prst="rect">
            <a:avLst/>
          </a:prstGeom>
          <a:noFill/>
        </p:spPr>
      </p:pic>
      <p:pic>
        <p:nvPicPr>
          <p:cNvPr id="236174" name="Picture 1678" descr="图片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2349500"/>
            <a:ext cx="646113" cy="1023938"/>
          </a:xfrm>
          <a:prstGeom prst="rect">
            <a:avLst/>
          </a:prstGeom>
          <a:noFill/>
        </p:spPr>
      </p:pic>
      <p:pic>
        <p:nvPicPr>
          <p:cNvPr id="236175" name="Picture 1679" descr="图片5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349500"/>
            <a:ext cx="738188" cy="828675"/>
          </a:xfrm>
          <a:prstGeom prst="rect">
            <a:avLst/>
          </a:prstGeom>
          <a:noFill/>
        </p:spPr>
      </p:pic>
      <p:pic>
        <p:nvPicPr>
          <p:cNvPr id="236176" name="Picture 1680" descr="图片5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89363"/>
            <a:ext cx="712787" cy="798512"/>
          </a:xfrm>
          <a:prstGeom prst="rect">
            <a:avLst/>
          </a:prstGeom>
          <a:noFill/>
        </p:spPr>
      </p:pic>
      <p:pic>
        <p:nvPicPr>
          <p:cNvPr id="236177" name="Picture 1681" descr="图片5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7313" y="3789363"/>
            <a:ext cx="652462" cy="817562"/>
          </a:xfrm>
          <a:prstGeom prst="rect">
            <a:avLst/>
          </a:prstGeom>
          <a:noFill/>
        </p:spPr>
      </p:pic>
      <p:pic>
        <p:nvPicPr>
          <p:cNvPr id="236178" name="Picture 1682" descr="图片5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11638" y="3716338"/>
            <a:ext cx="639762" cy="974725"/>
          </a:xfrm>
          <a:prstGeom prst="rect">
            <a:avLst/>
          </a:prstGeom>
          <a:noFill/>
        </p:spPr>
      </p:pic>
      <p:pic>
        <p:nvPicPr>
          <p:cNvPr id="236179" name="Picture 1683" descr="图片5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860800"/>
            <a:ext cx="798513" cy="725488"/>
          </a:xfrm>
          <a:prstGeom prst="rect">
            <a:avLst/>
          </a:prstGeom>
          <a:noFill/>
        </p:spPr>
      </p:pic>
      <p:pic>
        <p:nvPicPr>
          <p:cNvPr id="236180" name="Picture 1684" descr="图片5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08850" y="3933825"/>
            <a:ext cx="1084263" cy="682625"/>
          </a:xfrm>
          <a:prstGeom prst="rect">
            <a:avLst/>
          </a:prstGeom>
          <a:noFill/>
        </p:spPr>
      </p:pic>
      <p:pic>
        <p:nvPicPr>
          <p:cNvPr id="236181" name="Picture 1685" descr="图片5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188" y="5445125"/>
            <a:ext cx="1079500" cy="500063"/>
          </a:xfrm>
          <a:prstGeom prst="rect">
            <a:avLst/>
          </a:prstGeom>
          <a:noFill/>
        </p:spPr>
      </p:pic>
      <p:pic>
        <p:nvPicPr>
          <p:cNvPr id="236182" name="Picture 1686" descr="图片5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339975" y="5589588"/>
            <a:ext cx="1090613" cy="433387"/>
          </a:xfrm>
          <a:prstGeom prst="rect">
            <a:avLst/>
          </a:prstGeom>
          <a:noFill/>
        </p:spPr>
      </p:pic>
      <p:pic>
        <p:nvPicPr>
          <p:cNvPr id="236183" name="Picture 1687" descr="图片5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95738" y="5589588"/>
            <a:ext cx="1090612" cy="438150"/>
          </a:xfrm>
          <a:prstGeom prst="rect">
            <a:avLst/>
          </a:prstGeom>
          <a:noFill/>
        </p:spPr>
      </p:pic>
      <p:pic>
        <p:nvPicPr>
          <p:cNvPr id="236184" name="Picture 1688" descr="图片6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516563"/>
            <a:ext cx="1090613" cy="438150"/>
          </a:xfrm>
          <a:prstGeom prst="rect">
            <a:avLst/>
          </a:prstGeom>
          <a:noFill/>
        </p:spPr>
      </p:pic>
      <p:pic>
        <p:nvPicPr>
          <p:cNvPr id="236185" name="Picture 1689" descr="图片6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80288" y="5516563"/>
            <a:ext cx="1084262" cy="5064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5" name="Rectangle 7"/>
          <p:cNvSpPr>
            <a:spLocks noChangeArrowheads="1"/>
          </p:cNvSpPr>
          <p:nvPr/>
        </p:nvSpPr>
        <p:spPr bwMode="auto">
          <a:xfrm>
            <a:off x="895350" y="1987550"/>
            <a:ext cx="6492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</a:rPr>
              <a:t>NE5000E</a:t>
            </a:r>
            <a:endParaRPr lang="en-US" altLang="zh-CN" sz="1800"/>
          </a:p>
        </p:txBody>
      </p:sp>
      <p:sp>
        <p:nvSpPr>
          <p:cNvPr id="391176" name="Rectangle 8"/>
          <p:cNvSpPr>
            <a:spLocks noChangeArrowheads="1"/>
          </p:cNvSpPr>
          <p:nvPr/>
        </p:nvSpPr>
        <p:spPr bwMode="auto">
          <a:xfrm>
            <a:off x="827088" y="215582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核心路由器</a:t>
            </a:r>
            <a:endParaRPr lang="zh-CN" altLang="en-US" sz="1800"/>
          </a:p>
        </p:txBody>
      </p:sp>
      <p:sp>
        <p:nvSpPr>
          <p:cNvPr id="391177" name="Rectangle 9"/>
          <p:cNvSpPr>
            <a:spLocks noChangeArrowheads="1"/>
          </p:cNvSpPr>
          <p:nvPr/>
        </p:nvSpPr>
        <p:spPr bwMode="auto">
          <a:xfrm>
            <a:off x="2595563" y="1954213"/>
            <a:ext cx="64928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</a:rPr>
              <a:t>NE5000E</a:t>
            </a:r>
            <a:endParaRPr lang="en-US" altLang="zh-CN" sz="1800"/>
          </a:p>
        </p:txBody>
      </p:sp>
      <p:sp>
        <p:nvSpPr>
          <p:cNvPr id="391178" name="Rectangle 10"/>
          <p:cNvSpPr>
            <a:spLocks noChangeArrowheads="1"/>
          </p:cNvSpPr>
          <p:nvPr/>
        </p:nvSpPr>
        <p:spPr bwMode="auto">
          <a:xfrm>
            <a:off x="2592388" y="213677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核心路由器</a:t>
            </a:r>
            <a:endParaRPr lang="zh-CN" altLang="en-US" sz="1800"/>
          </a:p>
        </p:txBody>
      </p:sp>
      <p:sp>
        <p:nvSpPr>
          <p:cNvPr id="391233" name="Text Box 65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数通图标</a:t>
            </a:r>
          </a:p>
        </p:txBody>
      </p:sp>
      <p:pic>
        <p:nvPicPr>
          <p:cNvPr id="391234" name="Picture 66" descr="图片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720725"/>
            <a:ext cx="828675" cy="1268413"/>
          </a:xfrm>
          <a:prstGeom prst="rect">
            <a:avLst/>
          </a:prstGeom>
          <a:noFill/>
        </p:spPr>
      </p:pic>
      <p:pic>
        <p:nvPicPr>
          <p:cNvPr id="391235" name="Picture 67" descr="图片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692150"/>
            <a:ext cx="828675" cy="1268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核  心   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1352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核心网图标</a:t>
            </a:r>
          </a:p>
        </p:txBody>
      </p:sp>
      <p:sp>
        <p:nvSpPr>
          <p:cNvPr id="207877" name="Rectangle 5"/>
          <p:cNvSpPr>
            <a:spLocks noChangeAspect="1" noChangeArrowheads="1"/>
          </p:cNvSpPr>
          <p:nvPr/>
        </p:nvSpPr>
        <p:spPr bwMode="auto">
          <a:xfrm>
            <a:off x="736600" y="1878013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UMG8900</a:t>
            </a:r>
          </a:p>
        </p:txBody>
      </p:sp>
      <p:sp>
        <p:nvSpPr>
          <p:cNvPr id="207888" name="Rectangle 16"/>
          <p:cNvSpPr>
            <a:spLocks noChangeAspect="1" noChangeArrowheads="1"/>
          </p:cNvSpPr>
          <p:nvPr/>
        </p:nvSpPr>
        <p:spPr bwMode="auto">
          <a:xfrm>
            <a:off x="2411413" y="1628775"/>
            <a:ext cx="1296987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SoftX3000</a:t>
            </a:r>
          </a:p>
          <a:p>
            <a:pPr algn="l" defTabSz="1066800"/>
            <a:r>
              <a:rPr lang="en-US" altLang="zh-CN" b="0"/>
              <a:t>MSOFTX3000</a:t>
            </a:r>
          </a:p>
          <a:p>
            <a:pPr algn="l" defTabSz="1066800"/>
            <a:r>
              <a:rPr lang="en-US" altLang="zh-CN" b="0"/>
              <a:t>CSOFTX3000</a:t>
            </a:r>
          </a:p>
        </p:txBody>
      </p:sp>
      <p:sp>
        <p:nvSpPr>
          <p:cNvPr id="207917" name="Rectangle 45"/>
          <p:cNvSpPr>
            <a:spLocks noChangeAspect="1" noChangeArrowheads="1"/>
          </p:cNvSpPr>
          <p:nvPr/>
        </p:nvSpPr>
        <p:spPr bwMode="auto">
          <a:xfrm>
            <a:off x="4133850" y="1700213"/>
            <a:ext cx="1158875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SHLR/SDC</a:t>
            </a:r>
          </a:p>
          <a:p>
            <a:pPr algn="l" defTabSz="1066800"/>
            <a:r>
              <a:rPr lang="en-US" altLang="zh-CN" b="0"/>
              <a:t>SHLR9200</a:t>
            </a:r>
          </a:p>
          <a:p>
            <a:pPr algn="l" defTabSz="1066800"/>
            <a:r>
              <a:rPr lang="en-US" altLang="zh-CN" b="0"/>
              <a:t>HLR9820</a:t>
            </a:r>
          </a:p>
        </p:txBody>
      </p:sp>
      <p:sp>
        <p:nvSpPr>
          <p:cNvPr id="207930" name="Rectangle 58"/>
          <p:cNvSpPr>
            <a:spLocks noChangeAspect="1" noChangeArrowheads="1"/>
          </p:cNvSpPr>
          <p:nvPr/>
        </p:nvSpPr>
        <p:spPr bwMode="auto">
          <a:xfrm>
            <a:off x="5724525" y="1773238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PBX</a:t>
            </a:r>
            <a:r>
              <a:rPr lang="zh-CN" altLang="en-US" b="0"/>
              <a:t>交换机</a:t>
            </a:r>
          </a:p>
          <a:p>
            <a:pPr algn="l" defTabSz="1066800"/>
            <a:r>
              <a:rPr lang="en-US" altLang="zh-CN" b="0"/>
              <a:t>C&amp;C08</a:t>
            </a:r>
          </a:p>
        </p:txBody>
      </p:sp>
      <p:sp>
        <p:nvSpPr>
          <p:cNvPr id="207940" name="Rectangle 68"/>
          <p:cNvSpPr>
            <a:spLocks noChangeAspect="1" noChangeArrowheads="1"/>
          </p:cNvSpPr>
          <p:nvPr/>
        </p:nvSpPr>
        <p:spPr bwMode="auto">
          <a:xfrm>
            <a:off x="7327900" y="1844675"/>
            <a:ext cx="9159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SPS</a:t>
            </a:r>
          </a:p>
        </p:txBody>
      </p:sp>
      <p:sp>
        <p:nvSpPr>
          <p:cNvPr id="207950" name="Rectangle 78"/>
          <p:cNvSpPr>
            <a:spLocks noChangeAspect="1" noChangeArrowheads="1"/>
          </p:cNvSpPr>
          <p:nvPr/>
        </p:nvSpPr>
        <p:spPr bwMode="auto">
          <a:xfrm>
            <a:off x="827088" y="3357563"/>
            <a:ext cx="9048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SG7000</a:t>
            </a:r>
          </a:p>
        </p:txBody>
      </p:sp>
      <p:sp>
        <p:nvSpPr>
          <p:cNvPr id="207979" name="Rectangle 107"/>
          <p:cNvSpPr>
            <a:spLocks noChangeAspect="1" noChangeArrowheads="1"/>
          </p:cNvSpPr>
          <p:nvPr/>
        </p:nvSpPr>
        <p:spPr bwMode="auto">
          <a:xfrm>
            <a:off x="2451100" y="3357563"/>
            <a:ext cx="10128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CSC3300</a:t>
            </a:r>
          </a:p>
        </p:txBody>
      </p:sp>
      <p:sp>
        <p:nvSpPr>
          <p:cNvPr id="208041" name="Rectangle 169"/>
          <p:cNvSpPr>
            <a:spLocks noChangeAspect="1" noChangeArrowheads="1"/>
          </p:cNvSpPr>
          <p:nvPr/>
        </p:nvSpPr>
        <p:spPr bwMode="auto">
          <a:xfrm>
            <a:off x="5835650" y="3357563"/>
            <a:ext cx="10604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HSS</a:t>
            </a:r>
          </a:p>
          <a:p>
            <a:pPr algn="l" defTabSz="1066800"/>
            <a:r>
              <a:rPr lang="en-US" altLang="zh-CN" b="0"/>
              <a:t>HSS9820</a:t>
            </a:r>
          </a:p>
        </p:txBody>
      </p:sp>
      <p:sp>
        <p:nvSpPr>
          <p:cNvPr id="208067" name="Rectangle 195"/>
          <p:cNvSpPr>
            <a:spLocks noChangeAspect="1" noChangeArrowheads="1"/>
          </p:cNvSpPr>
          <p:nvPr/>
        </p:nvSpPr>
        <p:spPr bwMode="auto">
          <a:xfrm>
            <a:off x="4106863" y="3390900"/>
            <a:ext cx="10604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MediaX3600</a:t>
            </a:r>
          </a:p>
        </p:txBody>
      </p:sp>
      <p:sp>
        <p:nvSpPr>
          <p:cNvPr id="208068" name="Rectangle 196"/>
          <p:cNvSpPr>
            <a:spLocks noChangeAspect="1" noChangeArrowheads="1"/>
          </p:cNvSpPr>
          <p:nvPr/>
        </p:nvSpPr>
        <p:spPr bwMode="auto">
          <a:xfrm>
            <a:off x="7707313" y="3357563"/>
            <a:ext cx="4651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STP</a:t>
            </a:r>
          </a:p>
        </p:txBody>
      </p:sp>
      <p:sp>
        <p:nvSpPr>
          <p:cNvPr id="208078" name="Rectangle 206"/>
          <p:cNvSpPr>
            <a:spLocks noChangeAspect="1" noChangeArrowheads="1"/>
          </p:cNvSpPr>
          <p:nvPr/>
        </p:nvSpPr>
        <p:spPr bwMode="auto">
          <a:xfrm>
            <a:off x="611188" y="4941888"/>
            <a:ext cx="11604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IADMS</a:t>
            </a:r>
          </a:p>
        </p:txBody>
      </p:sp>
      <p:sp>
        <p:nvSpPr>
          <p:cNvPr id="208217" name="Rectangle 345"/>
          <p:cNvSpPr>
            <a:spLocks noChangeAspect="1" noChangeArrowheads="1"/>
          </p:cNvSpPr>
          <p:nvPr/>
        </p:nvSpPr>
        <p:spPr bwMode="auto">
          <a:xfrm>
            <a:off x="2627313" y="4941888"/>
            <a:ext cx="5397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电话</a:t>
            </a:r>
          </a:p>
        </p:txBody>
      </p:sp>
      <p:sp>
        <p:nvSpPr>
          <p:cNvPr id="208218" name="Rectangle 346"/>
          <p:cNvSpPr>
            <a:spLocks noChangeAspect="1" noChangeArrowheads="1"/>
          </p:cNvSpPr>
          <p:nvPr/>
        </p:nvSpPr>
        <p:spPr bwMode="auto">
          <a:xfrm>
            <a:off x="5651500" y="4941888"/>
            <a:ext cx="11604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上级网管</a:t>
            </a:r>
          </a:p>
        </p:txBody>
      </p:sp>
      <p:sp>
        <p:nvSpPr>
          <p:cNvPr id="208244" name="Rectangle 372"/>
          <p:cNvSpPr>
            <a:spLocks noChangeAspect="1" noChangeArrowheads="1"/>
          </p:cNvSpPr>
          <p:nvPr/>
        </p:nvSpPr>
        <p:spPr bwMode="auto">
          <a:xfrm>
            <a:off x="7308850" y="4941888"/>
            <a:ext cx="108108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网管</a:t>
            </a:r>
          </a:p>
        </p:txBody>
      </p:sp>
      <p:sp>
        <p:nvSpPr>
          <p:cNvPr id="208370" name="Rectangle 498"/>
          <p:cNvSpPr>
            <a:spLocks noChangeAspect="1" noChangeArrowheads="1"/>
          </p:cNvSpPr>
          <p:nvPr/>
        </p:nvSpPr>
        <p:spPr bwMode="auto">
          <a:xfrm>
            <a:off x="3995738" y="4868863"/>
            <a:ext cx="10810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N2000</a:t>
            </a:r>
          </a:p>
          <a:p>
            <a:pPr defTabSz="1066800"/>
            <a:r>
              <a:rPr lang="zh-CN" altLang="en-US" b="0"/>
              <a:t>网管客户端</a:t>
            </a:r>
          </a:p>
        </p:txBody>
      </p:sp>
      <p:sp>
        <p:nvSpPr>
          <p:cNvPr id="208400" name="Rectangle 528"/>
          <p:cNvSpPr>
            <a:spLocks noChangeAspect="1" noChangeArrowheads="1"/>
          </p:cNvSpPr>
          <p:nvPr/>
        </p:nvSpPr>
        <p:spPr bwMode="auto">
          <a:xfrm>
            <a:off x="566738" y="6270625"/>
            <a:ext cx="11969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GGSN9811</a:t>
            </a:r>
          </a:p>
        </p:txBody>
      </p:sp>
      <p:sp>
        <p:nvSpPr>
          <p:cNvPr id="208401" name="Rectangle 529"/>
          <p:cNvSpPr>
            <a:spLocks noChangeAspect="1" noChangeArrowheads="1"/>
          </p:cNvSpPr>
          <p:nvPr/>
        </p:nvSpPr>
        <p:spPr bwMode="auto">
          <a:xfrm>
            <a:off x="2260600" y="6270625"/>
            <a:ext cx="1158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SGSN9810</a:t>
            </a:r>
          </a:p>
        </p:txBody>
      </p:sp>
      <p:sp>
        <p:nvSpPr>
          <p:cNvPr id="208420" name="Rectangle 548"/>
          <p:cNvSpPr>
            <a:spLocks noChangeAspect="1" noChangeArrowheads="1"/>
          </p:cNvSpPr>
          <p:nvPr/>
        </p:nvSpPr>
        <p:spPr bwMode="auto">
          <a:xfrm>
            <a:off x="4067175" y="6270625"/>
            <a:ext cx="10731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OMS2600</a:t>
            </a:r>
          </a:p>
        </p:txBody>
      </p:sp>
      <p:sp>
        <p:nvSpPr>
          <p:cNvPr id="208421" name="Rectangle 549"/>
          <p:cNvSpPr>
            <a:spLocks noChangeAspect="1" noChangeArrowheads="1"/>
          </p:cNvSpPr>
          <p:nvPr/>
        </p:nvSpPr>
        <p:spPr bwMode="auto">
          <a:xfrm>
            <a:off x="7308850" y="6270625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WASN</a:t>
            </a:r>
          </a:p>
        </p:txBody>
      </p:sp>
      <p:sp>
        <p:nvSpPr>
          <p:cNvPr id="208422" name="Rectangle 550"/>
          <p:cNvSpPr>
            <a:spLocks noChangeAspect="1" noChangeArrowheads="1"/>
          </p:cNvSpPr>
          <p:nvPr/>
        </p:nvSpPr>
        <p:spPr bwMode="auto">
          <a:xfrm>
            <a:off x="5580063" y="6270625"/>
            <a:ext cx="1158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SIWF</a:t>
            </a:r>
          </a:p>
        </p:txBody>
      </p:sp>
      <p:pic>
        <p:nvPicPr>
          <p:cNvPr id="208490" name="Picture 618" descr="图片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908050"/>
            <a:ext cx="742950" cy="828675"/>
          </a:xfrm>
          <a:prstGeom prst="rect">
            <a:avLst/>
          </a:prstGeom>
          <a:noFill/>
        </p:spPr>
      </p:pic>
      <p:pic>
        <p:nvPicPr>
          <p:cNvPr id="208491" name="Picture 619" descr="图片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765175"/>
            <a:ext cx="858838" cy="817563"/>
          </a:xfrm>
          <a:prstGeom prst="rect">
            <a:avLst/>
          </a:prstGeom>
          <a:noFill/>
        </p:spPr>
      </p:pic>
      <p:pic>
        <p:nvPicPr>
          <p:cNvPr id="208492" name="Picture 620" descr="图片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908050"/>
            <a:ext cx="560387" cy="695325"/>
          </a:xfrm>
          <a:prstGeom prst="rect">
            <a:avLst/>
          </a:prstGeom>
          <a:noFill/>
        </p:spPr>
      </p:pic>
      <p:pic>
        <p:nvPicPr>
          <p:cNvPr id="208493" name="Picture 621" descr="图片6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749300" cy="738188"/>
          </a:xfrm>
          <a:prstGeom prst="rect">
            <a:avLst/>
          </a:prstGeom>
          <a:noFill/>
        </p:spPr>
      </p:pic>
      <p:pic>
        <p:nvPicPr>
          <p:cNvPr id="208494" name="Picture 622" descr="图片6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981075"/>
            <a:ext cx="742950" cy="779463"/>
          </a:xfrm>
          <a:prstGeom prst="rect">
            <a:avLst/>
          </a:prstGeom>
          <a:noFill/>
        </p:spPr>
      </p:pic>
      <p:pic>
        <p:nvPicPr>
          <p:cNvPr id="208495" name="Picture 623" descr="图片6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470" y="2348850"/>
            <a:ext cx="811213" cy="792162"/>
          </a:xfrm>
          <a:prstGeom prst="rect">
            <a:avLst/>
          </a:prstGeom>
          <a:noFill/>
        </p:spPr>
      </p:pic>
      <p:pic>
        <p:nvPicPr>
          <p:cNvPr id="208496" name="Picture 624" descr="图片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20938"/>
            <a:ext cx="981075" cy="785812"/>
          </a:xfrm>
          <a:prstGeom prst="rect">
            <a:avLst/>
          </a:prstGeom>
          <a:noFill/>
        </p:spPr>
      </p:pic>
      <p:pic>
        <p:nvPicPr>
          <p:cNvPr id="208497" name="Picture 625" descr="图片7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2349500"/>
            <a:ext cx="682625" cy="1054100"/>
          </a:xfrm>
          <a:prstGeom prst="rect">
            <a:avLst/>
          </a:prstGeom>
          <a:noFill/>
        </p:spPr>
      </p:pic>
      <p:pic>
        <p:nvPicPr>
          <p:cNvPr id="208498" name="Picture 626" descr="图片7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205038"/>
            <a:ext cx="1090612" cy="1158875"/>
          </a:xfrm>
          <a:prstGeom prst="rect">
            <a:avLst/>
          </a:prstGeom>
          <a:noFill/>
        </p:spPr>
      </p:pic>
      <p:pic>
        <p:nvPicPr>
          <p:cNvPr id="208499" name="Picture 627" descr="图片7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20938"/>
            <a:ext cx="792163" cy="822325"/>
          </a:xfrm>
          <a:prstGeom prst="rect">
            <a:avLst/>
          </a:prstGeom>
          <a:noFill/>
        </p:spPr>
      </p:pic>
      <p:pic>
        <p:nvPicPr>
          <p:cNvPr id="208500" name="Picture 628" descr="图片7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933825"/>
            <a:ext cx="1096962" cy="950913"/>
          </a:xfrm>
          <a:prstGeom prst="rect">
            <a:avLst/>
          </a:prstGeom>
          <a:noFill/>
        </p:spPr>
      </p:pic>
      <p:pic>
        <p:nvPicPr>
          <p:cNvPr id="208501" name="Picture 629" descr="图片7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4149725"/>
            <a:ext cx="1079500" cy="731838"/>
          </a:xfrm>
          <a:prstGeom prst="rect">
            <a:avLst/>
          </a:prstGeom>
          <a:noFill/>
        </p:spPr>
      </p:pic>
      <p:pic>
        <p:nvPicPr>
          <p:cNvPr id="208502" name="Picture 630" descr="图片7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4005263"/>
            <a:ext cx="768350" cy="828675"/>
          </a:xfrm>
          <a:prstGeom prst="rect">
            <a:avLst/>
          </a:prstGeom>
          <a:noFill/>
        </p:spPr>
      </p:pic>
      <p:pic>
        <p:nvPicPr>
          <p:cNvPr id="208503" name="Picture 631" descr="图片7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08625" y="4005263"/>
            <a:ext cx="1195388" cy="835025"/>
          </a:xfrm>
          <a:prstGeom prst="rect">
            <a:avLst/>
          </a:prstGeom>
          <a:noFill/>
        </p:spPr>
      </p:pic>
      <p:pic>
        <p:nvPicPr>
          <p:cNvPr id="208504" name="Picture 632" descr="图片7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5825" y="4149725"/>
            <a:ext cx="1298575" cy="669925"/>
          </a:xfrm>
          <a:prstGeom prst="rect">
            <a:avLst/>
          </a:prstGeom>
          <a:noFill/>
        </p:spPr>
      </p:pic>
      <p:pic>
        <p:nvPicPr>
          <p:cNvPr id="208505" name="Picture 633" descr="图片7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445125"/>
            <a:ext cx="768350" cy="798513"/>
          </a:xfrm>
          <a:prstGeom prst="rect">
            <a:avLst/>
          </a:prstGeom>
          <a:noFill/>
        </p:spPr>
      </p:pic>
      <p:pic>
        <p:nvPicPr>
          <p:cNvPr id="208506" name="Picture 634" descr="图片8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11413" y="5300663"/>
            <a:ext cx="768350" cy="798512"/>
          </a:xfrm>
          <a:prstGeom prst="rect">
            <a:avLst/>
          </a:prstGeom>
          <a:noFill/>
        </p:spPr>
      </p:pic>
      <p:pic>
        <p:nvPicPr>
          <p:cNvPr id="208507" name="Picture 635" descr="图片8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373688"/>
            <a:ext cx="768350" cy="798512"/>
          </a:xfrm>
          <a:prstGeom prst="rect">
            <a:avLst/>
          </a:prstGeom>
          <a:noFill/>
        </p:spPr>
      </p:pic>
      <p:pic>
        <p:nvPicPr>
          <p:cNvPr id="208508" name="Picture 636" descr="图片8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00663"/>
            <a:ext cx="768350" cy="798512"/>
          </a:xfrm>
          <a:prstGeom prst="rect">
            <a:avLst/>
          </a:prstGeom>
          <a:noFill/>
        </p:spPr>
      </p:pic>
      <p:pic>
        <p:nvPicPr>
          <p:cNvPr id="208509" name="Picture 637" descr="图片8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24750" y="5373688"/>
            <a:ext cx="762000" cy="79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29" name="Rectangle 33"/>
          <p:cNvSpPr>
            <a:spLocks noChangeAspect="1" noChangeArrowheads="1"/>
          </p:cNvSpPr>
          <p:nvPr/>
        </p:nvSpPr>
        <p:spPr bwMode="auto">
          <a:xfrm>
            <a:off x="558800" y="1724025"/>
            <a:ext cx="955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UMG8900</a:t>
            </a:r>
          </a:p>
        </p:txBody>
      </p:sp>
      <p:sp>
        <p:nvSpPr>
          <p:cNvPr id="208930" name="Rectangle 34"/>
          <p:cNvSpPr>
            <a:spLocks noChangeAspect="1" noChangeArrowheads="1"/>
          </p:cNvSpPr>
          <p:nvPr/>
        </p:nvSpPr>
        <p:spPr bwMode="auto">
          <a:xfrm>
            <a:off x="2411413" y="1628775"/>
            <a:ext cx="1296987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SoftX3000</a:t>
            </a:r>
          </a:p>
          <a:p>
            <a:pPr algn="l" defTabSz="1066800"/>
            <a:r>
              <a:rPr lang="en-US" altLang="zh-CN" b="0"/>
              <a:t>MSOFTX3000</a:t>
            </a:r>
          </a:p>
          <a:p>
            <a:pPr algn="l" defTabSz="1066800"/>
            <a:r>
              <a:rPr lang="en-US" altLang="zh-CN" b="0"/>
              <a:t>CSOFTX3000</a:t>
            </a:r>
          </a:p>
        </p:txBody>
      </p:sp>
      <p:sp>
        <p:nvSpPr>
          <p:cNvPr id="208931" name="Rectangle 35"/>
          <p:cNvSpPr>
            <a:spLocks noChangeAspect="1" noChangeArrowheads="1"/>
          </p:cNvSpPr>
          <p:nvPr/>
        </p:nvSpPr>
        <p:spPr bwMode="auto">
          <a:xfrm>
            <a:off x="4205288" y="1700213"/>
            <a:ext cx="1158875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SHLR/SDC</a:t>
            </a:r>
          </a:p>
          <a:p>
            <a:pPr algn="l" defTabSz="1066800"/>
            <a:r>
              <a:rPr lang="en-US" altLang="zh-CN" b="0"/>
              <a:t>SHLR9200</a:t>
            </a:r>
          </a:p>
          <a:p>
            <a:pPr algn="l" defTabSz="1066800"/>
            <a:r>
              <a:rPr lang="en-US" altLang="zh-CN" b="0"/>
              <a:t>HLR9820</a:t>
            </a:r>
          </a:p>
        </p:txBody>
      </p:sp>
      <p:sp>
        <p:nvSpPr>
          <p:cNvPr id="208932" name="Rectangle 36"/>
          <p:cNvSpPr>
            <a:spLocks noChangeAspect="1" noChangeArrowheads="1"/>
          </p:cNvSpPr>
          <p:nvPr/>
        </p:nvSpPr>
        <p:spPr bwMode="auto">
          <a:xfrm>
            <a:off x="5795963" y="1773238"/>
            <a:ext cx="10810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PBX</a:t>
            </a:r>
            <a:r>
              <a:rPr lang="zh-CN" altLang="en-US" b="0"/>
              <a:t>交换机</a:t>
            </a:r>
          </a:p>
          <a:p>
            <a:pPr algn="l" defTabSz="1066800"/>
            <a:r>
              <a:rPr lang="en-US" altLang="zh-CN" b="0"/>
              <a:t>C&amp;C08</a:t>
            </a:r>
          </a:p>
        </p:txBody>
      </p:sp>
      <p:sp>
        <p:nvSpPr>
          <p:cNvPr id="208933" name="Rectangle 37"/>
          <p:cNvSpPr>
            <a:spLocks noChangeAspect="1" noChangeArrowheads="1"/>
          </p:cNvSpPr>
          <p:nvPr/>
        </p:nvSpPr>
        <p:spPr bwMode="auto">
          <a:xfrm>
            <a:off x="7380288" y="1844675"/>
            <a:ext cx="9159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SPS</a:t>
            </a:r>
          </a:p>
        </p:txBody>
      </p:sp>
      <p:sp>
        <p:nvSpPr>
          <p:cNvPr id="208972" name="Rectangle 76"/>
          <p:cNvSpPr>
            <a:spLocks noChangeAspect="1" noChangeArrowheads="1"/>
          </p:cNvSpPr>
          <p:nvPr/>
        </p:nvSpPr>
        <p:spPr bwMode="auto">
          <a:xfrm>
            <a:off x="755650" y="3462338"/>
            <a:ext cx="9048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SG7000</a:t>
            </a:r>
          </a:p>
        </p:txBody>
      </p:sp>
      <p:sp>
        <p:nvSpPr>
          <p:cNvPr id="209067" name="Rectangle 171"/>
          <p:cNvSpPr>
            <a:spLocks noChangeAspect="1" noChangeArrowheads="1"/>
          </p:cNvSpPr>
          <p:nvPr/>
        </p:nvSpPr>
        <p:spPr bwMode="auto">
          <a:xfrm>
            <a:off x="2335213" y="3462338"/>
            <a:ext cx="10128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CSC3300</a:t>
            </a:r>
          </a:p>
        </p:txBody>
      </p:sp>
      <p:sp>
        <p:nvSpPr>
          <p:cNvPr id="209068" name="Rectangle 172"/>
          <p:cNvSpPr>
            <a:spLocks noChangeAspect="1" noChangeArrowheads="1"/>
          </p:cNvSpPr>
          <p:nvPr/>
        </p:nvSpPr>
        <p:spPr bwMode="auto">
          <a:xfrm>
            <a:off x="5724525" y="3357563"/>
            <a:ext cx="10604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HSS</a:t>
            </a:r>
          </a:p>
          <a:p>
            <a:pPr algn="l" defTabSz="1066800"/>
            <a:r>
              <a:rPr lang="en-US" altLang="zh-CN" b="0"/>
              <a:t>HSS9820</a:t>
            </a:r>
          </a:p>
        </p:txBody>
      </p:sp>
      <p:sp>
        <p:nvSpPr>
          <p:cNvPr id="209069" name="Rectangle 173"/>
          <p:cNvSpPr>
            <a:spLocks noChangeAspect="1" noChangeArrowheads="1"/>
          </p:cNvSpPr>
          <p:nvPr/>
        </p:nvSpPr>
        <p:spPr bwMode="auto">
          <a:xfrm>
            <a:off x="3995738" y="3500438"/>
            <a:ext cx="10604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MediaX3600</a:t>
            </a:r>
          </a:p>
        </p:txBody>
      </p:sp>
      <p:sp>
        <p:nvSpPr>
          <p:cNvPr id="209217" name="Rectangle 321"/>
          <p:cNvSpPr>
            <a:spLocks noChangeAspect="1" noChangeArrowheads="1"/>
          </p:cNvSpPr>
          <p:nvPr/>
        </p:nvSpPr>
        <p:spPr bwMode="auto">
          <a:xfrm>
            <a:off x="7596188" y="3500438"/>
            <a:ext cx="4651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STP</a:t>
            </a:r>
          </a:p>
        </p:txBody>
      </p:sp>
      <p:sp>
        <p:nvSpPr>
          <p:cNvPr id="209218" name="Rectangle 322"/>
          <p:cNvSpPr>
            <a:spLocks noChangeAspect="1" noChangeArrowheads="1"/>
          </p:cNvSpPr>
          <p:nvPr/>
        </p:nvSpPr>
        <p:spPr bwMode="auto">
          <a:xfrm>
            <a:off x="611188" y="4792663"/>
            <a:ext cx="11604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IADMS</a:t>
            </a:r>
          </a:p>
        </p:txBody>
      </p:sp>
      <p:sp>
        <p:nvSpPr>
          <p:cNvPr id="209219" name="Rectangle 323"/>
          <p:cNvSpPr>
            <a:spLocks noChangeAspect="1" noChangeArrowheads="1"/>
          </p:cNvSpPr>
          <p:nvPr/>
        </p:nvSpPr>
        <p:spPr bwMode="auto">
          <a:xfrm>
            <a:off x="2627313" y="4792663"/>
            <a:ext cx="5397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b="0"/>
              <a:t>电话</a:t>
            </a:r>
          </a:p>
        </p:txBody>
      </p:sp>
      <p:sp>
        <p:nvSpPr>
          <p:cNvPr id="209220" name="Rectangle 324"/>
          <p:cNvSpPr>
            <a:spLocks noChangeAspect="1" noChangeArrowheads="1"/>
          </p:cNvSpPr>
          <p:nvPr/>
        </p:nvSpPr>
        <p:spPr bwMode="auto">
          <a:xfrm>
            <a:off x="5651500" y="4792663"/>
            <a:ext cx="11604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上级网管</a:t>
            </a:r>
          </a:p>
        </p:txBody>
      </p:sp>
      <p:sp>
        <p:nvSpPr>
          <p:cNvPr id="209221" name="Rectangle 325"/>
          <p:cNvSpPr>
            <a:spLocks noChangeAspect="1" noChangeArrowheads="1"/>
          </p:cNvSpPr>
          <p:nvPr/>
        </p:nvSpPr>
        <p:spPr bwMode="auto">
          <a:xfrm>
            <a:off x="7308850" y="4792663"/>
            <a:ext cx="108108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网管</a:t>
            </a:r>
          </a:p>
        </p:txBody>
      </p:sp>
      <p:sp>
        <p:nvSpPr>
          <p:cNvPr id="209222" name="Rectangle 326"/>
          <p:cNvSpPr>
            <a:spLocks noChangeAspect="1" noChangeArrowheads="1"/>
          </p:cNvSpPr>
          <p:nvPr/>
        </p:nvSpPr>
        <p:spPr bwMode="auto">
          <a:xfrm>
            <a:off x="4116388" y="4792663"/>
            <a:ext cx="10810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N2000</a:t>
            </a:r>
          </a:p>
          <a:p>
            <a:pPr defTabSz="1066800"/>
            <a:r>
              <a:rPr lang="zh-CN" altLang="en-US" b="0"/>
              <a:t>网管客户端</a:t>
            </a:r>
          </a:p>
        </p:txBody>
      </p:sp>
      <p:sp>
        <p:nvSpPr>
          <p:cNvPr id="209455" name="Rectangle 559"/>
          <p:cNvSpPr>
            <a:spLocks noChangeAspect="1" noChangeArrowheads="1"/>
          </p:cNvSpPr>
          <p:nvPr/>
        </p:nvSpPr>
        <p:spPr bwMode="auto">
          <a:xfrm>
            <a:off x="711200" y="6308725"/>
            <a:ext cx="11969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GGSN9811</a:t>
            </a:r>
          </a:p>
        </p:txBody>
      </p:sp>
      <p:sp>
        <p:nvSpPr>
          <p:cNvPr id="209456" name="Rectangle 560"/>
          <p:cNvSpPr>
            <a:spLocks noChangeAspect="1" noChangeArrowheads="1"/>
          </p:cNvSpPr>
          <p:nvPr/>
        </p:nvSpPr>
        <p:spPr bwMode="auto">
          <a:xfrm>
            <a:off x="2333625" y="6308725"/>
            <a:ext cx="1158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SGSN9810</a:t>
            </a:r>
          </a:p>
        </p:txBody>
      </p:sp>
      <p:sp>
        <p:nvSpPr>
          <p:cNvPr id="209457" name="Rectangle 561"/>
          <p:cNvSpPr>
            <a:spLocks noChangeAspect="1" noChangeArrowheads="1"/>
          </p:cNvSpPr>
          <p:nvPr/>
        </p:nvSpPr>
        <p:spPr bwMode="auto">
          <a:xfrm>
            <a:off x="4067175" y="6308725"/>
            <a:ext cx="10731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OMS2600</a:t>
            </a:r>
          </a:p>
        </p:txBody>
      </p:sp>
      <p:sp>
        <p:nvSpPr>
          <p:cNvPr id="209458" name="Rectangle 562"/>
          <p:cNvSpPr>
            <a:spLocks noChangeAspect="1" noChangeArrowheads="1"/>
          </p:cNvSpPr>
          <p:nvPr/>
        </p:nvSpPr>
        <p:spPr bwMode="auto">
          <a:xfrm>
            <a:off x="7308850" y="6308725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WASN</a:t>
            </a:r>
          </a:p>
        </p:txBody>
      </p:sp>
      <p:sp>
        <p:nvSpPr>
          <p:cNvPr id="209459" name="Rectangle 563"/>
          <p:cNvSpPr>
            <a:spLocks noChangeAspect="1" noChangeArrowheads="1"/>
          </p:cNvSpPr>
          <p:nvPr/>
        </p:nvSpPr>
        <p:spPr bwMode="auto">
          <a:xfrm>
            <a:off x="5580063" y="6308725"/>
            <a:ext cx="1158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SIWF</a:t>
            </a:r>
          </a:p>
        </p:txBody>
      </p:sp>
      <p:sp>
        <p:nvSpPr>
          <p:cNvPr id="209527" name="Text Box 631"/>
          <p:cNvSpPr txBox="1">
            <a:spLocks noChangeArrowheads="1"/>
          </p:cNvSpPr>
          <p:nvPr/>
        </p:nvSpPr>
        <p:spPr bwMode="auto">
          <a:xfrm>
            <a:off x="365125" y="136525"/>
            <a:ext cx="1352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核心网图标</a:t>
            </a:r>
          </a:p>
        </p:txBody>
      </p:sp>
      <p:pic>
        <p:nvPicPr>
          <p:cNvPr id="209528" name="Picture 632" descr="图片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836613"/>
            <a:ext cx="738187" cy="828675"/>
          </a:xfrm>
          <a:prstGeom prst="rect">
            <a:avLst/>
          </a:prstGeom>
          <a:noFill/>
        </p:spPr>
      </p:pic>
      <p:pic>
        <p:nvPicPr>
          <p:cNvPr id="209529" name="Picture 633" descr="图片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765175"/>
            <a:ext cx="858838" cy="811213"/>
          </a:xfrm>
          <a:prstGeom prst="rect">
            <a:avLst/>
          </a:prstGeom>
          <a:noFill/>
        </p:spPr>
      </p:pic>
      <p:pic>
        <p:nvPicPr>
          <p:cNvPr id="209530" name="Picture 634" descr="图片8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908050"/>
            <a:ext cx="566737" cy="688975"/>
          </a:xfrm>
          <a:prstGeom prst="rect">
            <a:avLst/>
          </a:prstGeom>
          <a:noFill/>
        </p:spPr>
      </p:pic>
      <p:pic>
        <p:nvPicPr>
          <p:cNvPr id="209531" name="Picture 635" descr="图片8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749300" cy="738188"/>
          </a:xfrm>
          <a:prstGeom prst="rect">
            <a:avLst/>
          </a:prstGeom>
          <a:noFill/>
        </p:spPr>
      </p:pic>
      <p:pic>
        <p:nvPicPr>
          <p:cNvPr id="209532" name="Picture 636" descr="图片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981075"/>
            <a:ext cx="762000" cy="792163"/>
          </a:xfrm>
          <a:prstGeom prst="rect">
            <a:avLst/>
          </a:prstGeom>
          <a:noFill/>
        </p:spPr>
      </p:pic>
      <p:pic>
        <p:nvPicPr>
          <p:cNvPr id="209533" name="Picture 637" descr="图片8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492375"/>
            <a:ext cx="811213" cy="792163"/>
          </a:xfrm>
          <a:prstGeom prst="rect">
            <a:avLst/>
          </a:prstGeom>
          <a:noFill/>
        </p:spPr>
      </p:pic>
      <p:pic>
        <p:nvPicPr>
          <p:cNvPr id="209534" name="Picture 638" descr="图片9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92375"/>
            <a:ext cx="981075" cy="792163"/>
          </a:xfrm>
          <a:prstGeom prst="rect">
            <a:avLst/>
          </a:prstGeom>
          <a:noFill/>
        </p:spPr>
      </p:pic>
      <p:pic>
        <p:nvPicPr>
          <p:cNvPr id="209535" name="Picture 639" descr="图片9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92363"/>
            <a:ext cx="676275" cy="1036637"/>
          </a:xfrm>
          <a:prstGeom prst="rect">
            <a:avLst/>
          </a:prstGeom>
          <a:noFill/>
        </p:spPr>
      </p:pic>
      <p:pic>
        <p:nvPicPr>
          <p:cNvPr id="209536" name="Picture 640" descr="图片9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80288" y="2492375"/>
            <a:ext cx="804862" cy="841375"/>
          </a:xfrm>
          <a:prstGeom prst="rect">
            <a:avLst/>
          </a:prstGeom>
          <a:noFill/>
        </p:spPr>
      </p:pic>
      <p:pic>
        <p:nvPicPr>
          <p:cNvPr id="209537" name="Picture 641" descr="图片9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8625" y="2205038"/>
            <a:ext cx="1090613" cy="1158875"/>
          </a:xfrm>
          <a:prstGeom prst="rect">
            <a:avLst/>
          </a:prstGeom>
          <a:noFill/>
        </p:spPr>
      </p:pic>
      <p:pic>
        <p:nvPicPr>
          <p:cNvPr id="209538" name="Picture 642" descr="图片9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3789363"/>
            <a:ext cx="1079500" cy="944562"/>
          </a:xfrm>
          <a:prstGeom prst="rect">
            <a:avLst/>
          </a:prstGeom>
          <a:noFill/>
        </p:spPr>
      </p:pic>
      <p:pic>
        <p:nvPicPr>
          <p:cNvPr id="209539" name="Picture 643" descr="图片9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933825"/>
            <a:ext cx="1073150" cy="731838"/>
          </a:xfrm>
          <a:prstGeom prst="rect">
            <a:avLst/>
          </a:prstGeom>
          <a:noFill/>
        </p:spPr>
      </p:pic>
      <p:pic>
        <p:nvPicPr>
          <p:cNvPr id="209540" name="Picture 644" descr="图片9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11638" y="3933825"/>
            <a:ext cx="774700" cy="828675"/>
          </a:xfrm>
          <a:prstGeom prst="rect">
            <a:avLst/>
          </a:prstGeom>
          <a:noFill/>
        </p:spPr>
      </p:pic>
      <p:pic>
        <p:nvPicPr>
          <p:cNvPr id="209541" name="Picture 645" descr="图片9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0063" y="3860800"/>
            <a:ext cx="1189037" cy="835025"/>
          </a:xfrm>
          <a:prstGeom prst="rect">
            <a:avLst/>
          </a:prstGeom>
          <a:noFill/>
        </p:spPr>
      </p:pic>
      <p:pic>
        <p:nvPicPr>
          <p:cNvPr id="209542" name="Picture 646" descr="图片9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5825" y="3933825"/>
            <a:ext cx="1292225" cy="669925"/>
          </a:xfrm>
          <a:prstGeom prst="rect">
            <a:avLst/>
          </a:prstGeom>
          <a:noFill/>
        </p:spPr>
      </p:pic>
      <p:pic>
        <p:nvPicPr>
          <p:cNvPr id="209543" name="Picture 647" descr="图片9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00113" y="5445125"/>
            <a:ext cx="768350" cy="798513"/>
          </a:xfrm>
          <a:prstGeom prst="rect">
            <a:avLst/>
          </a:prstGeom>
          <a:noFill/>
        </p:spPr>
      </p:pic>
      <p:pic>
        <p:nvPicPr>
          <p:cNvPr id="209544" name="Picture 648" descr="图片10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55875" y="5445125"/>
            <a:ext cx="768350" cy="798513"/>
          </a:xfrm>
          <a:prstGeom prst="rect">
            <a:avLst/>
          </a:prstGeom>
          <a:noFill/>
        </p:spPr>
      </p:pic>
      <p:pic>
        <p:nvPicPr>
          <p:cNvPr id="209545" name="Picture 649" descr="图片10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40200" y="5445125"/>
            <a:ext cx="768350" cy="798513"/>
          </a:xfrm>
          <a:prstGeom prst="rect">
            <a:avLst/>
          </a:prstGeom>
          <a:noFill/>
        </p:spPr>
      </p:pic>
      <p:pic>
        <p:nvPicPr>
          <p:cNvPr id="209546" name="Picture 650" descr="图片10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73688"/>
            <a:ext cx="768350" cy="798512"/>
          </a:xfrm>
          <a:prstGeom prst="rect">
            <a:avLst/>
          </a:prstGeom>
          <a:noFill/>
        </p:spPr>
      </p:pic>
      <p:pic>
        <p:nvPicPr>
          <p:cNvPr id="209547" name="Picture 651" descr="图片10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24750" y="5373688"/>
            <a:ext cx="768350" cy="79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14" name="Text Box 294"/>
          <p:cNvSpPr txBox="1">
            <a:spLocks noChangeAspect="1" noChangeArrowheads="1"/>
          </p:cNvSpPr>
          <p:nvPr/>
        </p:nvSpPr>
        <p:spPr bwMode="auto">
          <a:xfrm>
            <a:off x="542925" y="1801813"/>
            <a:ext cx="9826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 baseline="-25000"/>
              <a:t>MRC6600</a:t>
            </a:r>
          </a:p>
        </p:txBody>
      </p:sp>
      <p:sp>
        <p:nvSpPr>
          <p:cNvPr id="210225" name="Rectangle 305"/>
          <p:cNvSpPr>
            <a:spLocks noChangeAspect="1" noChangeArrowheads="1"/>
          </p:cNvSpPr>
          <p:nvPr/>
        </p:nvSpPr>
        <p:spPr bwMode="auto">
          <a:xfrm>
            <a:off x="2411413" y="1916113"/>
            <a:ext cx="736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WMSN-SP</a:t>
            </a:r>
          </a:p>
        </p:txBody>
      </p:sp>
      <p:sp>
        <p:nvSpPr>
          <p:cNvPr id="210234" name="Rectangle 314"/>
          <p:cNvSpPr>
            <a:spLocks noChangeAspect="1" noChangeArrowheads="1"/>
          </p:cNvSpPr>
          <p:nvPr/>
        </p:nvSpPr>
        <p:spPr bwMode="auto">
          <a:xfrm>
            <a:off x="4108450" y="1844675"/>
            <a:ext cx="6080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AIM6300</a:t>
            </a:r>
          </a:p>
        </p:txBody>
      </p:sp>
      <p:sp>
        <p:nvSpPr>
          <p:cNvPr id="210261" name="Rectangle 341"/>
          <p:cNvSpPr>
            <a:spLocks noChangeAspect="1" noChangeArrowheads="1"/>
          </p:cNvSpPr>
          <p:nvPr/>
        </p:nvSpPr>
        <p:spPr bwMode="auto">
          <a:xfrm>
            <a:off x="5795963" y="1916113"/>
            <a:ext cx="533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业务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HLR</a:t>
            </a:r>
            <a:endParaRPr lang="en-US" altLang="zh-CN" b="0"/>
          </a:p>
        </p:txBody>
      </p:sp>
      <p:sp>
        <p:nvSpPr>
          <p:cNvPr id="210276" name="Rectangle 356"/>
          <p:cNvSpPr>
            <a:spLocks noChangeAspect="1" noChangeArrowheads="1"/>
          </p:cNvSpPr>
          <p:nvPr/>
        </p:nvSpPr>
        <p:spPr bwMode="auto">
          <a:xfrm>
            <a:off x="7304088" y="1825625"/>
            <a:ext cx="533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数据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HLR</a:t>
            </a:r>
            <a:endParaRPr lang="en-US" altLang="zh-CN" b="0"/>
          </a:p>
        </p:txBody>
      </p:sp>
      <p:sp>
        <p:nvSpPr>
          <p:cNvPr id="210348" name="Text Box 428"/>
          <p:cNvSpPr txBox="1">
            <a:spLocks noChangeArrowheads="1"/>
          </p:cNvSpPr>
          <p:nvPr/>
        </p:nvSpPr>
        <p:spPr bwMode="auto">
          <a:xfrm>
            <a:off x="365125" y="136525"/>
            <a:ext cx="1352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核心网图标</a:t>
            </a:r>
          </a:p>
        </p:txBody>
      </p:sp>
      <p:sp>
        <p:nvSpPr>
          <p:cNvPr id="210349" name="Rectangle 429"/>
          <p:cNvSpPr>
            <a:spLocks noChangeAspect="1" noChangeArrowheads="1"/>
          </p:cNvSpPr>
          <p:nvPr/>
        </p:nvSpPr>
        <p:spPr bwMode="auto">
          <a:xfrm>
            <a:off x="687388" y="34242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本地服务器</a:t>
            </a:r>
            <a:endParaRPr lang="zh-CN" altLang="en-US" b="0"/>
          </a:p>
        </p:txBody>
      </p:sp>
      <p:sp>
        <p:nvSpPr>
          <p:cNvPr id="210389" name="Rectangle 469"/>
          <p:cNvSpPr>
            <a:spLocks noChangeAspect="1" noChangeArrowheads="1"/>
          </p:cNvSpPr>
          <p:nvPr/>
        </p:nvSpPr>
        <p:spPr bwMode="auto">
          <a:xfrm>
            <a:off x="2370138" y="3357563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营业厅系统</a:t>
            </a:r>
          </a:p>
          <a:p>
            <a:pPr algn="l"/>
            <a:r>
              <a:rPr lang="en-US" altLang="zh-CN" b="0">
                <a:latin typeface="黑体" pitchFamily="49" charset="-122"/>
                <a:ea typeface="黑体" pitchFamily="49" charset="-122"/>
              </a:rPr>
              <a:t>(BOSS</a:t>
            </a:r>
            <a:r>
              <a:rPr lang="zh-CN" altLang="en-US" b="0">
                <a:latin typeface="黑体" pitchFamily="49" charset="-122"/>
                <a:ea typeface="黑体" pitchFamily="49" charset="-122"/>
              </a:rPr>
              <a:t>系统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)</a:t>
            </a:r>
            <a:endParaRPr lang="en-US" altLang="zh-CN" b="0"/>
          </a:p>
        </p:txBody>
      </p:sp>
      <p:sp>
        <p:nvSpPr>
          <p:cNvPr id="210489" name="Rectangle 569"/>
          <p:cNvSpPr>
            <a:spLocks noChangeAspect="1" noChangeArrowheads="1"/>
          </p:cNvSpPr>
          <p:nvPr/>
        </p:nvSpPr>
        <p:spPr bwMode="auto">
          <a:xfrm>
            <a:off x="4284663" y="3424238"/>
            <a:ext cx="8159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SE2300</a:t>
            </a:r>
          </a:p>
        </p:txBody>
      </p:sp>
      <p:sp>
        <p:nvSpPr>
          <p:cNvPr id="210498" name="Rectangle 578"/>
          <p:cNvSpPr>
            <a:spLocks noChangeAspect="1" noChangeArrowheads="1"/>
          </p:cNvSpPr>
          <p:nvPr/>
        </p:nvSpPr>
        <p:spPr bwMode="auto">
          <a:xfrm>
            <a:off x="5845175" y="3424238"/>
            <a:ext cx="8540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RM9000</a:t>
            </a:r>
          </a:p>
        </p:txBody>
      </p:sp>
      <p:sp>
        <p:nvSpPr>
          <p:cNvPr id="210510" name="Rectangle 590"/>
          <p:cNvSpPr>
            <a:spLocks noChangeAspect="1" noChangeArrowheads="1"/>
          </p:cNvSpPr>
          <p:nvPr/>
        </p:nvSpPr>
        <p:spPr bwMode="auto">
          <a:xfrm>
            <a:off x="7431088" y="3424238"/>
            <a:ext cx="793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家庭网关</a:t>
            </a:r>
          </a:p>
        </p:txBody>
      </p:sp>
      <p:sp>
        <p:nvSpPr>
          <p:cNvPr id="210548" name="Text Box 628"/>
          <p:cNvSpPr txBox="1">
            <a:spLocks noChangeArrowheads="1"/>
          </p:cNvSpPr>
          <p:nvPr/>
        </p:nvSpPr>
        <p:spPr bwMode="auto">
          <a:xfrm>
            <a:off x="827088" y="4868863"/>
            <a:ext cx="6921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sz="1400" b="0" baseline="-25000"/>
              <a:t>MRP6600</a:t>
            </a:r>
          </a:p>
        </p:txBody>
      </p:sp>
      <p:sp>
        <p:nvSpPr>
          <p:cNvPr id="210549" name="Rectangle 629"/>
          <p:cNvSpPr>
            <a:spLocks noChangeArrowheads="1"/>
          </p:cNvSpPr>
          <p:nvPr/>
        </p:nvSpPr>
        <p:spPr bwMode="auto">
          <a:xfrm>
            <a:off x="2547938" y="494188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中心服务器</a:t>
            </a:r>
            <a:endParaRPr lang="zh-CN" altLang="en-US"/>
          </a:p>
        </p:txBody>
      </p:sp>
      <p:pic>
        <p:nvPicPr>
          <p:cNvPr id="210594" name="Picture 674" descr="图片1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908050"/>
            <a:ext cx="974725" cy="792163"/>
          </a:xfrm>
          <a:prstGeom prst="rect">
            <a:avLst/>
          </a:prstGeom>
          <a:noFill/>
        </p:spPr>
      </p:pic>
      <p:pic>
        <p:nvPicPr>
          <p:cNvPr id="210595" name="Picture 675" descr="图片1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1052513"/>
            <a:ext cx="712787" cy="652462"/>
          </a:xfrm>
          <a:prstGeom prst="rect">
            <a:avLst/>
          </a:prstGeom>
          <a:noFill/>
        </p:spPr>
      </p:pic>
      <p:pic>
        <p:nvPicPr>
          <p:cNvPr id="210596" name="Picture 676" descr="图片1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81075"/>
            <a:ext cx="701675" cy="731838"/>
          </a:xfrm>
          <a:prstGeom prst="rect">
            <a:avLst/>
          </a:prstGeom>
          <a:noFill/>
        </p:spPr>
      </p:pic>
      <p:pic>
        <p:nvPicPr>
          <p:cNvPr id="210597" name="Picture 677" descr="图片10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981075"/>
            <a:ext cx="742950" cy="774700"/>
          </a:xfrm>
          <a:prstGeom prst="rect">
            <a:avLst/>
          </a:prstGeom>
          <a:noFill/>
        </p:spPr>
      </p:pic>
      <p:pic>
        <p:nvPicPr>
          <p:cNvPr id="210598" name="Picture 678" descr="图片1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81075"/>
            <a:ext cx="731838" cy="706438"/>
          </a:xfrm>
          <a:prstGeom prst="rect">
            <a:avLst/>
          </a:prstGeom>
          <a:noFill/>
        </p:spPr>
      </p:pic>
      <p:pic>
        <p:nvPicPr>
          <p:cNvPr id="210599" name="Picture 679" descr="图片10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420938"/>
            <a:ext cx="590550" cy="901700"/>
          </a:xfrm>
          <a:prstGeom prst="rect">
            <a:avLst/>
          </a:prstGeom>
          <a:noFill/>
        </p:spPr>
      </p:pic>
      <p:pic>
        <p:nvPicPr>
          <p:cNvPr id="210600" name="Picture 680" descr="图片1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92375"/>
            <a:ext cx="927100" cy="841375"/>
          </a:xfrm>
          <a:prstGeom prst="rect">
            <a:avLst/>
          </a:prstGeom>
          <a:noFill/>
        </p:spPr>
      </p:pic>
      <p:pic>
        <p:nvPicPr>
          <p:cNvPr id="210601" name="Picture 681" descr="图片1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565400"/>
            <a:ext cx="658812" cy="731838"/>
          </a:xfrm>
          <a:prstGeom prst="rect">
            <a:avLst/>
          </a:prstGeom>
          <a:noFill/>
        </p:spPr>
      </p:pic>
      <p:pic>
        <p:nvPicPr>
          <p:cNvPr id="210602" name="Picture 682" descr="图片1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01675" cy="847725"/>
          </a:xfrm>
          <a:prstGeom prst="rect">
            <a:avLst/>
          </a:prstGeom>
          <a:noFill/>
        </p:spPr>
      </p:pic>
      <p:pic>
        <p:nvPicPr>
          <p:cNvPr id="210603" name="Picture 683" descr="图片1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92375"/>
            <a:ext cx="779463" cy="811213"/>
          </a:xfrm>
          <a:prstGeom prst="rect">
            <a:avLst/>
          </a:prstGeom>
          <a:noFill/>
        </p:spPr>
      </p:pic>
      <p:pic>
        <p:nvPicPr>
          <p:cNvPr id="210604" name="Picture 684" descr="图片1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89363"/>
            <a:ext cx="695325" cy="1060450"/>
          </a:xfrm>
          <a:prstGeom prst="rect">
            <a:avLst/>
          </a:prstGeom>
          <a:noFill/>
        </p:spPr>
      </p:pic>
      <p:pic>
        <p:nvPicPr>
          <p:cNvPr id="210605" name="Picture 685" descr="图片1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7313" y="3860800"/>
            <a:ext cx="633412" cy="963613"/>
          </a:xfrm>
          <a:prstGeom prst="rect">
            <a:avLst/>
          </a:prstGeom>
          <a:noFill/>
        </p:spPr>
      </p:pic>
      <p:pic>
        <p:nvPicPr>
          <p:cNvPr id="210606" name="Picture 686" descr="图片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84888" y="3898900"/>
            <a:ext cx="639762" cy="969963"/>
          </a:xfrm>
          <a:prstGeom prst="rect">
            <a:avLst/>
          </a:prstGeom>
          <a:noFill/>
        </p:spPr>
      </p:pic>
      <p:sp>
        <p:nvSpPr>
          <p:cNvPr id="210608" name="Rectangle 688"/>
          <p:cNvSpPr>
            <a:spLocks noChangeArrowheads="1"/>
          </p:cNvSpPr>
          <p:nvPr/>
        </p:nvSpPr>
        <p:spPr bwMode="auto">
          <a:xfrm>
            <a:off x="6156325" y="4902200"/>
            <a:ext cx="5905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VideoAS</a:t>
            </a:r>
          </a:p>
        </p:txBody>
      </p:sp>
      <p:pic>
        <p:nvPicPr>
          <p:cNvPr id="210609" name="Picture 689" descr="图片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211638" y="4002088"/>
            <a:ext cx="692150" cy="722312"/>
          </a:xfrm>
          <a:prstGeom prst="rect">
            <a:avLst/>
          </a:prstGeom>
          <a:noFill/>
        </p:spPr>
      </p:pic>
      <p:sp>
        <p:nvSpPr>
          <p:cNvPr id="210610" name="Rectangle 690"/>
          <p:cNvSpPr>
            <a:spLocks noChangeArrowheads="1"/>
          </p:cNvSpPr>
          <p:nvPr/>
        </p:nvSpPr>
        <p:spPr bwMode="auto">
          <a:xfrm>
            <a:off x="4284663" y="4868863"/>
            <a:ext cx="6588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SPG2800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70" name="Text Box 326"/>
          <p:cNvSpPr txBox="1">
            <a:spLocks noChangeAspect="1" noChangeArrowheads="1"/>
          </p:cNvSpPr>
          <p:nvPr/>
        </p:nvSpPr>
        <p:spPr bwMode="auto">
          <a:xfrm>
            <a:off x="852488" y="1919288"/>
            <a:ext cx="9826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 baseline="-25000"/>
              <a:t>MRC6600</a:t>
            </a:r>
          </a:p>
        </p:txBody>
      </p:sp>
      <p:sp>
        <p:nvSpPr>
          <p:cNvPr id="211271" name="Rectangle 327"/>
          <p:cNvSpPr>
            <a:spLocks noChangeAspect="1" noChangeArrowheads="1"/>
          </p:cNvSpPr>
          <p:nvPr/>
        </p:nvSpPr>
        <p:spPr bwMode="auto">
          <a:xfrm>
            <a:off x="2411413" y="1916113"/>
            <a:ext cx="736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WMSN-SP</a:t>
            </a:r>
          </a:p>
        </p:txBody>
      </p:sp>
      <p:sp>
        <p:nvSpPr>
          <p:cNvPr id="211354" name="Rectangle 410"/>
          <p:cNvSpPr>
            <a:spLocks noChangeAspect="1" noChangeArrowheads="1"/>
          </p:cNvSpPr>
          <p:nvPr/>
        </p:nvSpPr>
        <p:spPr bwMode="auto">
          <a:xfrm>
            <a:off x="5795963" y="1916113"/>
            <a:ext cx="533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业务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HLR</a:t>
            </a:r>
            <a:endParaRPr lang="en-US" altLang="zh-CN" b="0"/>
          </a:p>
        </p:txBody>
      </p:sp>
      <p:sp>
        <p:nvSpPr>
          <p:cNvPr id="211355" name="Rectangle 411"/>
          <p:cNvSpPr>
            <a:spLocks noChangeAspect="1" noChangeArrowheads="1"/>
          </p:cNvSpPr>
          <p:nvPr/>
        </p:nvSpPr>
        <p:spPr bwMode="auto">
          <a:xfrm>
            <a:off x="7639050" y="1878013"/>
            <a:ext cx="533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数据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HLR</a:t>
            </a:r>
            <a:endParaRPr lang="en-US" altLang="zh-CN" b="0"/>
          </a:p>
        </p:txBody>
      </p:sp>
      <p:sp>
        <p:nvSpPr>
          <p:cNvPr id="211356" name="Text Box 412"/>
          <p:cNvSpPr txBox="1">
            <a:spLocks noChangeArrowheads="1"/>
          </p:cNvSpPr>
          <p:nvPr/>
        </p:nvSpPr>
        <p:spPr bwMode="auto">
          <a:xfrm>
            <a:off x="365125" y="136525"/>
            <a:ext cx="1352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核心网图标</a:t>
            </a:r>
          </a:p>
        </p:txBody>
      </p:sp>
      <p:sp>
        <p:nvSpPr>
          <p:cNvPr id="211357" name="Rectangle 413"/>
          <p:cNvSpPr>
            <a:spLocks noChangeAspect="1" noChangeArrowheads="1"/>
          </p:cNvSpPr>
          <p:nvPr/>
        </p:nvSpPr>
        <p:spPr bwMode="auto">
          <a:xfrm>
            <a:off x="785813" y="34242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本地服务器</a:t>
            </a:r>
            <a:endParaRPr lang="zh-CN" altLang="en-US" b="0"/>
          </a:p>
        </p:txBody>
      </p:sp>
      <p:sp>
        <p:nvSpPr>
          <p:cNvPr id="211358" name="Rectangle 414"/>
          <p:cNvSpPr>
            <a:spLocks noChangeAspect="1" noChangeArrowheads="1"/>
          </p:cNvSpPr>
          <p:nvPr/>
        </p:nvSpPr>
        <p:spPr bwMode="auto">
          <a:xfrm>
            <a:off x="2370138" y="3213100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营业厅系统</a:t>
            </a:r>
          </a:p>
          <a:p>
            <a:pPr algn="l"/>
            <a:r>
              <a:rPr lang="en-US" altLang="zh-CN" b="0">
                <a:latin typeface="黑体" pitchFamily="49" charset="-122"/>
                <a:ea typeface="黑体" pitchFamily="49" charset="-122"/>
              </a:rPr>
              <a:t>(BOSS</a:t>
            </a:r>
            <a:r>
              <a:rPr lang="zh-CN" altLang="en-US" b="0">
                <a:latin typeface="黑体" pitchFamily="49" charset="-122"/>
                <a:ea typeface="黑体" pitchFamily="49" charset="-122"/>
              </a:rPr>
              <a:t>系统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)</a:t>
            </a:r>
            <a:endParaRPr lang="en-US" altLang="zh-CN" b="0"/>
          </a:p>
        </p:txBody>
      </p:sp>
      <p:sp>
        <p:nvSpPr>
          <p:cNvPr id="211495" name="Rectangle 551"/>
          <p:cNvSpPr>
            <a:spLocks noChangeAspect="1" noChangeArrowheads="1"/>
          </p:cNvSpPr>
          <p:nvPr/>
        </p:nvSpPr>
        <p:spPr bwMode="auto">
          <a:xfrm>
            <a:off x="4187825" y="3424238"/>
            <a:ext cx="8159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SE2300</a:t>
            </a:r>
          </a:p>
        </p:txBody>
      </p:sp>
      <p:sp>
        <p:nvSpPr>
          <p:cNvPr id="211504" name="Rectangle 560"/>
          <p:cNvSpPr>
            <a:spLocks noChangeAspect="1" noChangeArrowheads="1"/>
          </p:cNvSpPr>
          <p:nvPr/>
        </p:nvSpPr>
        <p:spPr bwMode="auto">
          <a:xfrm>
            <a:off x="5949950" y="3424238"/>
            <a:ext cx="8540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RM9000</a:t>
            </a:r>
          </a:p>
        </p:txBody>
      </p:sp>
      <p:sp>
        <p:nvSpPr>
          <p:cNvPr id="211505" name="Rectangle 561"/>
          <p:cNvSpPr>
            <a:spLocks noChangeAspect="1" noChangeArrowheads="1"/>
          </p:cNvSpPr>
          <p:nvPr/>
        </p:nvSpPr>
        <p:spPr bwMode="auto">
          <a:xfrm>
            <a:off x="7581900" y="3284538"/>
            <a:ext cx="793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>
                <a:solidFill>
                  <a:srgbClr val="25221E"/>
                </a:solidFill>
              </a:rPr>
              <a:t>家庭网关</a:t>
            </a:r>
          </a:p>
        </p:txBody>
      </p:sp>
      <p:sp>
        <p:nvSpPr>
          <p:cNvPr id="211603" name="Text Box 659"/>
          <p:cNvSpPr txBox="1">
            <a:spLocks noChangeArrowheads="1"/>
          </p:cNvSpPr>
          <p:nvPr/>
        </p:nvSpPr>
        <p:spPr bwMode="auto">
          <a:xfrm>
            <a:off x="855663" y="4797425"/>
            <a:ext cx="6921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sz="1400" b="0" baseline="-25000"/>
              <a:t>MRP6600</a:t>
            </a:r>
          </a:p>
        </p:txBody>
      </p:sp>
      <p:sp>
        <p:nvSpPr>
          <p:cNvPr id="211604" name="Rectangle 660"/>
          <p:cNvSpPr>
            <a:spLocks noChangeAspect="1" noChangeArrowheads="1"/>
          </p:cNvSpPr>
          <p:nvPr/>
        </p:nvSpPr>
        <p:spPr bwMode="auto">
          <a:xfrm>
            <a:off x="4108450" y="1844675"/>
            <a:ext cx="6080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AIM6300</a:t>
            </a:r>
          </a:p>
        </p:txBody>
      </p:sp>
      <p:sp>
        <p:nvSpPr>
          <p:cNvPr id="211609" name="Rectangle 665"/>
          <p:cNvSpPr>
            <a:spLocks noChangeArrowheads="1"/>
          </p:cNvSpPr>
          <p:nvPr/>
        </p:nvSpPr>
        <p:spPr bwMode="auto">
          <a:xfrm>
            <a:off x="2403475" y="494188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中心服务器</a:t>
            </a:r>
            <a:endParaRPr lang="zh-CN" altLang="en-US"/>
          </a:p>
        </p:txBody>
      </p:sp>
      <p:pic>
        <p:nvPicPr>
          <p:cNvPr id="211696" name="Picture 752" descr="图片1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052513"/>
            <a:ext cx="981075" cy="785812"/>
          </a:xfrm>
          <a:prstGeom prst="rect">
            <a:avLst/>
          </a:prstGeom>
          <a:noFill/>
        </p:spPr>
      </p:pic>
      <p:pic>
        <p:nvPicPr>
          <p:cNvPr id="211697" name="Picture 753" descr="图片1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1123950"/>
            <a:ext cx="712787" cy="646113"/>
          </a:xfrm>
          <a:prstGeom prst="rect">
            <a:avLst/>
          </a:prstGeom>
          <a:noFill/>
        </p:spPr>
      </p:pic>
      <p:pic>
        <p:nvPicPr>
          <p:cNvPr id="211698" name="Picture 754" descr="图片1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1052513"/>
            <a:ext cx="701675" cy="731837"/>
          </a:xfrm>
          <a:prstGeom prst="rect">
            <a:avLst/>
          </a:prstGeom>
          <a:noFill/>
        </p:spPr>
      </p:pic>
      <p:pic>
        <p:nvPicPr>
          <p:cNvPr id="211699" name="Picture 755" descr="图片1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1052513"/>
            <a:ext cx="742950" cy="774700"/>
          </a:xfrm>
          <a:prstGeom prst="rect">
            <a:avLst/>
          </a:prstGeom>
          <a:noFill/>
        </p:spPr>
      </p:pic>
      <p:pic>
        <p:nvPicPr>
          <p:cNvPr id="211700" name="Picture 756" descr="图片1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1123950"/>
            <a:ext cx="731838" cy="706438"/>
          </a:xfrm>
          <a:prstGeom prst="rect">
            <a:avLst/>
          </a:prstGeom>
          <a:noFill/>
        </p:spPr>
      </p:pic>
      <p:pic>
        <p:nvPicPr>
          <p:cNvPr id="211701" name="Picture 757" descr="图片1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420938"/>
            <a:ext cx="590550" cy="901700"/>
          </a:xfrm>
          <a:prstGeom prst="rect">
            <a:avLst/>
          </a:prstGeom>
          <a:noFill/>
        </p:spPr>
      </p:pic>
      <p:pic>
        <p:nvPicPr>
          <p:cNvPr id="211702" name="Picture 758" descr="图片12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205038"/>
            <a:ext cx="931863" cy="841375"/>
          </a:xfrm>
          <a:prstGeom prst="rect">
            <a:avLst/>
          </a:prstGeom>
          <a:noFill/>
        </p:spPr>
      </p:pic>
      <p:pic>
        <p:nvPicPr>
          <p:cNvPr id="211703" name="Picture 759" descr="图片12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565400"/>
            <a:ext cx="701675" cy="792163"/>
          </a:xfrm>
          <a:prstGeom prst="rect">
            <a:avLst/>
          </a:prstGeom>
          <a:noFill/>
        </p:spPr>
      </p:pic>
      <p:pic>
        <p:nvPicPr>
          <p:cNvPr id="211704" name="Picture 760" descr="图片12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2420938"/>
            <a:ext cx="701675" cy="854075"/>
          </a:xfrm>
          <a:prstGeom prst="rect">
            <a:avLst/>
          </a:prstGeom>
          <a:noFill/>
        </p:spPr>
      </p:pic>
      <p:pic>
        <p:nvPicPr>
          <p:cNvPr id="211705" name="Picture 761" descr="图片12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420938"/>
            <a:ext cx="774700" cy="804862"/>
          </a:xfrm>
          <a:prstGeom prst="rect">
            <a:avLst/>
          </a:prstGeom>
          <a:noFill/>
        </p:spPr>
      </p:pic>
      <p:pic>
        <p:nvPicPr>
          <p:cNvPr id="211706" name="Picture 762" descr="图片12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89363"/>
            <a:ext cx="695325" cy="1066800"/>
          </a:xfrm>
          <a:prstGeom prst="rect">
            <a:avLst/>
          </a:prstGeom>
          <a:noFill/>
        </p:spPr>
      </p:pic>
      <p:pic>
        <p:nvPicPr>
          <p:cNvPr id="211707" name="Picture 763" descr="图片12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413" y="3860800"/>
            <a:ext cx="633412" cy="969963"/>
          </a:xfrm>
          <a:prstGeom prst="rect">
            <a:avLst/>
          </a:prstGeom>
          <a:noFill/>
        </p:spPr>
      </p:pic>
      <p:pic>
        <p:nvPicPr>
          <p:cNvPr id="211708" name="Picture 764" descr="图片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67400" y="3860800"/>
            <a:ext cx="639763" cy="969963"/>
          </a:xfrm>
          <a:prstGeom prst="rect">
            <a:avLst/>
          </a:prstGeom>
          <a:noFill/>
        </p:spPr>
      </p:pic>
      <p:sp>
        <p:nvSpPr>
          <p:cNvPr id="211709" name="Rectangle 765"/>
          <p:cNvSpPr>
            <a:spLocks noChangeArrowheads="1"/>
          </p:cNvSpPr>
          <p:nvPr/>
        </p:nvSpPr>
        <p:spPr bwMode="auto">
          <a:xfrm>
            <a:off x="5938838" y="4868863"/>
            <a:ext cx="5905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VideoAS</a:t>
            </a:r>
          </a:p>
        </p:txBody>
      </p:sp>
      <p:pic>
        <p:nvPicPr>
          <p:cNvPr id="211710" name="Picture 766" descr="图片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0200" y="4005263"/>
            <a:ext cx="765175" cy="792162"/>
          </a:xfrm>
          <a:prstGeom prst="rect">
            <a:avLst/>
          </a:prstGeom>
          <a:noFill/>
        </p:spPr>
      </p:pic>
      <p:sp>
        <p:nvSpPr>
          <p:cNvPr id="211711" name="Rectangle 767"/>
          <p:cNvSpPr>
            <a:spLocks noChangeArrowheads="1"/>
          </p:cNvSpPr>
          <p:nvPr/>
        </p:nvSpPr>
        <p:spPr bwMode="auto">
          <a:xfrm>
            <a:off x="4211638" y="4902200"/>
            <a:ext cx="6588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SPG2800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无   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sp>
        <p:nvSpPr>
          <p:cNvPr id="215087" name="Rectangle 47"/>
          <p:cNvSpPr>
            <a:spLocks noChangeAspect="1" noChangeArrowheads="1"/>
          </p:cNvSpPr>
          <p:nvPr/>
        </p:nvSpPr>
        <p:spPr bwMode="auto">
          <a:xfrm>
            <a:off x="2051050" y="836613"/>
            <a:ext cx="82232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BTS3002C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ODU3601C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BTS3601C</a:t>
            </a:r>
          </a:p>
          <a:p>
            <a:pPr algn="l" defTabSz="1066800"/>
            <a:r>
              <a:rPr lang="en-US" altLang="zh-CN" sz="1000" b="0"/>
              <a:t>BTS3802C</a:t>
            </a:r>
          </a:p>
          <a:p>
            <a:pPr algn="l" defTabSz="1066800"/>
            <a:r>
              <a:rPr lang="en-US" altLang="zh-CN" sz="1000" b="0"/>
              <a:t>FLEX</a:t>
            </a:r>
          </a:p>
          <a:p>
            <a:pPr algn="l" defTabSz="1066800"/>
            <a:r>
              <a:rPr lang="zh-CN" altLang="en-US" sz="1000" b="0">
                <a:solidFill>
                  <a:srgbClr val="131516"/>
                </a:solidFill>
              </a:rPr>
              <a:t>以上</a:t>
            </a:r>
            <a:r>
              <a:rPr lang="zh-CN" altLang="en-US" sz="1000" b="0">
                <a:solidFill>
                  <a:srgbClr val="1F1A17"/>
                </a:solidFill>
              </a:rPr>
              <a:t>通用</a:t>
            </a:r>
            <a:r>
              <a:rPr lang="zh-CN" altLang="en-US" sz="1000" b="0">
                <a:solidFill>
                  <a:srgbClr val="25221E"/>
                </a:solidFill>
              </a:rPr>
              <a:t>同</a:t>
            </a:r>
          </a:p>
        </p:txBody>
      </p:sp>
      <p:sp>
        <p:nvSpPr>
          <p:cNvPr id="215109" name="Rectangle 69"/>
          <p:cNvSpPr>
            <a:spLocks noChangeAspect="1" noChangeArrowheads="1"/>
          </p:cNvSpPr>
          <p:nvPr/>
        </p:nvSpPr>
        <p:spPr bwMode="auto">
          <a:xfrm>
            <a:off x="3851275" y="1268413"/>
            <a:ext cx="649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BTS30</a:t>
            </a:r>
          </a:p>
        </p:txBody>
      </p:sp>
      <p:sp>
        <p:nvSpPr>
          <p:cNvPr id="215110" name="Rectangle 70"/>
          <p:cNvSpPr>
            <a:spLocks noChangeAspect="1" noChangeArrowheads="1"/>
          </p:cNvSpPr>
          <p:nvPr/>
        </p:nvSpPr>
        <p:spPr bwMode="auto">
          <a:xfrm>
            <a:off x="395288" y="644525"/>
            <a:ext cx="13684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sz="1000" b="0">
                <a:solidFill>
                  <a:srgbClr val="FF3300"/>
                </a:solidFill>
              </a:rPr>
              <a:t>BSC32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HLR/AC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LDC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PDSN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CG</a:t>
            </a:r>
            <a:r>
              <a:rPr lang="zh-CN" altLang="en-US" sz="1000" b="0">
                <a:solidFill>
                  <a:srgbClr val="242729"/>
                </a:solidFill>
              </a:rPr>
              <a:t>（机柜）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LSC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MSC/SSP/VLR</a:t>
            </a:r>
          </a:p>
          <a:p>
            <a:pPr algn="l" defTabSz="1066800"/>
            <a:r>
              <a:rPr lang="en-US" altLang="zh-CN" sz="1000" b="0">
                <a:solidFill>
                  <a:schemeClr val="hlink"/>
                </a:solidFill>
              </a:rPr>
              <a:t>RAC6610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GGSN35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SGSN9810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VMSC60</a:t>
            </a:r>
          </a:p>
          <a:p>
            <a:pPr algn="l" defTabSz="1066800"/>
            <a:r>
              <a:rPr lang="zh-CN" altLang="en-US" sz="1000" b="0">
                <a:solidFill>
                  <a:srgbClr val="242729"/>
                </a:solidFill>
              </a:rPr>
              <a:t>以上</a:t>
            </a:r>
            <a:r>
              <a:rPr lang="zh-CN" altLang="en-US" sz="1000" b="0">
                <a:solidFill>
                  <a:srgbClr val="25221E"/>
                </a:solidFill>
              </a:rPr>
              <a:t>通用</a:t>
            </a:r>
          </a:p>
        </p:txBody>
      </p:sp>
      <p:sp>
        <p:nvSpPr>
          <p:cNvPr id="215149" name="Rectangle 109"/>
          <p:cNvSpPr>
            <a:spLocks noChangeAspect="1" noChangeArrowheads="1"/>
          </p:cNvSpPr>
          <p:nvPr/>
        </p:nvSpPr>
        <p:spPr bwMode="auto">
          <a:xfrm>
            <a:off x="7524750" y="1773238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SGSN9810</a:t>
            </a:r>
          </a:p>
        </p:txBody>
      </p:sp>
      <p:sp>
        <p:nvSpPr>
          <p:cNvPr id="215150" name="Rectangle 110"/>
          <p:cNvSpPr>
            <a:spLocks noChangeAspect="1" noChangeArrowheads="1"/>
          </p:cNvSpPr>
          <p:nvPr/>
        </p:nvSpPr>
        <p:spPr bwMode="auto">
          <a:xfrm>
            <a:off x="5651500" y="1611313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基站通用</a:t>
            </a:r>
            <a:r>
              <a:rPr lang="en-US" altLang="zh-CN" b="0"/>
              <a:t>,</a:t>
            </a:r>
            <a:r>
              <a:rPr lang="zh-CN" altLang="en-US" b="0"/>
              <a:t>也可以代表</a:t>
            </a:r>
            <a:r>
              <a:rPr lang="en-US" altLang="zh-CN" b="0"/>
              <a:t>BSS</a:t>
            </a:r>
          </a:p>
        </p:txBody>
      </p:sp>
      <p:sp>
        <p:nvSpPr>
          <p:cNvPr id="215194" name="Rectangle 154"/>
          <p:cNvSpPr>
            <a:spLocks noChangeAspect="1" noChangeArrowheads="1"/>
          </p:cNvSpPr>
          <p:nvPr/>
        </p:nvSpPr>
        <p:spPr bwMode="auto">
          <a:xfrm>
            <a:off x="827088" y="3370263"/>
            <a:ext cx="8334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BSC6800</a:t>
            </a:r>
          </a:p>
        </p:txBody>
      </p:sp>
      <p:sp>
        <p:nvSpPr>
          <p:cNvPr id="215209" name="Rectangle 169"/>
          <p:cNvSpPr>
            <a:spLocks noChangeAspect="1" noChangeArrowheads="1"/>
          </p:cNvSpPr>
          <p:nvPr/>
        </p:nvSpPr>
        <p:spPr bwMode="auto">
          <a:xfrm>
            <a:off x="2339975" y="32131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BTS3812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BTS3806</a:t>
            </a:r>
          </a:p>
        </p:txBody>
      </p:sp>
      <p:sp>
        <p:nvSpPr>
          <p:cNvPr id="215259" name="Rectangle 219"/>
          <p:cNvSpPr>
            <a:spLocks noChangeAspect="1" noChangeArrowheads="1"/>
          </p:cNvSpPr>
          <p:nvPr/>
        </p:nvSpPr>
        <p:spPr bwMode="auto">
          <a:xfrm>
            <a:off x="4157663" y="3284538"/>
            <a:ext cx="9191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BTS3806A</a:t>
            </a:r>
          </a:p>
        </p:txBody>
      </p:sp>
      <p:sp>
        <p:nvSpPr>
          <p:cNvPr id="215260" name="Rectangle 220"/>
          <p:cNvSpPr>
            <a:spLocks noChangeAspect="1" noChangeArrowheads="1"/>
          </p:cNvSpPr>
          <p:nvPr/>
        </p:nvSpPr>
        <p:spPr bwMode="auto">
          <a:xfrm>
            <a:off x="5638800" y="3068638"/>
            <a:ext cx="12382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BTS3001C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RRU3802C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FLEX3801C-R</a:t>
            </a:r>
          </a:p>
        </p:txBody>
      </p:sp>
      <p:sp>
        <p:nvSpPr>
          <p:cNvPr id="215289" name="Rectangle 249"/>
          <p:cNvSpPr>
            <a:spLocks noChangeAspect="1" noChangeArrowheads="1"/>
          </p:cNvSpPr>
          <p:nvPr/>
        </p:nvSpPr>
        <p:spPr bwMode="auto">
          <a:xfrm>
            <a:off x="2555875" y="4724400"/>
            <a:ext cx="4889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 fontAlgn="ct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AAA</a:t>
            </a:r>
          </a:p>
        </p:txBody>
      </p:sp>
      <p:sp>
        <p:nvSpPr>
          <p:cNvPr id="215290" name="Rectangle 250"/>
          <p:cNvSpPr>
            <a:spLocks noChangeAspect="1" noChangeArrowheads="1"/>
          </p:cNvSpPr>
          <p:nvPr/>
        </p:nvSpPr>
        <p:spPr bwMode="auto">
          <a:xfrm>
            <a:off x="7554913" y="3213100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邮件服务器</a:t>
            </a:r>
          </a:p>
          <a:p>
            <a:r>
              <a:rPr lang="en-US" altLang="zh-CN" b="0">
                <a:solidFill>
                  <a:srgbClr val="000000"/>
                </a:solidFill>
              </a:rPr>
              <a:t>SMC</a:t>
            </a:r>
            <a:endParaRPr lang="en-US" altLang="zh-CN" b="0"/>
          </a:p>
        </p:txBody>
      </p:sp>
      <p:sp>
        <p:nvSpPr>
          <p:cNvPr id="215291" name="Rectangle 251"/>
          <p:cNvSpPr>
            <a:spLocks noChangeAspect="1" noChangeArrowheads="1"/>
          </p:cNvSpPr>
          <p:nvPr/>
        </p:nvSpPr>
        <p:spPr bwMode="auto">
          <a:xfrm>
            <a:off x="827088" y="4797425"/>
            <a:ext cx="955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存储服务器</a:t>
            </a:r>
          </a:p>
        </p:txBody>
      </p:sp>
      <p:sp>
        <p:nvSpPr>
          <p:cNvPr id="215419" name="Rectangle 379"/>
          <p:cNvSpPr>
            <a:spLocks noChangeAspect="1" noChangeArrowheads="1"/>
          </p:cNvSpPr>
          <p:nvPr/>
        </p:nvSpPr>
        <p:spPr bwMode="auto">
          <a:xfrm>
            <a:off x="3563938" y="3716338"/>
            <a:ext cx="1123950" cy="137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Dialupserver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OMCserver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HAiGWB</a:t>
            </a:r>
            <a:r>
              <a:rPr lang="zh-CN" altLang="en-US" b="0">
                <a:solidFill>
                  <a:srgbClr val="25221E"/>
                </a:solidFill>
              </a:rPr>
              <a:t>服务</a:t>
            </a:r>
          </a:p>
          <a:p>
            <a:pPr algn="l" defTabSz="1066800"/>
            <a:r>
              <a:rPr lang="zh-CN" altLang="en-US" b="0">
                <a:solidFill>
                  <a:srgbClr val="25221E"/>
                </a:solidFill>
              </a:rPr>
              <a:t>器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OMCserver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IP</a:t>
            </a:r>
          </a:p>
          <a:p>
            <a:pPr algn="l" defTabSz="1066800"/>
            <a:r>
              <a:rPr lang="zh-CN" altLang="en-US" b="0">
                <a:solidFill>
                  <a:srgbClr val="131516"/>
                </a:solidFill>
              </a:rPr>
              <a:t>以上</a:t>
            </a:r>
            <a:r>
              <a:rPr lang="zh-CN" altLang="en-US" b="0">
                <a:solidFill>
                  <a:srgbClr val="1F1A17"/>
                </a:solidFill>
              </a:rPr>
              <a:t>通用</a:t>
            </a:r>
          </a:p>
        </p:txBody>
      </p:sp>
      <p:sp>
        <p:nvSpPr>
          <p:cNvPr id="215420" name="Rectangle 380"/>
          <p:cNvSpPr>
            <a:spLocks noChangeAspect="1" noChangeArrowheads="1"/>
          </p:cNvSpPr>
          <p:nvPr/>
        </p:nvSpPr>
        <p:spPr bwMode="auto">
          <a:xfrm>
            <a:off x="5580063" y="4627563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Mercury3600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(</a:t>
            </a:r>
            <a:r>
              <a:rPr lang="zh-CN" altLang="en-US" b="0">
                <a:solidFill>
                  <a:srgbClr val="25221E"/>
                </a:solidFill>
              </a:rPr>
              <a:t>时隙交叉设备</a:t>
            </a:r>
            <a:r>
              <a:rPr lang="en-US" altLang="zh-CN" b="0">
                <a:solidFill>
                  <a:srgbClr val="25221E"/>
                </a:solidFill>
              </a:rPr>
              <a:t>)</a:t>
            </a:r>
          </a:p>
        </p:txBody>
      </p:sp>
      <p:sp>
        <p:nvSpPr>
          <p:cNvPr id="215435" name="Rectangle 395"/>
          <p:cNvSpPr>
            <a:spLocks noChangeAspect="1" noChangeArrowheads="1"/>
          </p:cNvSpPr>
          <p:nvPr/>
        </p:nvSpPr>
        <p:spPr bwMode="auto">
          <a:xfrm>
            <a:off x="7494588" y="4810125"/>
            <a:ext cx="8937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cBTS3612</a:t>
            </a:r>
          </a:p>
        </p:txBody>
      </p:sp>
      <p:sp>
        <p:nvSpPr>
          <p:cNvPr id="215470" name="Rectangle 430"/>
          <p:cNvSpPr>
            <a:spLocks noChangeAspect="1" noChangeArrowheads="1"/>
          </p:cNvSpPr>
          <p:nvPr/>
        </p:nvSpPr>
        <p:spPr bwMode="auto">
          <a:xfrm>
            <a:off x="900113" y="6381750"/>
            <a:ext cx="8175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BTS3606</a:t>
            </a:r>
          </a:p>
        </p:txBody>
      </p:sp>
      <p:sp>
        <p:nvSpPr>
          <p:cNvPr id="215471" name="Rectangle 431"/>
          <p:cNvSpPr>
            <a:spLocks noChangeAspect="1" noChangeArrowheads="1"/>
          </p:cNvSpPr>
          <p:nvPr/>
        </p:nvSpPr>
        <p:spPr bwMode="auto">
          <a:xfrm>
            <a:off x="2557463" y="6381750"/>
            <a:ext cx="8334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BSC6600</a:t>
            </a:r>
          </a:p>
        </p:txBody>
      </p:sp>
      <p:sp>
        <p:nvSpPr>
          <p:cNvPr id="215506" name="Rectangle 466"/>
          <p:cNvSpPr>
            <a:spLocks noChangeAspect="1" noChangeArrowheads="1"/>
          </p:cNvSpPr>
          <p:nvPr/>
        </p:nvSpPr>
        <p:spPr bwMode="auto">
          <a:xfrm>
            <a:off x="4438650" y="6381750"/>
            <a:ext cx="5667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SIWF</a:t>
            </a:r>
          </a:p>
        </p:txBody>
      </p:sp>
      <p:sp>
        <p:nvSpPr>
          <p:cNvPr id="215516" name="Rectangle 476"/>
          <p:cNvSpPr>
            <a:spLocks noChangeAspect="1" noChangeArrowheads="1"/>
          </p:cNvSpPr>
          <p:nvPr/>
        </p:nvSpPr>
        <p:spPr bwMode="auto">
          <a:xfrm>
            <a:off x="6084888" y="6381750"/>
            <a:ext cx="4968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>
                <a:solidFill>
                  <a:srgbClr val="242729"/>
                </a:solidFill>
              </a:rPr>
              <a:t>BSC</a:t>
            </a:r>
          </a:p>
        </p:txBody>
      </p:sp>
      <p:sp>
        <p:nvSpPr>
          <p:cNvPr id="215517" name="Rectangle 477"/>
          <p:cNvSpPr>
            <a:spLocks noChangeAspect="1" noChangeArrowheads="1"/>
          </p:cNvSpPr>
          <p:nvPr/>
        </p:nvSpPr>
        <p:spPr bwMode="auto">
          <a:xfrm>
            <a:off x="7593013" y="6381750"/>
            <a:ext cx="6477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M2000</a:t>
            </a:r>
          </a:p>
        </p:txBody>
      </p:sp>
      <p:pic>
        <p:nvPicPr>
          <p:cNvPr id="215565" name="Picture 525" descr="图片1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981075"/>
            <a:ext cx="549275" cy="1000125"/>
          </a:xfrm>
          <a:prstGeom prst="rect">
            <a:avLst/>
          </a:prstGeom>
          <a:noFill/>
        </p:spPr>
      </p:pic>
      <p:pic>
        <p:nvPicPr>
          <p:cNvPr id="215566" name="Picture 526" descr="图片1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213" y="1052513"/>
            <a:ext cx="590550" cy="901700"/>
          </a:xfrm>
          <a:prstGeom prst="rect">
            <a:avLst/>
          </a:prstGeom>
          <a:noFill/>
        </p:spPr>
      </p:pic>
      <p:pic>
        <p:nvPicPr>
          <p:cNvPr id="215567" name="Picture 527" descr="图片1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530225" cy="974725"/>
          </a:xfrm>
          <a:prstGeom prst="rect">
            <a:avLst/>
          </a:prstGeom>
          <a:noFill/>
        </p:spPr>
      </p:pic>
      <p:pic>
        <p:nvPicPr>
          <p:cNvPr id="215568" name="Picture 528" descr="图片13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692150"/>
            <a:ext cx="731837" cy="901700"/>
          </a:xfrm>
          <a:prstGeom prst="rect">
            <a:avLst/>
          </a:prstGeom>
          <a:noFill/>
        </p:spPr>
      </p:pic>
      <p:pic>
        <p:nvPicPr>
          <p:cNvPr id="215569" name="Picture 529" descr="图片1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765175"/>
            <a:ext cx="738188" cy="1000125"/>
          </a:xfrm>
          <a:prstGeom prst="rect">
            <a:avLst/>
          </a:prstGeom>
          <a:noFill/>
        </p:spPr>
      </p:pic>
      <p:pic>
        <p:nvPicPr>
          <p:cNvPr id="215570" name="Picture 530" descr="图片13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2349500"/>
            <a:ext cx="549275" cy="1000125"/>
          </a:xfrm>
          <a:prstGeom prst="rect">
            <a:avLst/>
          </a:prstGeom>
          <a:noFill/>
        </p:spPr>
      </p:pic>
      <p:pic>
        <p:nvPicPr>
          <p:cNvPr id="215571" name="Picture 531" descr="图片13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284413"/>
            <a:ext cx="549275" cy="1000125"/>
          </a:xfrm>
          <a:prstGeom prst="rect">
            <a:avLst/>
          </a:prstGeom>
          <a:noFill/>
        </p:spPr>
      </p:pic>
      <p:pic>
        <p:nvPicPr>
          <p:cNvPr id="215572" name="Picture 532" descr="图片13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276475"/>
            <a:ext cx="669925" cy="974725"/>
          </a:xfrm>
          <a:prstGeom prst="rect">
            <a:avLst/>
          </a:prstGeom>
          <a:noFill/>
        </p:spPr>
      </p:pic>
      <p:pic>
        <p:nvPicPr>
          <p:cNvPr id="215573" name="Picture 533" descr="图片13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205038"/>
            <a:ext cx="609600" cy="884237"/>
          </a:xfrm>
          <a:prstGeom prst="rect">
            <a:avLst/>
          </a:prstGeom>
          <a:noFill/>
        </p:spPr>
      </p:pic>
      <p:pic>
        <p:nvPicPr>
          <p:cNvPr id="215574" name="Picture 534" descr="图片13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276475"/>
            <a:ext cx="590550" cy="901700"/>
          </a:xfrm>
          <a:prstGeom prst="rect">
            <a:avLst/>
          </a:prstGeom>
          <a:noFill/>
        </p:spPr>
      </p:pic>
      <p:pic>
        <p:nvPicPr>
          <p:cNvPr id="215575" name="Picture 535" descr="图片13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550" y="3716338"/>
            <a:ext cx="658813" cy="1017587"/>
          </a:xfrm>
          <a:prstGeom prst="rect">
            <a:avLst/>
          </a:prstGeom>
          <a:noFill/>
        </p:spPr>
      </p:pic>
      <p:pic>
        <p:nvPicPr>
          <p:cNvPr id="215576" name="Picture 536" descr="图片13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789363"/>
            <a:ext cx="590550" cy="901700"/>
          </a:xfrm>
          <a:prstGeom prst="rect">
            <a:avLst/>
          </a:prstGeom>
          <a:noFill/>
        </p:spPr>
      </p:pic>
      <p:pic>
        <p:nvPicPr>
          <p:cNvPr id="215577" name="Picture 537" descr="图片14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643438" y="3933825"/>
            <a:ext cx="549275" cy="1000125"/>
          </a:xfrm>
          <a:prstGeom prst="rect">
            <a:avLst/>
          </a:prstGeom>
          <a:noFill/>
        </p:spPr>
      </p:pic>
      <p:pic>
        <p:nvPicPr>
          <p:cNvPr id="215578" name="Picture 538" descr="图片14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5963" y="3860800"/>
            <a:ext cx="742950" cy="774700"/>
          </a:xfrm>
          <a:prstGeom prst="rect">
            <a:avLst/>
          </a:prstGeom>
          <a:noFill/>
        </p:spPr>
      </p:pic>
      <p:pic>
        <p:nvPicPr>
          <p:cNvPr id="215579" name="Picture 539" descr="图片14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67625" y="3789363"/>
            <a:ext cx="549275" cy="1006475"/>
          </a:xfrm>
          <a:prstGeom prst="rect">
            <a:avLst/>
          </a:prstGeom>
          <a:noFill/>
        </p:spPr>
      </p:pic>
      <p:pic>
        <p:nvPicPr>
          <p:cNvPr id="215580" name="Picture 540" descr="图片14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42988" y="5300663"/>
            <a:ext cx="517525" cy="1000125"/>
          </a:xfrm>
          <a:prstGeom prst="rect">
            <a:avLst/>
          </a:prstGeom>
          <a:noFill/>
        </p:spPr>
      </p:pic>
      <p:pic>
        <p:nvPicPr>
          <p:cNvPr id="215581" name="Picture 541" descr="图片14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700338" y="5300663"/>
            <a:ext cx="554037" cy="1000125"/>
          </a:xfrm>
          <a:prstGeom prst="rect">
            <a:avLst/>
          </a:prstGeom>
          <a:noFill/>
        </p:spPr>
      </p:pic>
      <p:pic>
        <p:nvPicPr>
          <p:cNvPr id="215582" name="Picture 542" descr="图片14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356100" y="5516563"/>
            <a:ext cx="742950" cy="774700"/>
          </a:xfrm>
          <a:prstGeom prst="rect">
            <a:avLst/>
          </a:prstGeom>
          <a:noFill/>
        </p:spPr>
      </p:pic>
      <p:pic>
        <p:nvPicPr>
          <p:cNvPr id="215583" name="Picture 543" descr="图片14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445125"/>
            <a:ext cx="742950" cy="779463"/>
          </a:xfrm>
          <a:prstGeom prst="rect">
            <a:avLst/>
          </a:prstGeom>
          <a:noFill/>
        </p:spPr>
      </p:pic>
      <p:pic>
        <p:nvPicPr>
          <p:cNvPr id="215584" name="Picture 544" descr="图片14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51725" y="5373688"/>
            <a:ext cx="927100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71" name="Text Box 107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sp>
        <p:nvSpPr>
          <p:cNvPr id="216172" name="Rectangle 108"/>
          <p:cNvSpPr>
            <a:spLocks noChangeAspect="1" noChangeArrowheads="1"/>
          </p:cNvSpPr>
          <p:nvPr/>
        </p:nvSpPr>
        <p:spPr bwMode="auto">
          <a:xfrm>
            <a:off x="2051050" y="836613"/>
            <a:ext cx="82232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BTS3002C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ODU3601C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BTS3601C</a:t>
            </a:r>
          </a:p>
          <a:p>
            <a:pPr algn="l" defTabSz="1066800"/>
            <a:r>
              <a:rPr lang="en-US" altLang="zh-CN" sz="1000" b="0"/>
              <a:t>BTS3802C</a:t>
            </a:r>
          </a:p>
          <a:p>
            <a:pPr algn="l" defTabSz="1066800"/>
            <a:r>
              <a:rPr lang="en-US" altLang="zh-CN" sz="1000" b="0"/>
              <a:t>FLEX</a:t>
            </a:r>
          </a:p>
          <a:p>
            <a:pPr algn="l" defTabSz="1066800"/>
            <a:r>
              <a:rPr lang="zh-CN" altLang="en-US" sz="1000" b="0">
                <a:solidFill>
                  <a:srgbClr val="131516"/>
                </a:solidFill>
              </a:rPr>
              <a:t>以上</a:t>
            </a:r>
            <a:r>
              <a:rPr lang="zh-CN" altLang="en-US" sz="1000" b="0">
                <a:solidFill>
                  <a:srgbClr val="1F1A17"/>
                </a:solidFill>
              </a:rPr>
              <a:t>通用</a:t>
            </a:r>
            <a:r>
              <a:rPr lang="zh-CN" altLang="en-US" sz="1000" b="0">
                <a:solidFill>
                  <a:srgbClr val="25221E"/>
                </a:solidFill>
              </a:rPr>
              <a:t>同</a:t>
            </a:r>
          </a:p>
        </p:txBody>
      </p:sp>
      <p:sp>
        <p:nvSpPr>
          <p:cNvPr id="216173" name="Rectangle 109"/>
          <p:cNvSpPr>
            <a:spLocks noChangeAspect="1" noChangeArrowheads="1"/>
          </p:cNvSpPr>
          <p:nvPr/>
        </p:nvSpPr>
        <p:spPr bwMode="auto">
          <a:xfrm>
            <a:off x="3851275" y="1387475"/>
            <a:ext cx="649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BTS30</a:t>
            </a:r>
          </a:p>
        </p:txBody>
      </p:sp>
      <p:sp>
        <p:nvSpPr>
          <p:cNvPr id="216174" name="Rectangle 110"/>
          <p:cNvSpPr>
            <a:spLocks noChangeAspect="1" noChangeArrowheads="1"/>
          </p:cNvSpPr>
          <p:nvPr/>
        </p:nvSpPr>
        <p:spPr bwMode="auto">
          <a:xfrm>
            <a:off x="323850" y="692150"/>
            <a:ext cx="896938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sz="1000" b="0">
                <a:solidFill>
                  <a:srgbClr val="FF3300"/>
                </a:solidFill>
              </a:rPr>
              <a:t>BSC32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HLR/AC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LDC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PDSN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CG</a:t>
            </a:r>
            <a:r>
              <a:rPr lang="zh-CN" altLang="en-US" sz="1000" b="0">
                <a:solidFill>
                  <a:srgbClr val="242729"/>
                </a:solidFill>
              </a:rPr>
              <a:t>（机柜）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LSC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MSC/SSP/VLR</a:t>
            </a:r>
          </a:p>
          <a:p>
            <a:pPr algn="l" defTabSz="1066800"/>
            <a:r>
              <a:rPr lang="en-US" altLang="zh-CN" sz="1000" b="0">
                <a:solidFill>
                  <a:schemeClr val="hlink"/>
                </a:solidFill>
              </a:rPr>
              <a:t>RAC6610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GGSN35</a:t>
            </a:r>
          </a:p>
          <a:p>
            <a:pPr algn="l" defTabSz="1066800"/>
            <a:r>
              <a:rPr lang="en-US" altLang="zh-CN" sz="1000" b="0">
                <a:solidFill>
                  <a:srgbClr val="25221E"/>
                </a:solidFill>
              </a:rPr>
              <a:t>SGSN9810</a:t>
            </a:r>
          </a:p>
          <a:p>
            <a:pPr algn="l" defTabSz="1066800"/>
            <a:r>
              <a:rPr lang="en-US" altLang="zh-CN" sz="1000" b="0">
                <a:solidFill>
                  <a:srgbClr val="242729"/>
                </a:solidFill>
              </a:rPr>
              <a:t>VMSC60</a:t>
            </a:r>
          </a:p>
          <a:p>
            <a:pPr algn="l" defTabSz="1066800"/>
            <a:r>
              <a:rPr lang="zh-CN" altLang="en-US" sz="1000" b="0">
                <a:solidFill>
                  <a:srgbClr val="242729"/>
                </a:solidFill>
              </a:rPr>
              <a:t>以上</a:t>
            </a:r>
            <a:r>
              <a:rPr lang="zh-CN" altLang="en-US" sz="1000" b="0">
                <a:solidFill>
                  <a:srgbClr val="25221E"/>
                </a:solidFill>
              </a:rPr>
              <a:t>通用</a:t>
            </a:r>
          </a:p>
        </p:txBody>
      </p:sp>
      <p:sp>
        <p:nvSpPr>
          <p:cNvPr id="216175" name="Rectangle 111"/>
          <p:cNvSpPr>
            <a:spLocks noChangeAspect="1" noChangeArrowheads="1"/>
          </p:cNvSpPr>
          <p:nvPr/>
        </p:nvSpPr>
        <p:spPr bwMode="auto">
          <a:xfrm>
            <a:off x="7524750" y="1773238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SGSN9810</a:t>
            </a:r>
          </a:p>
        </p:txBody>
      </p:sp>
      <p:sp>
        <p:nvSpPr>
          <p:cNvPr id="216176" name="Rectangle 112"/>
          <p:cNvSpPr>
            <a:spLocks noChangeAspect="1" noChangeArrowheads="1"/>
          </p:cNvSpPr>
          <p:nvPr/>
        </p:nvSpPr>
        <p:spPr bwMode="auto">
          <a:xfrm>
            <a:off x="5651500" y="1611313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基站通用</a:t>
            </a:r>
            <a:r>
              <a:rPr lang="en-US" altLang="zh-CN" b="0"/>
              <a:t>,</a:t>
            </a:r>
            <a:r>
              <a:rPr lang="zh-CN" altLang="en-US" b="0"/>
              <a:t>也可以代表</a:t>
            </a:r>
            <a:r>
              <a:rPr lang="en-US" altLang="zh-CN" b="0"/>
              <a:t>BSS</a:t>
            </a:r>
          </a:p>
        </p:txBody>
      </p:sp>
      <p:sp>
        <p:nvSpPr>
          <p:cNvPr id="216177" name="Rectangle 113"/>
          <p:cNvSpPr>
            <a:spLocks noChangeAspect="1" noChangeArrowheads="1"/>
          </p:cNvSpPr>
          <p:nvPr/>
        </p:nvSpPr>
        <p:spPr bwMode="auto">
          <a:xfrm>
            <a:off x="900113" y="3284538"/>
            <a:ext cx="8334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BSC6800</a:t>
            </a:r>
          </a:p>
        </p:txBody>
      </p:sp>
      <p:sp>
        <p:nvSpPr>
          <p:cNvPr id="216318" name="Rectangle 254"/>
          <p:cNvSpPr>
            <a:spLocks noChangeAspect="1" noChangeArrowheads="1"/>
          </p:cNvSpPr>
          <p:nvPr/>
        </p:nvSpPr>
        <p:spPr bwMode="auto">
          <a:xfrm>
            <a:off x="2568575" y="3284538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BTS3812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BTS3806</a:t>
            </a:r>
          </a:p>
        </p:txBody>
      </p:sp>
      <p:sp>
        <p:nvSpPr>
          <p:cNvPr id="216319" name="Rectangle 255"/>
          <p:cNvSpPr>
            <a:spLocks noChangeAspect="1" noChangeArrowheads="1"/>
          </p:cNvSpPr>
          <p:nvPr/>
        </p:nvSpPr>
        <p:spPr bwMode="auto">
          <a:xfrm>
            <a:off x="4067175" y="3284538"/>
            <a:ext cx="919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BTS3806A</a:t>
            </a:r>
          </a:p>
        </p:txBody>
      </p:sp>
      <p:sp>
        <p:nvSpPr>
          <p:cNvPr id="216320" name="Rectangle 256"/>
          <p:cNvSpPr>
            <a:spLocks noChangeAspect="1" noChangeArrowheads="1"/>
          </p:cNvSpPr>
          <p:nvPr/>
        </p:nvSpPr>
        <p:spPr bwMode="auto">
          <a:xfrm>
            <a:off x="5781675" y="3141663"/>
            <a:ext cx="12382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BTS3001C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RRU3802C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FLEX3801C-R</a:t>
            </a:r>
          </a:p>
        </p:txBody>
      </p:sp>
      <p:sp>
        <p:nvSpPr>
          <p:cNvPr id="216382" name="Rectangle 318"/>
          <p:cNvSpPr>
            <a:spLocks noChangeAspect="1" noChangeArrowheads="1"/>
          </p:cNvSpPr>
          <p:nvPr/>
        </p:nvSpPr>
        <p:spPr bwMode="auto">
          <a:xfrm>
            <a:off x="2555875" y="4724400"/>
            <a:ext cx="4889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 fontAlgn="ct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AAA</a:t>
            </a:r>
          </a:p>
        </p:txBody>
      </p:sp>
      <p:sp>
        <p:nvSpPr>
          <p:cNvPr id="216383" name="Rectangle 319"/>
          <p:cNvSpPr>
            <a:spLocks noChangeAspect="1" noChangeArrowheads="1"/>
          </p:cNvSpPr>
          <p:nvPr/>
        </p:nvSpPr>
        <p:spPr bwMode="auto">
          <a:xfrm>
            <a:off x="7515225" y="3213100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邮件服务器</a:t>
            </a:r>
          </a:p>
          <a:p>
            <a:r>
              <a:rPr lang="en-US" altLang="zh-CN" b="0">
                <a:solidFill>
                  <a:srgbClr val="000000"/>
                </a:solidFill>
              </a:rPr>
              <a:t>SMC</a:t>
            </a:r>
            <a:endParaRPr lang="en-US" altLang="zh-CN" b="0"/>
          </a:p>
        </p:txBody>
      </p:sp>
      <p:sp>
        <p:nvSpPr>
          <p:cNvPr id="216384" name="Rectangle 320"/>
          <p:cNvSpPr>
            <a:spLocks noChangeAspect="1" noChangeArrowheads="1"/>
          </p:cNvSpPr>
          <p:nvPr/>
        </p:nvSpPr>
        <p:spPr bwMode="auto">
          <a:xfrm>
            <a:off x="827088" y="4797425"/>
            <a:ext cx="955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存储服务器</a:t>
            </a:r>
          </a:p>
        </p:txBody>
      </p:sp>
      <p:sp>
        <p:nvSpPr>
          <p:cNvPr id="216453" name="Rectangle 389"/>
          <p:cNvSpPr>
            <a:spLocks noChangeAspect="1" noChangeArrowheads="1"/>
          </p:cNvSpPr>
          <p:nvPr/>
        </p:nvSpPr>
        <p:spPr bwMode="auto">
          <a:xfrm>
            <a:off x="3635375" y="3716338"/>
            <a:ext cx="1123950" cy="137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Dialupserver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OMCserver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HAiGWB</a:t>
            </a:r>
          </a:p>
          <a:p>
            <a:pPr algn="l" defTabSz="1066800"/>
            <a:r>
              <a:rPr lang="zh-CN" altLang="en-US" b="0">
                <a:solidFill>
                  <a:srgbClr val="25221E"/>
                </a:solidFill>
              </a:rPr>
              <a:t>服务器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OMCserver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IP</a:t>
            </a:r>
          </a:p>
          <a:p>
            <a:pPr algn="l" defTabSz="1066800"/>
            <a:r>
              <a:rPr lang="zh-CN" altLang="en-US" b="0">
                <a:solidFill>
                  <a:srgbClr val="131516"/>
                </a:solidFill>
              </a:rPr>
              <a:t>以上</a:t>
            </a:r>
            <a:r>
              <a:rPr lang="zh-CN" altLang="en-US" b="0">
                <a:solidFill>
                  <a:srgbClr val="1F1A17"/>
                </a:solidFill>
              </a:rPr>
              <a:t>通用</a:t>
            </a:r>
          </a:p>
        </p:txBody>
      </p:sp>
      <p:sp>
        <p:nvSpPr>
          <p:cNvPr id="216454" name="Rectangle 390"/>
          <p:cNvSpPr>
            <a:spLocks noChangeAspect="1" noChangeArrowheads="1"/>
          </p:cNvSpPr>
          <p:nvPr/>
        </p:nvSpPr>
        <p:spPr bwMode="auto">
          <a:xfrm>
            <a:off x="5724525" y="4700588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Mercury3600</a:t>
            </a:r>
          </a:p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(</a:t>
            </a:r>
            <a:r>
              <a:rPr lang="zh-CN" altLang="en-US" b="0">
                <a:solidFill>
                  <a:srgbClr val="25221E"/>
                </a:solidFill>
              </a:rPr>
              <a:t>时隙交叉设备</a:t>
            </a:r>
            <a:r>
              <a:rPr lang="en-US" altLang="zh-CN" b="0">
                <a:solidFill>
                  <a:srgbClr val="25221E"/>
                </a:solidFill>
              </a:rPr>
              <a:t>)</a:t>
            </a:r>
          </a:p>
        </p:txBody>
      </p:sp>
      <p:sp>
        <p:nvSpPr>
          <p:cNvPr id="216506" name="Rectangle 442"/>
          <p:cNvSpPr>
            <a:spLocks noChangeAspect="1" noChangeArrowheads="1"/>
          </p:cNvSpPr>
          <p:nvPr/>
        </p:nvSpPr>
        <p:spPr bwMode="auto">
          <a:xfrm>
            <a:off x="7423150" y="4781550"/>
            <a:ext cx="8937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cBTS3612</a:t>
            </a:r>
          </a:p>
        </p:txBody>
      </p:sp>
      <p:sp>
        <p:nvSpPr>
          <p:cNvPr id="216507" name="Rectangle 443"/>
          <p:cNvSpPr>
            <a:spLocks noChangeAspect="1" noChangeArrowheads="1"/>
          </p:cNvSpPr>
          <p:nvPr/>
        </p:nvSpPr>
        <p:spPr bwMode="auto">
          <a:xfrm>
            <a:off x="827088" y="6348413"/>
            <a:ext cx="8175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BTS3606</a:t>
            </a:r>
          </a:p>
        </p:txBody>
      </p:sp>
      <p:sp>
        <p:nvSpPr>
          <p:cNvPr id="216508" name="Rectangle 444"/>
          <p:cNvSpPr>
            <a:spLocks noChangeAspect="1" noChangeArrowheads="1"/>
          </p:cNvSpPr>
          <p:nvPr/>
        </p:nvSpPr>
        <p:spPr bwMode="auto">
          <a:xfrm>
            <a:off x="2484438" y="6348413"/>
            <a:ext cx="8334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BSC6600</a:t>
            </a:r>
          </a:p>
        </p:txBody>
      </p:sp>
      <p:sp>
        <p:nvSpPr>
          <p:cNvPr id="216578" name="Rectangle 514"/>
          <p:cNvSpPr>
            <a:spLocks noChangeAspect="1" noChangeArrowheads="1"/>
          </p:cNvSpPr>
          <p:nvPr/>
        </p:nvSpPr>
        <p:spPr bwMode="auto">
          <a:xfrm>
            <a:off x="4140200" y="6348413"/>
            <a:ext cx="5667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SIWF</a:t>
            </a:r>
          </a:p>
        </p:txBody>
      </p:sp>
      <p:sp>
        <p:nvSpPr>
          <p:cNvPr id="216597" name="Rectangle 533"/>
          <p:cNvSpPr>
            <a:spLocks noChangeAspect="1" noChangeArrowheads="1"/>
          </p:cNvSpPr>
          <p:nvPr/>
        </p:nvSpPr>
        <p:spPr bwMode="auto">
          <a:xfrm>
            <a:off x="6011863" y="6348413"/>
            <a:ext cx="4968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>
                <a:solidFill>
                  <a:srgbClr val="242729"/>
                </a:solidFill>
              </a:rPr>
              <a:t>BSC</a:t>
            </a:r>
          </a:p>
        </p:txBody>
      </p:sp>
      <p:sp>
        <p:nvSpPr>
          <p:cNvPr id="216598" name="Rectangle 534"/>
          <p:cNvSpPr>
            <a:spLocks noChangeAspect="1" noChangeArrowheads="1"/>
          </p:cNvSpPr>
          <p:nvPr/>
        </p:nvSpPr>
        <p:spPr bwMode="auto">
          <a:xfrm>
            <a:off x="7740650" y="6348413"/>
            <a:ext cx="647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M2000</a:t>
            </a:r>
          </a:p>
        </p:txBody>
      </p:sp>
      <p:pic>
        <p:nvPicPr>
          <p:cNvPr id="216668" name="Picture 604" descr="图片14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908050"/>
            <a:ext cx="549275" cy="1006475"/>
          </a:xfrm>
          <a:prstGeom prst="rect">
            <a:avLst/>
          </a:prstGeom>
          <a:noFill/>
        </p:spPr>
      </p:pic>
      <p:pic>
        <p:nvPicPr>
          <p:cNvPr id="216669" name="Picture 605" descr="图片1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238" y="981075"/>
            <a:ext cx="590550" cy="901700"/>
          </a:xfrm>
          <a:prstGeom prst="rect">
            <a:avLst/>
          </a:prstGeom>
          <a:noFill/>
        </p:spPr>
      </p:pic>
      <p:pic>
        <p:nvPicPr>
          <p:cNvPr id="216670" name="Picture 606" descr="图片15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536575" cy="981075"/>
          </a:xfrm>
          <a:prstGeom prst="rect">
            <a:avLst/>
          </a:prstGeom>
          <a:noFill/>
        </p:spPr>
      </p:pic>
      <p:pic>
        <p:nvPicPr>
          <p:cNvPr id="216671" name="Picture 607" descr="图片1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692150"/>
            <a:ext cx="731838" cy="901700"/>
          </a:xfrm>
          <a:prstGeom prst="rect">
            <a:avLst/>
          </a:prstGeom>
          <a:noFill/>
        </p:spPr>
      </p:pic>
      <p:pic>
        <p:nvPicPr>
          <p:cNvPr id="216672" name="Picture 608" descr="图片15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765175"/>
            <a:ext cx="742950" cy="1006475"/>
          </a:xfrm>
          <a:prstGeom prst="rect">
            <a:avLst/>
          </a:prstGeom>
          <a:noFill/>
        </p:spPr>
      </p:pic>
      <p:pic>
        <p:nvPicPr>
          <p:cNvPr id="216673" name="Picture 609" descr="图片15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6013" y="2205038"/>
            <a:ext cx="549275" cy="1000125"/>
          </a:xfrm>
          <a:prstGeom prst="rect">
            <a:avLst/>
          </a:prstGeom>
          <a:noFill/>
        </p:spPr>
      </p:pic>
      <p:pic>
        <p:nvPicPr>
          <p:cNvPr id="216674" name="Picture 610" descr="图片15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00338" y="2276475"/>
            <a:ext cx="554037" cy="1000125"/>
          </a:xfrm>
          <a:prstGeom prst="rect">
            <a:avLst/>
          </a:prstGeom>
          <a:noFill/>
        </p:spPr>
      </p:pic>
      <p:pic>
        <p:nvPicPr>
          <p:cNvPr id="216675" name="Picture 611" descr="图片15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276475"/>
            <a:ext cx="669925" cy="981075"/>
          </a:xfrm>
          <a:prstGeom prst="rect">
            <a:avLst/>
          </a:prstGeom>
          <a:noFill/>
        </p:spPr>
      </p:pic>
      <p:pic>
        <p:nvPicPr>
          <p:cNvPr id="216676" name="Picture 612" descr="图片15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425" y="2276475"/>
            <a:ext cx="603250" cy="890588"/>
          </a:xfrm>
          <a:prstGeom prst="rect">
            <a:avLst/>
          </a:prstGeom>
          <a:noFill/>
        </p:spPr>
      </p:pic>
      <p:pic>
        <p:nvPicPr>
          <p:cNvPr id="216677" name="Picture 613" descr="图片15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276475"/>
            <a:ext cx="585787" cy="901700"/>
          </a:xfrm>
          <a:prstGeom prst="rect">
            <a:avLst/>
          </a:prstGeom>
          <a:noFill/>
        </p:spPr>
      </p:pic>
      <p:pic>
        <p:nvPicPr>
          <p:cNvPr id="216678" name="Picture 614" descr="图片15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550" y="3716338"/>
            <a:ext cx="658813" cy="1011237"/>
          </a:xfrm>
          <a:prstGeom prst="rect">
            <a:avLst/>
          </a:prstGeom>
          <a:noFill/>
        </p:spPr>
      </p:pic>
      <p:pic>
        <p:nvPicPr>
          <p:cNvPr id="216679" name="Picture 615" descr="图片15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789363"/>
            <a:ext cx="596900" cy="908050"/>
          </a:xfrm>
          <a:prstGeom prst="rect">
            <a:avLst/>
          </a:prstGeom>
          <a:noFill/>
        </p:spPr>
      </p:pic>
      <p:pic>
        <p:nvPicPr>
          <p:cNvPr id="216680" name="Picture 616" descr="图片16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643438" y="3933825"/>
            <a:ext cx="549275" cy="1000125"/>
          </a:xfrm>
          <a:prstGeom prst="rect">
            <a:avLst/>
          </a:prstGeom>
          <a:noFill/>
        </p:spPr>
      </p:pic>
      <p:pic>
        <p:nvPicPr>
          <p:cNvPr id="216681" name="Picture 617" descr="图片16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933825"/>
            <a:ext cx="742950" cy="774700"/>
          </a:xfrm>
          <a:prstGeom prst="rect">
            <a:avLst/>
          </a:prstGeom>
          <a:noFill/>
        </p:spPr>
      </p:pic>
      <p:pic>
        <p:nvPicPr>
          <p:cNvPr id="216682" name="Picture 618" descr="图片16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3789363"/>
            <a:ext cx="549275" cy="1011237"/>
          </a:xfrm>
          <a:prstGeom prst="rect">
            <a:avLst/>
          </a:prstGeom>
          <a:noFill/>
        </p:spPr>
      </p:pic>
      <p:pic>
        <p:nvPicPr>
          <p:cNvPr id="216683" name="Picture 619" descr="图片16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71550" y="5300663"/>
            <a:ext cx="517525" cy="1000125"/>
          </a:xfrm>
          <a:prstGeom prst="rect">
            <a:avLst/>
          </a:prstGeom>
          <a:noFill/>
        </p:spPr>
      </p:pic>
      <p:pic>
        <p:nvPicPr>
          <p:cNvPr id="216684" name="Picture 620" descr="图片16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27313" y="5300663"/>
            <a:ext cx="549275" cy="1000125"/>
          </a:xfrm>
          <a:prstGeom prst="rect">
            <a:avLst/>
          </a:prstGeom>
          <a:noFill/>
        </p:spPr>
      </p:pic>
      <p:pic>
        <p:nvPicPr>
          <p:cNvPr id="216685" name="Picture 621" descr="图片16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67175" y="5516563"/>
            <a:ext cx="742950" cy="774700"/>
          </a:xfrm>
          <a:prstGeom prst="rect">
            <a:avLst/>
          </a:prstGeom>
          <a:noFill/>
        </p:spPr>
      </p:pic>
      <p:pic>
        <p:nvPicPr>
          <p:cNvPr id="216686" name="Picture 622" descr="图片16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5963" y="5445125"/>
            <a:ext cx="742950" cy="774700"/>
          </a:xfrm>
          <a:prstGeom prst="rect">
            <a:avLst/>
          </a:prstGeom>
          <a:noFill/>
        </p:spPr>
      </p:pic>
      <p:pic>
        <p:nvPicPr>
          <p:cNvPr id="216687" name="Picture 623" descr="图片16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96188" y="5373688"/>
            <a:ext cx="920750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771775" y="2636838"/>
            <a:ext cx="35290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接  入  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sp>
        <p:nvSpPr>
          <p:cNvPr id="217102" name="Rectangle 14"/>
          <p:cNvSpPr>
            <a:spLocks noChangeAspect="1" noChangeArrowheads="1"/>
          </p:cNvSpPr>
          <p:nvPr/>
        </p:nvSpPr>
        <p:spPr bwMode="auto">
          <a:xfrm>
            <a:off x="900113" y="1798638"/>
            <a:ext cx="504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RAC</a:t>
            </a:r>
          </a:p>
        </p:txBody>
      </p:sp>
      <p:sp>
        <p:nvSpPr>
          <p:cNvPr id="217115" name="Rectangle 27"/>
          <p:cNvSpPr>
            <a:spLocks noChangeAspect="1" noChangeArrowheads="1"/>
          </p:cNvSpPr>
          <p:nvPr/>
        </p:nvSpPr>
        <p:spPr bwMode="auto">
          <a:xfrm>
            <a:off x="2555875" y="1798638"/>
            <a:ext cx="504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PCU</a:t>
            </a:r>
          </a:p>
        </p:txBody>
      </p:sp>
      <p:sp>
        <p:nvSpPr>
          <p:cNvPr id="217145" name="Rectangle 57"/>
          <p:cNvSpPr>
            <a:spLocks noChangeAspect="1" noChangeArrowheads="1"/>
          </p:cNvSpPr>
          <p:nvPr/>
        </p:nvSpPr>
        <p:spPr bwMode="auto">
          <a:xfrm>
            <a:off x="4211638" y="1798638"/>
            <a:ext cx="504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PCU</a:t>
            </a:r>
          </a:p>
        </p:txBody>
      </p:sp>
      <p:sp>
        <p:nvSpPr>
          <p:cNvPr id="217164" name="Rectangle 76"/>
          <p:cNvSpPr>
            <a:spLocks noChangeAspect="1" noChangeArrowheads="1"/>
          </p:cNvSpPr>
          <p:nvPr/>
        </p:nvSpPr>
        <p:spPr bwMode="auto">
          <a:xfrm>
            <a:off x="5795963" y="1798638"/>
            <a:ext cx="6334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>
                <a:solidFill>
                  <a:srgbClr val="25221E"/>
                </a:solidFill>
              </a:rPr>
              <a:t>GGSN</a:t>
            </a:r>
          </a:p>
        </p:txBody>
      </p:sp>
      <p:sp>
        <p:nvSpPr>
          <p:cNvPr id="217165" name="Rectangle 77"/>
          <p:cNvSpPr>
            <a:spLocks noChangeAspect="1" noChangeArrowheads="1"/>
          </p:cNvSpPr>
          <p:nvPr/>
        </p:nvSpPr>
        <p:spPr bwMode="auto">
          <a:xfrm>
            <a:off x="7380288" y="1798638"/>
            <a:ext cx="615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SGSN</a:t>
            </a:r>
          </a:p>
        </p:txBody>
      </p:sp>
      <p:sp>
        <p:nvSpPr>
          <p:cNvPr id="217201" name="Rectangle 113"/>
          <p:cNvSpPr>
            <a:spLocks noChangeAspect="1" noChangeArrowheads="1"/>
          </p:cNvSpPr>
          <p:nvPr/>
        </p:nvSpPr>
        <p:spPr bwMode="auto">
          <a:xfrm>
            <a:off x="835025" y="3332163"/>
            <a:ext cx="7842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BSC23G</a:t>
            </a:r>
          </a:p>
        </p:txBody>
      </p:sp>
      <p:sp>
        <p:nvSpPr>
          <p:cNvPr id="217202" name="Rectangle 114"/>
          <p:cNvSpPr>
            <a:spLocks noChangeAspect="1" noChangeArrowheads="1"/>
          </p:cNvSpPr>
          <p:nvPr/>
        </p:nvSpPr>
        <p:spPr bwMode="auto">
          <a:xfrm>
            <a:off x="2484438" y="3332163"/>
            <a:ext cx="85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计费中心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（</a:t>
            </a:r>
            <a:r>
              <a:rPr lang="en-US" altLang="zh-CN" b="0">
                <a:solidFill>
                  <a:srgbClr val="242729"/>
                </a:solidFill>
              </a:rPr>
              <a:t>BC</a:t>
            </a:r>
            <a:r>
              <a:rPr lang="zh-CN" altLang="en-US" b="0">
                <a:solidFill>
                  <a:srgbClr val="242729"/>
                </a:solidFill>
              </a:rPr>
              <a:t>）</a:t>
            </a:r>
          </a:p>
        </p:txBody>
      </p:sp>
      <p:sp>
        <p:nvSpPr>
          <p:cNvPr id="217229" name="Rectangle 141"/>
          <p:cNvSpPr>
            <a:spLocks noChangeAspect="1" noChangeArrowheads="1"/>
          </p:cNvSpPr>
          <p:nvPr/>
        </p:nvSpPr>
        <p:spPr bwMode="auto">
          <a:xfrm>
            <a:off x="4130675" y="3332163"/>
            <a:ext cx="946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话单采集机</a:t>
            </a:r>
          </a:p>
        </p:txBody>
      </p:sp>
      <p:sp>
        <p:nvSpPr>
          <p:cNvPr id="217248" name="Rectangle 160"/>
          <p:cNvSpPr>
            <a:spLocks noChangeAspect="1" noChangeArrowheads="1"/>
          </p:cNvSpPr>
          <p:nvPr/>
        </p:nvSpPr>
        <p:spPr bwMode="auto">
          <a:xfrm>
            <a:off x="5868988" y="3332163"/>
            <a:ext cx="631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CMSC</a:t>
            </a:r>
          </a:p>
        </p:txBody>
      </p:sp>
      <p:sp>
        <p:nvSpPr>
          <p:cNvPr id="217258" name="Rectangle 170"/>
          <p:cNvSpPr>
            <a:spLocks noChangeAspect="1" noChangeArrowheads="1"/>
          </p:cNvSpPr>
          <p:nvPr/>
        </p:nvSpPr>
        <p:spPr bwMode="auto">
          <a:xfrm>
            <a:off x="827088" y="4700588"/>
            <a:ext cx="869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WLAN AS</a:t>
            </a:r>
          </a:p>
        </p:txBody>
      </p:sp>
      <p:sp>
        <p:nvSpPr>
          <p:cNvPr id="217259" name="Rectangle 171"/>
          <p:cNvSpPr>
            <a:spLocks noChangeAspect="1" noChangeArrowheads="1"/>
          </p:cNvSpPr>
          <p:nvPr/>
        </p:nvSpPr>
        <p:spPr bwMode="auto">
          <a:xfrm>
            <a:off x="7353300" y="3332163"/>
            <a:ext cx="9366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关口</a:t>
            </a:r>
            <a:r>
              <a:rPr lang="en-US" altLang="zh-CN" b="0"/>
              <a:t>CMSC</a:t>
            </a:r>
          </a:p>
        </p:txBody>
      </p:sp>
      <p:sp>
        <p:nvSpPr>
          <p:cNvPr id="217274" name="Rectangle 186"/>
          <p:cNvSpPr>
            <a:spLocks noChangeAspect="1" noChangeArrowheads="1"/>
          </p:cNvSpPr>
          <p:nvPr/>
        </p:nvSpPr>
        <p:spPr bwMode="auto">
          <a:xfrm>
            <a:off x="2411413" y="4700588"/>
            <a:ext cx="896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VMSC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交换机柜</a:t>
            </a:r>
          </a:p>
        </p:txBody>
      </p:sp>
      <p:sp>
        <p:nvSpPr>
          <p:cNvPr id="217293" name="Rectangle 205"/>
          <p:cNvSpPr>
            <a:spLocks noChangeAspect="1" noChangeArrowheads="1"/>
          </p:cNvSpPr>
          <p:nvPr/>
        </p:nvSpPr>
        <p:spPr bwMode="auto">
          <a:xfrm>
            <a:off x="4211638" y="4700588"/>
            <a:ext cx="641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GMSC</a:t>
            </a:r>
          </a:p>
        </p:txBody>
      </p:sp>
      <p:sp>
        <p:nvSpPr>
          <p:cNvPr id="217294" name="Rectangle 206"/>
          <p:cNvSpPr>
            <a:spLocks noChangeAspect="1" noChangeArrowheads="1"/>
          </p:cNvSpPr>
          <p:nvPr/>
        </p:nvSpPr>
        <p:spPr bwMode="auto">
          <a:xfrm>
            <a:off x="5762625" y="4700588"/>
            <a:ext cx="104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TMSC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交换机柜</a:t>
            </a:r>
          </a:p>
        </p:txBody>
      </p:sp>
      <p:sp>
        <p:nvSpPr>
          <p:cNvPr id="217315" name="Rectangle 227"/>
          <p:cNvSpPr>
            <a:spLocks noChangeAspect="1" noChangeArrowheads="1"/>
          </p:cNvSpPr>
          <p:nvPr/>
        </p:nvSpPr>
        <p:spPr bwMode="auto">
          <a:xfrm>
            <a:off x="7596188" y="4700588"/>
            <a:ext cx="5127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RNC</a:t>
            </a:r>
          </a:p>
        </p:txBody>
      </p:sp>
      <p:sp>
        <p:nvSpPr>
          <p:cNvPr id="217326" name="Rectangle 238"/>
          <p:cNvSpPr>
            <a:spLocks noChangeAspect="1" noChangeArrowheads="1"/>
          </p:cNvSpPr>
          <p:nvPr/>
        </p:nvSpPr>
        <p:spPr bwMode="auto">
          <a:xfrm>
            <a:off x="827088" y="6308725"/>
            <a:ext cx="9001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1860/1861</a:t>
            </a:r>
          </a:p>
        </p:txBody>
      </p:sp>
      <p:sp>
        <p:nvSpPr>
          <p:cNvPr id="217327" name="Rectangle 239"/>
          <p:cNvSpPr>
            <a:spLocks noChangeAspect="1" noChangeArrowheads="1"/>
          </p:cNvSpPr>
          <p:nvPr/>
        </p:nvSpPr>
        <p:spPr bwMode="auto">
          <a:xfrm>
            <a:off x="2482850" y="6308725"/>
            <a:ext cx="1098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客户服务中心</a:t>
            </a:r>
          </a:p>
        </p:txBody>
      </p:sp>
      <p:sp>
        <p:nvSpPr>
          <p:cNvPr id="217339" name="Rectangle 251"/>
          <p:cNvSpPr>
            <a:spLocks noChangeAspect="1" noChangeArrowheads="1"/>
          </p:cNvSpPr>
          <p:nvPr/>
        </p:nvSpPr>
        <p:spPr bwMode="auto">
          <a:xfrm>
            <a:off x="4356100" y="6308725"/>
            <a:ext cx="4873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HLR</a:t>
            </a:r>
          </a:p>
        </p:txBody>
      </p:sp>
      <p:sp>
        <p:nvSpPr>
          <p:cNvPr id="217379" name="Rectangle 291"/>
          <p:cNvSpPr>
            <a:spLocks noChangeAspect="1" noChangeArrowheads="1"/>
          </p:cNvSpPr>
          <p:nvPr/>
        </p:nvSpPr>
        <p:spPr bwMode="auto">
          <a:xfrm>
            <a:off x="7523163" y="6308725"/>
            <a:ext cx="793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上级网管</a:t>
            </a:r>
          </a:p>
        </p:txBody>
      </p:sp>
      <p:sp>
        <p:nvSpPr>
          <p:cNvPr id="217380" name="Rectangle 292"/>
          <p:cNvSpPr>
            <a:spLocks noChangeAspect="1" noChangeArrowheads="1"/>
          </p:cNvSpPr>
          <p:nvPr/>
        </p:nvSpPr>
        <p:spPr bwMode="auto">
          <a:xfrm>
            <a:off x="5608638" y="6308725"/>
            <a:ext cx="12668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N2000</a:t>
            </a:r>
            <a:r>
              <a:rPr lang="zh-CN" altLang="en-US" b="0"/>
              <a:t>网管客户端</a:t>
            </a:r>
          </a:p>
        </p:txBody>
      </p:sp>
      <p:pic>
        <p:nvPicPr>
          <p:cNvPr id="217410" name="Picture 322" descr="图片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42950" cy="774700"/>
          </a:xfrm>
          <a:prstGeom prst="rect">
            <a:avLst/>
          </a:prstGeom>
          <a:noFill/>
        </p:spPr>
      </p:pic>
      <p:pic>
        <p:nvPicPr>
          <p:cNvPr id="217411" name="Picture 323" descr="图片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765175"/>
            <a:ext cx="549275" cy="1000125"/>
          </a:xfrm>
          <a:prstGeom prst="rect">
            <a:avLst/>
          </a:prstGeom>
          <a:noFill/>
        </p:spPr>
      </p:pic>
      <p:pic>
        <p:nvPicPr>
          <p:cNvPr id="217412" name="Picture 324" descr="图片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08050"/>
            <a:ext cx="742950" cy="774700"/>
          </a:xfrm>
          <a:prstGeom prst="rect">
            <a:avLst/>
          </a:prstGeom>
          <a:noFill/>
        </p:spPr>
      </p:pic>
      <p:pic>
        <p:nvPicPr>
          <p:cNvPr id="217413" name="Picture 325" descr="图片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908050"/>
            <a:ext cx="742950" cy="774700"/>
          </a:xfrm>
          <a:prstGeom prst="rect">
            <a:avLst/>
          </a:prstGeom>
          <a:noFill/>
        </p:spPr>
      </p:pic>
      <p:pic>
        <p:nvPicPr>
          <p:cNvPr id="217414" name="Picture 326" descr="图片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81075"/>
            <a:ext cx="742950" cy="774700"/>
          </a:xfrm>
          <a:prstGeom prst="rect">
            <a:avLst/>
          </a:prstGeom>
          <a:noFill/>
        </p:spPr>
      </p:pic>
      <p:pic>
        <p:nvPicPr>
          <p:cNvPr id="217415" name="Picture 327" descr="图片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492375"/>
            <a:ext cx="742950" cy="774700"/>
          </a:xfrm>
          <a:prstGeom prst="rect">
            <a:avLst/>
          </a:prstGeom>
          <a:noFill/>
        </p:spPr>
      </p:pic>
      <p:pic>
        <p:nvPicPr>
          <p:cNvPr id="217416" name="Picture 328" descr="图片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349500"/>
            <a:ext cx="590550" cy="901700"/>
          </a:xfrm>
          <a:prstGeom prst="rect">
            <a:avLst/>
          </a:prstGeom>
          <a:noFill/>
        </p:spPr>
      </p:pic>
      <p:pic>
        <p:nvPicPr>
          <p:cNvPr id="217417" name="Picture 329" descr="图片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349500"/>
            <a:ext cx="585787" cy="901700"/>
          </a:xfrm>
          <a:prstGeom prst="rect">
            <a:avLst/>
          </a:prstGeom>
          <a:noFill/>
        </p:spPr>
      </p:pic>
      <p:pic>
        <p:nvPicPr>
          <p:cNvPr id="217418" name="Picture 330" descr="图片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92375"/>
            <a:ext cx="742950" cy="774700"/>
          </a:xfrm>
          <a:prstGeom prst="rect">
            <a:avLst/>
          </a:prstGeom>
          <a:noFill/>
        </p:spPr>
      </p:pic>
      <p:pic>
        <p:nvPicPr>
          <p:cNvPr id="217419" name="Picture 331" descr="图片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92375"/>
            <a:ext cx="742950" cy="774700"/>
          </a:xfrm>
          <a:prstGeom prst="rect">
            <a:avLst/>
          </a:prstGeom>
          <a:noFill/>
        </p:spPr>
      </p:pic>
      <p:pic>
        <p:nvPicPr>
          <p:cNvPr id="217420" name="Picture 332" descr="图片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860800"/>
            <a:ext cx="742950" cy="779463"/>
          </a:xfrm>
          <a:prstGeom prst="rect">
            <a:avLst/>
          </a:prstGeom>
          <a:noFill/>
        </p:spPr>
      </p:pic>
      <p:pic>
        <p:nvPicPr>
          <p:cNvPr id="217421" name="Picture 333" descr="图片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413" y="3860800"/>
            <a:ext cx="742950" cy="779463"/>
          </a:xfrm>
          <a:prstGeom prst="rect">
            <a:avLst/>
          </a:prstGeom>
          <a:noFill/>
        </p:spPr>
      </p:pic>
      <p:pic>
        <p:nvPicPr>
          <p:cNvPr id="217422" name="Picture 334" descr="图片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3860800"/>
            <a:ext cx="742950" cy="779463"/>
          </a:xfrm>
          <a:prstGeom prst="rect">
            <a:avLst/>
          </a:prstGeom>
          <a:noFill/>
        </p:spPr>
      </p:pic>
      <p:pic>
        <p:nvPicPr>
          <p:cNvPr id="217423" name="Picture 335" descr="图片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933825"/>
            <a:ext cx="742950" cy="779463"/>
          </a:xfrm>
          <a:prstGeom prst="rect">
            <a:avLst/>
          </a:prstGeom>
          <a:noFill/>
        </p:spPr>
      </p:pic>
      <p:pic>
        <p:nvPicPr>
          <p:cNvPr id="217424" name="Picture 336" descr="图片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80288" y="3860800"/>
            <a:ext cx="742950" cy="779463"/>
          </a:xfrm>
          <a:prstGeom prst="rect">
            <a:avLst/>
          </a:prstGeom>
          <a:noFill/>
        </p:spPr>
      </p:pic>
      <p:pic>
        <p:nvPicPr>
          <p:cNvPr id="217425" name="Picture 337" descr="图片1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00663"/>
            <a:ext cx="1139825" cy="920750"/>
          </a:xfrm>
          <a:prstGeom prst="rect">
            <a:avLst/>
          </a:prstGeom>
          <a:noFill/>
        </p:spPr>
      </p:pic>
      <p:pic>
        <p:nvPicPr>
          <p:cNvPr id="217426" name="Picture 338" descr="图片1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66950" y="5300663"/>
            <a:ext cx="1243013" cy="1011237"/>
          </a:xfrm>
          <a:prstGeom prst="rect">
            <a:avLst/>
          </a:prstGeom>
          <a:noFill/>
        </p:spPr>
      </p:pic>
      <p:pic>
        <p:nvPicPr>
          <p:cNvPr id="217427" name="Picture 339" descr="图片1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445125"/>
            <a:ext cx="566737" cy="695325"/>
          </a:xfrm>
          <a:prstGeom prst="rect">
            <a:avLst/>
          </a:prstGeom>
          <a:noFill/>
        </p:spPr>
      </p:pic>
      <p:pic>
        <p:nvPicPr>
          <p:cNvPr id="217428" name="Picture 340" descr="图片1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373688"/>
            <a:ext cx="768350" cy="828675"/>
          </a:xfrm>
          <a:prstGeom prst="rect">
            <a:avLst/>
          </a:prstGeom>
          <a:noFill/>
        </p:spPr>
      </p:pic>
      <p:pic>
        <p:nvPicPr>
          <p:cNvPr id="217429" name="Picture 341" descr="图片2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5825" y="5373688"/>
            <a:ext cx="1195388" cy="835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ChangeAspect="1" noChangeArrowheads="1"/>
          </p:cNvSpPr>
          <p:nvPr/>
        </p:nvSpPr>
        <p:spPr bwMode="auto">
          <a:xfrm>
            <a:off x="900113" y="1798638"/>
            <a:ext cx="504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RAC</a:t>
            </a:r>
          </a:p>
        </p:txBody>
      </p:sp>
      <p:sp>
        <p:nvSpPr>
          <p:cNvPr id="218117" name="Rectangle 5"/>
          <p:cNvSpPr>
            <a:spLocks noChangeAspect="1" noChangeArrowheads="1"/>
          </p:cNvSpPr>
          <p:nvPr/>
        </p:nvSpPr>
        <p:spPr bwMode="auto">
          <a:xfrm>
            <a:off x="2555875" y="1798638"/>
            <a:ext cx="504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PCU</a:t>
            </a:r>
          </a:p>
        </p:txBody>
      </p:sp>
      <p:sp>
        <p:nvSpPr>
          <p:cNvPr id="218118" name="Rectangle 6"/>
          <p:cNvSpPr>
            <a:spLocks noChangeAspect="1" noChangeArrowheads="1"/>
          </p:cNvSpPr>
          <p:nvPr/>
        </p:nvSpPr>
        <p:spPr bwMode="auto">
          <a:xfrm>
            <a:off x="4211638" y="1798638"/>
            <a:ext cx="504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PCU</a:t>
            </a:r>
          </a:p>
        </p:txBody>
      </p:sp>
      <p:sp>
        <p:nvSpPr>
          <p:cNvPr id="218119" name="Rectangle 7"/>
          <p:cNvSpPr>
            <a:spLocks noChangeAspect="1" noChangeArrowheads="1"/>
          </p:cNvSpPr>
          <p:nvPr/>
        </p:nvSpPr>
        <p:spPr bwMode="auto">
          <a:xfrm>
            <a:off x="5795963" y="1798638"/>
            <a:ext cx="6334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>
                <a:solidFill>
                  <a:srgbClr val="25221E"/>
                </a:solidFill>
              </a:rPr>
              <a:t>GGSN</a:t>
            </a:r>
          </a:p>
        </p:txBody>
      </p:sp>
      <p:sp>
        <p:nvSpPr>
          <p:cNvPr id="218120" name="Rectangle 8"/>
          <p:cNvSpPr>
            <a:spLocks noChangeAspect="1" noChangeArrowheads="1"/>
          </p:cNvSpPr>
          <p:nvPr/>
        </p:nvSpPr>
        <p:spPr bwMode="auto">
          <a:xfrm>
            <a:off x="7380288" y="1798638"/>
            <a:ext cx="615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SGSN</a:t>
            </a:r>
          </a:p>
        </p:txBody>
      </p:sp>
      <p:sp>
        <p:nvSpPr>
          <p:cNvPr id="218189" name="Text Box 77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sp>
        <p:nvSpPr>
          <p:cNvPr id="218254" name="Rectangle 142"/>
          <p:cNvSpPr>
            <a:spLocks noChangeAspect="1" noChangeArrowheads="1"/>
          </p:cNvSpPr>
          <p:nvPr/>
        </p:nvSpPr>
        <p:spPr bwMode="auto">
          <a:xfrm>
            <a:off x="684213" y="3259138"/>
            <a:ext cx="7953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BSC23G</a:t>
            </a:r>
          </a:p>
        </p:txBody>
      </p:sp>
      <p:sp>
        <p:nvSpPr>
          <p:cNvPr id="218255" name="Rectangle 143"/>
          <p:cNvSpPr>
            <a:spLocks noChangeAspect="1" noChangeArrowheads="1"/>
          </p:cNvSpPr>
          <p:nvPr/>
        </p:nvSpPr>
        <p:spPr bwMode="auto">
          <a:xfrm>
            <a:off x="2484438" y="3259138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计费中心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（</a:t>
            </a:r>
            <a:r>
              <a:rPr lang="en-US" altLang="zh-CN" b="0">
                <a:solidFill>
                  <a:srgbClr val="242729"/>
                </a:solidFill>
              </a:rPr>
              <a:t>BC</a:t>
            </a:r>
            <a:r>
              <a:rPr lang="zh-CN" altLang="en-US" b="0">
                <a:solidFill>
                  <a:srgbClr val="242729"/>
                </a:solidFill>
              </a:rPr>
              <a:t>）</a:t>
            </a:r>
          </a:p>
        </p:txBody>
      </p:sp>
      <p:sp>
        <p:nvSpPr>
          <p:cNvPr id="218256" name="Rectangle 144"/>
          <p:cNvSpPr>
            <a:spLocks noChangeAspect="1" noChangeArrowheads="1"/>
          </p:cNvSpPr>
          <p:nvPr/>
        </p:nvSpPr>
        <p:spPr bwMode="auto">
          <a:xfrm>
            <a:off x="3924300" y="3259138"/>
            <a:ext cx="9604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话单采集机</a:t>
            </a:r>
          </a:p>
        </p:txBody>
      </p:sp>
      <p:sp>
        <p:nvSpPr>
          <p:cNvPr id="218364" name="Rectangle 252"/>
          <p:cNvSpPr>
            <a:spLocks noChangeAspect="1" noChangeArrowheads="1"/>
          </p:cNvSpPr>
          <p:nvPr/>
        </p:nvSpPr>
        <p:spPr bwMode="auto">
          <a:xfrm>
            <a:off x="5868988" y="3259138"/>
            <a:ext cx="641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5221E"/>
                </a:solidFill>
              </a:rPr>
              <a:t>CMSC</a:t>
            </a:r>
          </a:p>
        </p:txBody>
      </p:sp>
      <p:sp>
        <p:nvSpPr>
          <p:cNvPr id="218365" name="Rectangle 253"/>
          <p:cNvSpPr>
            <a:spLocks noChangeAspect="1" noChangeArrowheads="1"/>
          </p:cNvSpPr>
          <p:nvPr/>
        </p:nvSpPr>
        <p:spPr bwMode="auto">
          <a:xfrm>
            <a:off x="900113" y="4724400"/>
            <a:ext cx="869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WLAN AS</a:t>
            </a:r>
          </a:p>
        </p:txBody>
      </p:sp>
      <p:sp>
        <p:nvSpPr>
          <p:cNvPr id="218366" name="Rectangle 254"/>
          <p:cNvSpPr>
            <a:spLocks noChangeAspect="1" noChangeArrowheads="1"/>
          </p:cNvSpPr>
          <p:nvPr/>
        </p:nvSpPr>
        <p:spPr bwMode="auto">
          <a:xfrm>
            <a:off x="7288213" y="3259138"/>
            <a:ext cx="9509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关口</a:t>
            </a:r>
            <a:r>
              <a:rPr lang="en-US" altLang="zh-CN" b="0"/>
              <a:t>CMSC</a:t>
            </a:r>
          </a:p>
        </p:txBody>
      </p:sp>
      <p:sp>
        <p:nvSpPr>
          <p:cNvPr id="218428" name="Rectangle 316"/>
          <p:cNvSpPr>
            <a:spLocks noChangeAspect="1" noChangeArrowheads="1"/>
          </p:cNvSpPr>
          <p:nvPr/>
        </p:nvSpPr>
        <p:spPr bwMode="auto">
          <a:xfrm>
            <a:off x="2339975" y="472440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VMSC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交换机柜</a:t>
            </a:r>
          </a:p>
        </p:txBody>
      </p:sp>
      <p:sp>
        <p:nvSpPr>
          <p:cNvPr id="218429" name="Rectangle 317"/>
          <p:cNvSpPr>
            <a:spLocks noChangeAspect="1" noChangeArrowheads="1"/>
          </p:cNvSpPr>
          <p:nvPr/>
        </p:nvSpPr>
        <p:spPr bwMode="auto">
          <a:xfrm>
            <a:off x="4140200" y="4724400"/>
            <a:ext cx="641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GMSC</a:t>
            </a:r>
          </a:p>
        </p:txBody>
      </p:sp>
      <p:sp>
        <p:nvSpPr>
          <p:cNvPr id="218430" name="Rectangle 318"/>
          <p:cNvSpPr>
            <a:spLocks noChangeAspect="1" noChangeArrowheads="1"/>
          </p:cNvSpPr>
          <p:nvPr/>
        </p:nvSpPr>
        <p:spPr bwMode="auto">
          <a:xfrm>
            <a:off x="5580063" y="4724400"/>
            <a:ext cx="104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</a:rPr>
              <a:t>TMSC</a:t>
            </a:r>
          </a:p>
          <a:p>
            <a:pPr defTabSz="1066800"/>
            <a:r>
              <a:rPr lang="zh-CN" altLang="en-US" b="0">
                <a:solidFill>
                  <a:srgbClr val="242729"/>
                </a:solidFill>
              </a:rPr>
              <a:t>交换机柜</a:t>
            </a:r>
          </a:p>
        </p:txBody>
      </p:sp>
      <p:sp>
        <p:nvSpPr>
          <p:cNvPr id="218463" name="Rectangle 351"/>
          <p:cNvSpPr>
            <a:spLocks noChangeAspect="1" noChangeArrowheads="1"/>
          </p:cNvSpPr>
          <p:nvPr/>
        </p:nvSpPr>
        <p:spPr bwMode="auto">
          <a:xfrm>
            <a:off x="7524750" y="4724400"/>
            <a:ext cx="5127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RNC</a:t>
            </a:r>
          </a:p>
        </p:txBody>
      </p:sp>
      <p:sp>
        <p:nvSpPr>
          <p:cNvPr id="218464" name="Rectangle 352"/>
          <p:cNvSpPr>
            <a:spLocks noChangeAspect="1" noChangeArrowheads="1"/>
          </p:cNvSpPr>
          <p:nvPr/>
        </p:nvSpPr>
        <p:spPr bwMode="auto">
          <a:xfrm>
            <a:off x="755650" y="6323013"/>
            <a:ext cx="9001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1860/1861</a:t>
            </a:r>
          </a:p>
        </p:txBody>
      </p:sp>
      <p:sp>
        <p:nvSpPr>
          <p:cNvPr id="218465" name="Rectangle 353"/>
          <p:cNvSpPr>
            <a:spLocks noChangeAspect="1" noChangeArrowheads="1"/>
          </p:cNvSpPr>
          <p:nvPr/>
        </p:nvSpPr>
        <p:spPr bwMode="auto">
          <a:xfrm>
            <a:off x="2411413" y="6323013"/>
            <a:ext cx="10985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客户服务中心</a:t>
            </a:r>
          </a:p>
        </p:txBody>
      </p:sp>
      <p:sp>
        <p:nvSpPr>
          <p:cNvPr id="218466" name="Rectangle 354"/>
          <p:cNvSpPr>
            <a:spLocks noChangeAspect="1" noChangeArrowheads="1"/>
          </p:cNvSpPr>
          <p:nvPr/>
        </p:nvSpPr>
        <p:spPr bwMode="auto">
          <a:xfrm>
            <a:off x="4371975" y="6323013"/>
            <a:ext cx="4873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HLR</a:t>
            </a:r>
          </a:p>
        </p:txBody>
      </p:sp>
      <p:sp>
        <p:nvSpPr>
          <p:cNvPr id="218549" name="Rectangle 437"/>
          <p:cNvSpPr>
            <a:spLocks noChangeAspect="1" noChangeArrowheads="1"/>
          </p:cNvSpPr>
          <p:nvPr/>
        </p:nvSpPr>
        <p:spPr bwMode="auto">
          <a:xfrm>
            <a:off x="7523163" y="6323013"/>
            <a:ext cx="793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上级网管</a:t>
            </a:r>
          </a:p>
        </p:txBody>
      </p:sp>
      <p:sp>
        <p:nvSpPr>
          <p:cNvPr id="218550" name="Rectangle 438"/>
          <p:cNvSpPr>
            <a:spLocks noChangeAspect="1" noChangeArrowheads="1"/>
          </p:cNvSpPr>
          <p:nvPr/>
        </p:nvSpPr>
        <p:spPr bwMode="auto">
          <a:xfrm>
            <a:off x="5537200" y="6323013"/>
            <a:ext cx="12668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N2000</a:t>
            </a:r>
            <a:r>
              <a:rPr lang="zh-CN" altLang="en-US" b="0"/>
              <a:t>网管客户端</a:t>
            </a:r>
          </a:p>
        </p:txBody>
      </p:sp>
      <p:pic>
        <p:nvPicPr>
          <p:cNvPr id="218551" name="Picture 439" descr="图片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836613"/>
            <a:ext cx="742950" cy="779462"/>
          </a:xfrm>
          <a:prstGeom prst="rect">
            <a:avLst/>
          </a:prstGeom>
          <a:noFill/>
        </p:spPr>
      </p:pic>
      <p:pic>
        <p:nvPicPr>
          <p:cNvPr id="218552" name="Picture 440" descr="图片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765175"/>
            <a:ext cx="549275" cy="1006475"/>
          </a:xfrm>
          <a:prstGeom prst="rect">
            <a:avLst/>
          </a:prstGeom>
          <a:noFill/>
        </p:spPr>
      </p:pic>
      <p:pic>
        <p:nvPicPr>
          <p:cNvPr id="218553" name="Picture 441" descr="图片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738188" cy="779463"/>
          </a:xfrm>
          <a:prstGeom prst="rect">
            <a:avLst/>
          </a:prstGeom>
          <a:noFill/>
        </p:spPr>
      </p:pic>
      <p:pic>
        <p:nvPicPr>
          <p:cNvPr id="218554" name="Picture 442" descr="图片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742950" cy="779463"/>
          </a:xfrm>
          <a:prstGeom prst="rect">
            <a:avLst/>
          </a:prstGeom>
          <a:noFill/>
        </p:spPr>
      </p:pic>
      <p:pic>
        <p:nvPicPr>
          <p:cNvPr id="218555" name="Picture 443" descr="图片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08050"/>
            <a:ext cx="742950" cy="779463"/>
          </a:xfrm>
          <a:prstGeom prst="rect">
            <a:avLst/>
          </a:prstGeom>
          <a:noFill/>
        </p:spPr>
      </p:pic>
      <p:pic>
        <p:nvPicPr>
          <p:cNvPr id="218556" name="Picture 444" descr="图片2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349500"/>
            <a:ext cx="742950" cy="774700"/>
          </a:xfrm>
          <a:prstGeom prst="rect">
            <a:avLst/>
          </a:prstGeom>
          <a:noFill/>
        </p:spPr>
      </p:pic>
      <p:pic>
        <p:nvPicPr>
          <p:cNvPr id="218557" name="Picture 445" descr="图片2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276475"/>
            <a:ext cx="590550" cy="901700"/>
          </a:xfrm>
          <a:prstGeom prst="rect">
            <a:avLst/>
          </a:prstGeom>
          <a:noFill/>
        </p:spPr>
      </p:pic>
      <p:pic>
        <p:nvPicPr>
          <p:cNvPr id="218558" name="Picture 446" descr="图片2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276475"/>
            <a:ext cx="590550" cy="901700"/>
          </a:xfrm>
          <a:prstGeom prst="rect">
            <a:avLst/>
          </a:prstGeom>
          <a:noFill/>
        </p:spPr>
      </p:pic>
      <p:pic>
        <p:nvPicPr>
          <p:cNvPr id="218559" name="Picture 447" descr="图片2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42950" cy="774700"/>
          </a:xfrm>
          <a:prstGeom prst="rect">
            <a:avLst/>
          </a:prstGeom>
          <a:noFill/>
        </p:spPr>
      </p:pic>
      <p:pic>
        <p:nvPicPr>
          <p:cNvPr id="218560" name="Picture 448" descr="图片3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420938"/>
            <a:ext cx="742950" cy="774700"/>
          </a:xfrm>
          <a:prstGeom prst="rect">
            <a:avLst/>
          </a:prstGeom>
          <a:noFill/>
        </p:spPr>
      </p:pic>
      <p:pic>
        <p:nvPicPr>
          <p:cNvPr id="218561" name="Picture 449" descr="图片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550" y="3860800"/>
            <a:ext cx="742950" cy="779463"/>
          </a:xfrm>
          <a:prstGeom prst="rect">
            <a:avLst/>
          </a:prstGeom>
          <a:noFill/>
        </p:spPr>
      </p:pic>
      <p:pic>
        <p:nvPicPr>
          <p:cNvPr id="218562" name="Picture 450" descr="图片3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413" y="3933825"/>
            <a:ext cx="742950" cy="779463"/>
          </a:xfrm>
          <a:prstGeom prst="rect">
            <a:avLst/>
          </a:prstGeom>
          <a:noFill/>
        </p:spPr>
      </p:pic>
      <p:pic>
        <p:nvPicPr>
          <p:cNvPr id="218563" name="Picture 451" descr="图片3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3933825"/>
            <a:ext cx="742950" cy="779463"/>
          </a:xfrm>
          <a:prstGeom prst="rect">
            <a:avLst/>
          </a:prstGeom>
          <a:noFill/>
        </p:spPr>
      </p:pic>
      <p:pic>
        <p:nvPicPr>
          <p:cNvPr id="218564" name="Picture 452" descr="图片3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3933825"/>
            <a:ext cx="742950" cy="779463"/>
          </a:xfrm>
          <a:prstGeom prst="rect">
            <a:avLst/>
          </a:prstGeom>
          <a:noFill/>
        </p:spPr>
      </p:pic>
      <p:pic>
        <p:nvPicPr>
          <p:cNvPr id="218565" name="Picture 453" descr="图片3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80288" y="3860800"/>
            <a:ext cx="742950" cy="779463"/>
          </a:xfrm>
          <a:prstGeom prst="rect">
            <a:avLst/>
          </a:prstGeom>
          <a:noFill/>
        </p:spPr>
      </p:pic>
      <p:pic>
        <p:nvPicPr>
          <p:cNvPr id="218566" name="Picture 454" descr="图片3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00663"/>
            <a:ext cx="1139825" cy="927100"/>
          </a:xfrm>
          <a:prstGeom prst="rect">
            <a:avLst/>
          </a:prstGeom>
          <a:noFill/>
        </p:spPr>
      </p:pic>
      <p:pic>
        <p:nvPicPr>
          <p:cNvPr id="218567" name="Picture 455" descr="图片3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339975" y="5229225"/>
            <a:ext cx="1236663" cy="1017588"/>
          </a:xfrm>
          <a:prstGeom prst="rect">
            <a:avLst/>
          </a:prstGeom>
          <a:noFill/>
        </p:spPr>
      </p:pic>
      <p:pic>
        <p:nvPicPr>
          <p:cNvPr id="218568" name="Picture 456" descr="图片3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445125"/>
            <a:ext cx="566737" cy="688975"/>
          </a:xfrm>
          <a:prstGeom prst="rect">
            <a:avLst/>
          </a:prstGeom>
          <a:noFill/>
        </p:spPr>
      </p:pic>
      <p:pic>
        <p:nvPicPr>
          <p:cNvPr id="218569" name="Picture 457" descr="图片3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5963" y="5373688"/>
            <a:ext cx="828675" cy="884237"/>
          </a:xfrm>
          <a:prstGeom prst="rect">
            <a:avLst/>
          </a:prstGeom>
          <a:noFill/>
        </p:spPr>
      </p:pic>
      <p:pic>
        <p:nvPicPr>
          <p:cNvPr id="218570" name="Picture 458" descr="图片4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5825" y="5373688"/>
            <a:ext cx="1195388" cy="835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sp>
        <p:nvSpPr>
          <p:cNvPr id="219209" name="Rectangle 73"/>
          <p:cNvSpPr>
            <a:spLocks noChangeAspect="1" noChangeArrowheads="1"/>
          </p:cNvSpPr>
          <p:nvPr/>
        </p:nvSpPr>
        <p:spPr bwMode="auto">
          <a:xfrm>
            <a:off x="2413000" y="1700213"/>
            <a:ext cx="989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话单业务台</a:t>
            </a:r>
            <a:r>
              <a:rPr lang="en-US" altLang="zh-CN" b="0">
                <a:solidFill>
                  <a:srgbClr val="242729"/>
                </a:solidFill>
              </a:rPr>
              <a:t>/</a:t>
            </a:r>
          </a:p>
          <a:p>
            <a:pPr algn="l" defTabSz="1066800"/>
            <a:r>
              <a:rPr lang="zh-CN" altLang="en-US" b="0"/>
              <a:t>话单分析台</a:t>
            </a:r>
            <a:endParaRPr lang="zh-CN" altLang="en-US" b="0">
              <a:solidFill>
                <a:srgbClr val="242729"/>
              </a:solidFill>
            </a:endParaRPr>
          </a:p>
        </p:txBody>
      </p:sp>
      <p:sp>
        <p:nvSpPr>
          <p:cNvPr id="219255" name="Rectangle 119"/>
          <p:cNvSpPr>
            <a:spLocks noChangeAspect="1" noChangeArrowheads="1"/>
          </p:cNvSpPr>
          <p:nvPr/>
        </p:nvSpPr>
        <p:spPr bwMode="auto">
          <a:xfrm>
            <a:off x="3636963" y="1125538"/>
            <a:ext cx="823912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CG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MSCV8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SGSN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GGSN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HLR</a:t>
            </a:r>
          </a:p>
        </p:txBody>
      </p:sp>
      <p:sp>
        <p:nvSpPr>
          <p:cNvPr id="219264" name="Rectangle 128"/>
          <p:cNvSpPr>
            <a:spLocks noChangeAspect="1" noChangeArrowheads="1"/>
          </p:cNvSpPr>
          <p:nvPr/>
        </p:nvSpPr>
        <p:spPr bwMode="auto">
          <a:xfrm>
            <a:off x="755650" y="1917700"/>
            <a:ext cx="6492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SCP</a:t>
            </a:r>
          </a:p>
        </p:txBody>
      </p:sp>
      <p:sp>
        <p:nvSpPr>
          <p:cNvPr id="219501" name="Rectangle 365"/>
          <p:cNvSpPr>
            <a:spLocks noChangeArrowheads="1"/>
          </p:cNvSpPr>
          <p:nvPr/>
        </p:nvSpPr>
        <p:spPr bwMode="auto">
          <a:xfrm>
            <a:off x="5795963" y="1773238"/>
            <a:ext cx="823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sz="1600" b="0">
                <a:solidFill>
                  <a:srgbClr val="242729"/>
                </a:solidFill>
                <a:ea typeface="华文细黑" pitchFamily="2" charset="-122"/>
              </a:rPr>
              <a:t>油机</a:t>
            </a:r>
          </a:p>
        </p:txBody>
      </p:sp>
      <p:sp>
        <p:nvSpPr>
          <p:cNvPr id="219502" name="Rectangle 366"/>
          <p:cNvSpPr>
            <a:spLocks noChangeArrowheads="1"/>
          </p:cNvSpPr>
          <p:nvPr/>
        </p:nvSpPr>
        <p:spPr bwMode="auto">
          <a:xfrm>
            <a:off x="7524750" y="1773238"/>
            <a:ext cx="823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sz="1600" b="0">
                <a:solidFill>
                  <a:srgbClr val="242729"/>
                </a:solidFill>
                <a:ea typeface="华文细黑" pitchFamily="2" charset="-122"/>
              </a:rPr>
              <a:t>油箱</a:t>
            </a:r>
          </a:p>
        </p:txBody>
      </p:sp>
      <p:sp>
        <p:nvSpPr>
          <p:cNvPr id="219503" name="Rectangle 367"/>
          <p:cNvSpPr>
            <a:spLocks noChangeArrowheads="1"/>
          </p:cNvSpPr>
          <p:nvPr/>
        </p:nvSpPr>
        <p:spPr bwMode="auto">
          <a:xfrm>
            <a:off x="938213" y="3328988"/>
            <a:ext cx="393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0">
                <a:solidFill>
                  <a:srgbClr val="242729"/>
                </a:solidFill>
                <a:ea typeface="黑体" pitchFamily="49" charset="-122"/>
              </a:rPr>
              <a:t>ATS</a:t>
            </a:r>
          </a:p>
        </p:txBody>
      </p:sp>
      <p:graphicFrame>
        <p:nvGraphicFramePr>
          <p:cNvPr id="219825" name="Group 689"/>
          <p:cNvGraphicFramePr>
            <a:graphicFrameLocks noGrp="1"/>
          </p:cNvGraphicFramePr>
          <p:nvPr/>
        </p:nvGraphicFramePr>
        <p:xfrm>
          <a:off x="2397125" y="3357563"/>
          <a:ext cx="1095375" cy="334962"/>
        </p:xfrm>
        <a:graphic>
          <a:graphicData uri="http://schemas.openxmlformats.org/drawingml/2006/table">
            <a:tbl>
              <a:tblPr/>
              <a:tblGrid>
                <a:gridCol w="109537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Shelter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828" name="Group 692"/>
          <p:cNvGraphicFramePr>
            <a:graphicFrameLocks noGrp="1"/>
          </p:cNvGraphicFramePr>
          <p:nvPr/>
        </p:nvGraphicFramePr>
        <p:xfrm>
          <a:off x="4211638" y="3357563"/>
          <a:ext cx="942975" cy="377825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空调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830" name="Group 694"/>
          <p:cNvGraphicFramePr>
            <a:graphicFrameLocks noGrp="1"/>
          </p:cNvGraphicFramePr>
          <p:nvPr/>
        </p:nvGraphicFramePr>
        <p:xfrm>
          <a:off x="5861050" y="341312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ACDB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3094" name="Group 1382"/>
          <p:cNvGraphicFramePr>
            <a:graphicFrameLocks noGrp="1"/>
          </p:cNvGraphicFramePr>
          <p:nvPr/>
        </p:nvGraphicFramePr>
        <p:xfrm>
          <a:off x="7308850" y="3357563"/>
          <a:ext cx="1047750" cy="303212"/>
        </p:xfrm>
        <a:graphic>
          <a:graphicData uri="http://schemas.openxmlformats.org/drawingml/2006/table">
            <a:tbl>
              <a:tblPr/>
              <a:tblGrid>
                <a:gridCol w="1047750"/>
              </a:tblGrid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通风单元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918" name="Group 782"/>
          <p:cNvGraphicFramePr>
            <a:graphicFrameLocks noGrp="1"/>
          </p:cNvGraphicFramePr>
          <p:nvPr/>
        </p:nvGraphicFramePr>
        <p:xfrm>
          <a:off x="820738" y="479742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铁塔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919" name="Group 783"/>
          <p:cNvGraphicFramePr>
            <a:graphicFrameLocks noGrp="1"/>
          </p:cNvGraphicFramePr>
          <p:nvPr/>
        </p:nvGraphicFramePr>
        <p:xfrm>
          <a:off x="2692400" y="479742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6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抱杆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971" name="Group 835"/>
          <p:cNvGraphicFramePr>
            <a:graphicFrameLocks noGrp="1"/>
          </p:cNvGraphicFramePr>
          <p:nvPr/>
        </p:nvGraphicFramePr>
        <p:xfrm>
          <a:off x="3995738" y="4724400"/>
          <a:ext cx="1368425" cy="303213"/>
        </p:xfrm>
        <a:graphic>
          <a:graphicData uri="http://schemas.openxmlformats.org/drawingml/2006/table">
            <a:tbl>
              <a:tblPr/>
              <a:tblGrid>
                <a:gridCol w="136842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一次电源系统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977" name="Group 841"/>
          <p:cNvGraphicFramePr>
            <a:graphicFrameLocks noGrp="1"/>
          </p:cNvGraphicFramePr>
          <p:nvPr/>
        </p:nvGraphicFramePr>
        <p:xfrm>
          <a:off x="5795963" y="4724400"/>
          <a:ext cx="1047750" cy="303213"/>
        </p:xfrm>
        <a:graphic>
          <a:graphicData uri="http://schemas.openxmlformats.org/drawingml/2006/table">
            <a:tbl>
              <a:tblPr/>
              <a:tblGrid>
                <a:gridCol w="1047750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蓄电池组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9983" name="Group 847"/>
          <p:cNvGraphicFramePr>
            <a:graphicFrameLocks noGrp="1"/>
          </p:cNvGraphicFramePr>
          <p:nvPr/>
        </p:nvGraphicFramePr>
        <p:xfrm>
          <a:off x="7589838" y="4781550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UPS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2759" name="Group 1047"/>
          <p:cNvGraphicFramePr>
            <a:graphicFrameLocks noGrp="1"/>
          </p:cNvGraphicFramePr>
          <p:nvPr/>
        </p:nvGraphicFramePr>
        <p:xfrm>
          <a:off x="755650" y="6237288"/>
          <a:ext cx="720725" cy="303212"/>
        </p:xfrm>
        <a:graphic>
          <a:graphicData uri="http://schemas.openxmlformats.org/drawingml/2006/table">
            <a:tbl>
              <a:tblPr/>
              <a:tblGrid>
                <a:gridCol w="72072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APM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2756" name="Group 1044"/>
          <p:cNvGraphicFramePr>
            <a:graphicFrameLocks noGrp="1"/>
          </p:cNvGraphicFramePr>
          <p:nvPr/>
        </p:nvGraphicFramePr>
        <p:xfrm>
          <a:off x="2484438" y="6275388"/>
          <a:ext cx="942975" cy="393700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电表箱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2760" name="Group 1048"/>
          <p:cNvGraphicFramePr>
            <a:graphicFrameLocks noGrp="1"/>
          </p:cNvGraphicFramePr>
          <p:nvPr/>
        </p:nvGraphicFramePr>
        <p:xfrm>
          <a:off x="3995738" y="6294438"/>
          <a:ext cx="1223962" cy="303212"/>
        </p:xfrm>
        <a:graphic>
          <a:graphicData uri="http://schemas.openxmlformats.org/drawingml/2006/table">
            <a:tbl>
              <a:tblPr/>
              <a:tblGrid>
                <a:gridCol w="1223962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集装箱机房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3071" name="Group 1359"/>
          <p:cNvGraphicFramePr>
            <a:graphicFrameLocks noGrp="1"/>
          </p:cNvGraphicFramePr>
          <p:nvPr/>
        </p:nvGraphicFramePr>
        <p:xfrm>
          <a:off x="5580063" y="6294438"/>
          <a:ext cx="1368425" cy="303212"/>
        </p:xfrm>
        <a:graphic>
          <a:graphicData uri="http://schemas.openxmlformats.org/drawingml/2006/table">
            <a:tbl>
              <a:tblPr/>
              <a:tblGrid>
                <a:gridCol w="136842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太阳能系统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3073" name="Group 1361"/>
          <p:cNvGraphicFramePr>
            <a:graphicFrameLocks noGrp="1"/>
          </p:cNvGraphicFramePr>
          <p:nvPr/>
        </p:nvGraphicFramePr>
        <p:xfrm>
          <a:off x="7451725" y="6294438"/>
          <a:ext cx="1152525" cy="303212"/>
        </p:xfrm>
        <a:graphic>
          <a:graphicData uri="http://schemas.openxmlformats.org/drawingml/2006/table">
            <a:tbl>
              <a:tblPr/>
              <a:tblGrid>
                <a:gridCol w="115252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风能系统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3074" name="Picture 1362" descr="图片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765175"/>
            <a:ext cx="596900" cy="901700"/>
          </a:xfrm>
          <a:prstGeom prst="rect">
            <a:avLst/>
          </a:prstGeom>
          <a:noFill/>
        </p:spPr>
      </p:pic>
      <p:pic>
        <p:nvPicPr>
          <p:cNvPr id="373075" name="Picture 1363" descr="图片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836613"/>
            <a:ext cx="822325" cy="822325"/>
          </a:xfrm>
          <a:prstGeom prst="rect">
            <a:avLst/>
          </a:prstGeom>
          <a:noFill/>
        </p:spPr>
      </p:pic>
      <p:pic>
        <p:nvPicPr>
          <p:cNvPr id="373076" name="Picture 1364" descr="图片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981075"/>
            <a:ext cx="487362" cy="895350"/>
          </a:xfrm>
          <a:prstGeom prst="rect">
            <a:avLst/>
          </a:prstGeom>
          <a:noFill/>
        </p:spPr>
      </p:pic>
      <p:pic>
        <p:nvPicPr>
          <p:cNvPr id="373077" name="Picture 1365" descr="图片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981075"/>
            <a:ext cx="989013" cy="738188"/>
          </a:xfrm>
          <a:prstGeom prst="rect">
            <a:avLst/>
          </a:prstGeom>
          <a:noFill/>
        </p:spPr>
      </p:pic>
      <p:pic>
        <p:nvPicPr>
          <p:cNvPr id="373078" name="Picture 1366" descr="图片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1052513"/>
            <a:ext cx="963612" cy="652462"/>
          </a:xfrm>
          <a:prstGeom prst="rect">
            <a:avLst/>
          </a:prstGeom>
          <a:noFill/>
        </p:spPr>
      </p:pic>
      <p:pic>
        <p:nvPicPr>
          <p:cNvPr id="373079" name="Picture 1367" descr="图片4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804862" cy="841375"/>
          </a:xfrm>
          <a:prstGeom prst="rect">
            <a:avLst/>
          </a:prstGeom>
          <a:noFill/>
        </p:spPr>
      </p:pic>
      <p:pic>
        <p:nvPicPr>
          <p:cNvPr id="373080" name="Picture 1368" descr="图片4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20938"/>
            <a:ext cx="828675" cy="822325"/>
          </a:xfrm>
          <a:prstGeom prst="rect">
            <a:avLst/>
          </a:prstGeom>
          <a:noFill/>
        </p:spPr>
      </p:pic>
      <p:pic>
        <p:nvPicPr>
          <p:cNvPr id="373081" name="Picture 1369" descr="图片4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565400"/>
            <a:ext cx="1195387" cy="622300"/>
          </a:xfrm>
          <a:prstGeom prst="rect">
            <a:avLst/>
          </a:prstGeom>
          <a:noFill/>
        </p:spPr>
      </p:pic>
      <p:pic>
        <p:nvPicPr>
          <p:cNvPr id="373082" name="Picture 1370" descr="图片4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62000" cy="792162"/>
          </a:xfrm>
          <a:prstGeom prst="rect">
            <a:avLst/>
          </a:prstGeom>
          <a:noFill/>
        </p:spPr>
      </p:pic>
      <p:pic>
        <p:nvPicPr>
          <p:cNvPr id="373083" name="Picture 1371" descr="图片5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565400"/>
            <a:ext cx="712788" cy="742950"/>
          </a:xfrm>
          <a:prstGeom prst="rect">
            <a:avLst/>
          </a:prstGeom>
          <a:noFill/>
        </p:spPr>
      </p:pic>
      <p:pic>
        <p:nvPicPr>
          <p:cNvPr id="373084" name="Picture 1372" descr="图片5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00113" y="3860800"/>
            <a:ext cx="317500" cy="884238"/>
          </a:xfrm>
          <a:prstGeom prst="rect">
            <a:avLst/>
          </a:prstGeom>
          <a:noFill/>
        </p:spPr>
      </p:pic>
      <p:pic>
        <p:nvPicPr>
          <p:cNvPr id="373085" name="Picture 1373" descr="图片5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7313" y="3933825"/>
            <a:ext cx="360362" cy="719138"/>
          </a:xfrm>
          <a:prstGeom prst="rect">
            <a:avLst/>
          </a:prstGeom>
          <a:noFill/>
        </p:spPr>
      </p:pic>
      <p:pic>
        <p:nvPicPr>
          <p:cNvPr id="373086" name="Picture 1374" descr="图片5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860800"/>
            <a:ext cx="762000" cy="798513"/>
          </a:xfrm>
          <a:prstGeom prst="rect">
            <a:avLst/>
          </a:prstGeom>
          <a:noFill/>
        </p:spPr>
      </p:pic>
      <p:pic>
        <p:nvPicPr>
          <p:cNvPr id="373087" name="Picture 1375" descr="图片5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933825"/>
            <a:ext cx="768350" cy="798513"/>
          </a:xfrm>
          <a:prstGeom prst="rect">
            <a:avLst/>
          </a:prstGeom>
          <a:noFill/>
        </p:spPr>
      </p:pic>
      <p:pic>
        <p:nvPicPr>
          <p:cNvPr id="373088" name="Picture 1376" descr="图片5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4005263"/>
            <a:ext cx="573087" cy="798512"/>
          </a:xfrm>
          <a:prstGeom prst="rect">
            <a:avLst/>
          </a:prstGeom>
          <a:noFill/>
        </p:spPr>
      </p:pic>
      <p:pic>
        <p:nvPicPr>
          <p:cNvPr id="373089" name="Picture 1377" descr="图片5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445125"/>
            <a:ext cx="774700" cy="798513"/>
          </a:xfrm>
          <a:prstGeom prst="rect">
            <a:avLst/>
          </a:prstGeom>
          <a:noFill/>
        </p:spPr>
      </p:pic>
      <p:pic>
        <p:nvPicPr>
          <p:cNvPr id="373090" name="Picture 1378" descr="图片5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11413" y="5445125"/>
            <a:ext cx="768350" cy="798513"/>
          </a:xfrm>
          <a:prstGeom prst="rect">
            <a:avLst/>
          </a:prstGeom>
          <a:noFill/>
        </p:spPr>
      </p:pic>
      <p:pic>
        <p:nvPicPr>
          <p:cNvPr id="373091" name="Picture 1379" descr="图片5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67175" y="5445125"/>
            <a:ext cx="835025" cy="676275"/>
          </a:xfrm>
          <a:prstGeom prst="rect">
            <a:avLst/>
          </a:prstGeom>
          <a:noFill/>
        </p:spPr>
      </p:pic>
      <p:pic>
        <p:nvPicPr>
          <p:cNvPr id="373092" name="Picture 1380" descr="图片5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300663"/>
            <a:ext cx="549275" cy="871537"/>
          </a:xfrm>
          <a:prstGeom prst="rect">
            <a:avLst/>
          </a:prstGeom>
          <a:noFill/>
        </p:spPr>
      </p:pic>
      <p:pic>
        <p:nvPicPr>
          <p:cNvPr id="373093" name="Picture 1381" descr="图片6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67625" y="5300663"/>
            <a:ext cx="549275" cy="8715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sp>
        <p:nvSpPr>
          <p:cNvPr id="220285" name="Rectangle 125"/>
          <p:cNvSpPr>
            <a:spLocks noChangeAspect="1" noChangeArrowheads="1"/>
          </p:cNvSpPr>
          <p:nvPr/>
        </p:nvSpPr>
        <p:spPr bwMode="auto">
          <a:xfrm>
            <a:off x="2339975" y="1773238"/>
            <a:ext cx="989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话单业务台</a:t>
            </a:r>
            <a:r>
              <a:rPr lang="en-US" altLang="zh-CN" b="0">
                <a:solidFill>
                  <a:srgbClr val="242729"/>
                </a:solidFill>
              </a:rPr>
              <a:t>/</a:t>
            </a:r>
          </a:p>
          <a:p>
            <a:pPr algn="l" defTabSz="1066800"/>
            <a:r>
              <a:rPr lang="zh-CN" altLang="en-US" b="0"/>
              <a:t>话单分析台</a:t>
            </a:r>
          </a:p>
        </p:txBody>
      </p:sp>
      <p:sp>
        <p:nvSpPr>
          <p:cNvPr id="220318" name="Rectangle 158"/>
          <p:cNvSpPr>
            <a:spLocks noChangeAspect="1" noChangeArrowheads="1"/>
          </p:cNvSpPr>
          <p:nvPr/>
        </p:nvSpPr>
        <p:spPr bwMode="auto">
          <a:xfrm>
            <a:off x="3636963" y="1052513"/>
            <a:ext cx="823912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CG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MSCV8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SGSN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GGSN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HLR</a:t>
            </a:r>
          </a:p>
        </p:txBody>
      </p:sp>
      <p:sp>
        <p:nvSpPr>
          <p:cNvPr id="220320" name="Rectangle 160"/>
          <p:cNvSpPr>
            <a:spLocks noChangeAspect="1" noChangeArrowheads="1"/>
          </p:cNvSpPr>
          <p:nvPr/>
        </p:nvSpPr>
        <p:spPr bwMode="auto">
          <a:xfrm>
            <a:off x="827088" y="1806575"/>
            <a:ext cx="649287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SCP</a:t>
            </a:r>
          </a:p>
        </p:txBody>
      </p:sp>
      <p:sp>
        <p:nvSpPr>
          <p:cNvPr id="220739" name="Rectangle 579"/>
          <p:cNvSpPr>
            <a:spLocks noChangeArrowheads="1"/>
          </p:cNvSpPr>
          <p:nvPr/>
        </p:nvSpPr>
        <p:spPr bwMode="auto">
          <a:xfrm>
            <a:off x="5795963" y="1773238"/>
            <a:ext cx="823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sz="1600" b="0">
                <a:solidFill>
                  <a:srgbClr val="242729"/>
                </a:solidFill>
                <a:ea typeface="华文细黑" pitchFamily="2" charset="-122"/>
              </a:rPr>
              <a:t>油机</a:t>
            </a:r>
          </a:p>
        </p:txBody>
      </p:sp>
      <p:sp>
        <p:nvSpPr>
          <p:cNvPr id="220740" name="Rectangle 580"/>
          <p:cNvSpPr>
            <a:spLocks noChangeArrowheads="1"/>
          </p:cNvSpPr>
          <p:nvPr/>
        </p:nvSpPr>
        <p:spPr bwMode="auto">
          <a:xfrm>
            <a:off x="7524750" y="1773238"/>
            <a:ext cx="823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sz="1600" b="0">
                <a:solidFill>
                  <a:srgbClr val="242729"/>
                </a:solidFill>
                <a:ea typeface="华文细黑" pitchFamily="2" charset="-122"/>
              </a:rPr>
              <a:t>油箱</a:t>
            </a:r>
          </a:p>
        </p:txBody>
      </p:sp>
      <p:sp>
        <p:nvSpPr>
          <p:cNvPr id="220741" name="Rectangle 581"/>
          <p:cNvSpPr>
            <a:spLocks noChangeArrowheads="1"/>
          </p:cNvSpPr>
          <p:nvPr/>
        </p:nvSpPr>
        <p:spPr bwMode="auto">
          <a:xfrm>
            <a:off x="938213" y="3328988"/>
            <a:ext cx="393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0">
                <a:solidFill>
                  <a:srgbClr val="242729"/>
                </a:solidFill>
                <a:ea typeface="黑体" pitchFamily="49" charset="-122"/>
              </a:rPr>
              <a:t>ATS</a:t>
            </a:r>
          </a:p>
        </p:txBody>
      </p:sp>
      <p:graphicFrame>
        <p:nvGraphicFramePr>
          <p:cNvPr id="220809" name="Group 649"/>
          <p:cNvGraphicFramePr>
            <a:graphicFrameLocks noGrp="1"/>
          </p:cNvGraphicFramePr>
          <p:nvPr/>
        </p:nvGraphicFramePr>
        <p:xfrm>
          <a:off x="2397125" y="3284538"/>
          <a:ext cx="1095375" cy="334962"/>
        </p:xfrm>
        <a:graphic>
          <a:graphicData uri="http://schemas.openxmlformats.org/drawingml/2006/table">
            <a:tbl>
              <a:tblPr/>
              <a:tblGrid>
                <a:gridCol w="109537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Shelter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828" name="Group 668"/>
          <p:cNvGraphicFramePr>
            <a:graphicFrameLocks noGrp="1"/>
          </p:cNvGraphicFramePr>
          <p:nvPr/>
        </p:nvGraphicFramePr>
        <p:xfrm>
          <a:off x="4211638" y="3284538"/>
          <a:ext cx="576262" cy="377825"/>
        </p:xfrm>
        <a:graphic>
          <a:graphicData uri="http://schemas.openxmlformats.org/drawingml/2006/table">
            <a:tbl>
              <a:tblPr/>
              <a:tblGrid>
                <a:gridCol w="576262"/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空调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4904" name="Group 1144"/>
          <p:cNvGraphicFramePr>
            <a:graphicFrameLocks noGrp="1"/>
          </p:cNvGraphicFramePr>
          <p:nvPr/>
        </p:nvGraphicFramePr>
        <p:xfrm>
          <a:off x="5861050" y="3357563"/>
          <a:ext cx="942975" cy="303212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ACDB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861" name="Group 701"/>
          <p:cNvGraphicFramePr>
            <a:graphicFrameLocks noGrp="1"/>
          </p:cNvGraphicFramePr>
          <p:nvPr/>
        </p:nvGraphicFramePr>
        <p:xfrm>
          <a:off x="820738" y="479742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铁塔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867" name="Group 707"/>
          <p:cNvGraphicFramePr>
            <a:graphicFrameLocks noGrp="1"/>
          </p:cNvGraphicFramePr>
          <p:nvPr/>
        </p:nvGraphicFramePr>
        <p:xfrm>
          <a:off x="2692400" y="479742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6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抱杆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999" name="Group 839"/>
          <p:cNvGraphicFramePr>
            <a:graphicFrameLocks noGrp="1"/>
          </p:cNvGraphicFramePr>
          <p:nvPr/>
        </p:nvGraphicFramePr>
        <p:xfrm>
          <a:off x="3995738" y="4724400"/>
          <a:ext cx="1368425" cy="303213"/>
        </p:xfrm>
        <a:graphic>
          <a:graphicData uri="http://schemas.openxmlformats.org/drawingml/2006/table">
            <a:tbl>
              <a:tblPr/>
              <a:tblGrid>
                <a:gridCol w="136842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一次电源系统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997" name="Group 837"/>
          <p:cNvGraphicFramePr>
            <a:graphicFrameLocks noGrp="1"/>
          </p:cNvGraphicFramePr>
          <p:nvPr/>
        </p:nvGraphicFramePr>
        <p:xfrm>
          <a:off x="5795963" y="4724400"/>
          <a:ext cx="1047750" cy="303213"/>
        </p:xfrm>
        <a:graphic>
          <a:graphicData uri="http://schemas.openxmlformats.org/drawingml/2006/table">
            <a:tbl>
              <a:tblPr/>
              <a:tblGrid>
                <a:gridCol w="1047750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蓄电池组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996" name="Group 836"/>
          <p:cNvGraphicFramePr>
            <a:graphicFrameLocks noGrp="1"/>
          </p:cNvGraphicFramePr>
          <p:nvPr/>
        </p:nvGraphicFramePr>
        <p:xfrm>
          <a:off x="7589838" y="4781550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UPS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1086" name="Group 926"/>
          <p:cNvGraphicFramePr>
            <a:graphicFrameLocks noGrp="1"/>
          </p:cNvGraphicFramePr>
          <p:nvPr/>
        </p:nvGraphicFramePr>
        <p:xfrm>
          <a:off x="755650" y="6237288"/>
          <a:ext cx="720725" cy="303212"/>
        </p:xfrm>
        <a:graphic>
          <a:graphicData uri="http://schemas.openxmlformats.org/drawingml/2006/table">
            <a:tbl>
              <a:tblPr/>
              <a:tblGrid>
                <a:gridCol w="72072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APM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1092" name="Group 932"/>
          <p:cNvGraphicFramePr>
            <a:graphicFrameLocks noGrp="1"/>
          </p:cNvGraphicFramePr>
          <p:nvPr/>
        </p:nvGraphicFramePr>
        <p:xfrm>
          <a:off x="2484438" y="6275388"/>
          <a:ext cx="942975" cy="393700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电表箱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1098" name="Group 938"/>
          <p:cNvGraphicFramePr>
            <a:graphicFrameLocks noGrp="1"/>
          </p:cNvGraphicFramePr>
          <p:nvPr/>
        </p:nvGraphicFramePr>
        <p:xfrm>
          <a:off x="3995738" y="6294438"/>
          <a:ext cx="1223962" cy="303212"/>
        </p:xfrm>
        <a:graphic>
          <a:graphicData uri="http://schemas.openxmlformats.org/drawingml/2006/table">
            <a:tbl>
              <a:tblPr/>
              <a:tblGrid>
                <a:gridCol w="1223962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集装箱机房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4876" name="Group 1116"/>
          <p:cNvGraphicFramePr>
            <a:graphicFrameLocks noGrp="1"/>
          </p:cNvGraphicFramePr>
          <p:nvPr/>
        </p:nvGraphicFramePr>
        <p:xfrm>
          <a:off x="5867400" y="6165850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SPD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4875" name="Group 1115"/>
          <p:cNvGraphicFramePr>
            <a:graphicFrameLocks noGrp="1"/>
          </p:cNvGraphicFramePr>
          <p:nvPr/>
        </p:nvGraphicFramePr>
        <p:xfrm>
          <a:off x="7380288" y="6237288"/>
          <a:ext cx="942975" cy="303212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IBBS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4877" name="Picture 1117" descr="图片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765175"/>
            <a:ext cx="590550" cy="908050"/>
          </a:xfrm>
          <a:prstGeom prst="rect">
            <a:avLst/>
          </a:prstGeom>
          <a:noFill/>
        </p:spPr>
      </p:pic>
      <p:pic>
        <p:nvPicPr>
          <p:cNvPr id="374878" name="Picture 1118" descr="图片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836613"/>
            <a:ext cx="865187" cy="865187"/>
          </a:xfrm>
          <a:prstGeom prst="rect">
            <a:avLst/>
          </a:prstGeom>
          <a:noFill/>
        </p:spPr>
      </p:pic>
      <p:pic>
        <p:nvPicPr>
          <p:cNvPr id="374879" name="Picture 1119" descr="图片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981075"/>
            <a:ext cx="481013" cy="901700"/>
          </a:xfrm>
          <a:prstGeom prst="rect">
            <a:avLst/>
          </a:prstGeom>
          <a:noFill/>
        </p:spPr>
      </p:pic>
      <p:pic>
        <p:nvPicPr>
          <p:cNvPr id="374880" name="Picture 1120" descr="图片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1052513"/>
            <a:ext cx="927100" cy="695325"/>
          </a:xfrm>
          <a:prstGeom prst="rect">
            <a:avLst/>
          </a:prstGeom>
          <a:noFill/>
        </p:spPr>
      </p:pic>
      <p:pic>
        <p:nvPicPr>
          <p:cNvPr id="374881" name="Picture 1121" descr="图片6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1052513"/>
            <a:ext cx="920750" cy="622300"/>
          </a:xfrm>
          <a:prstGeom prst="rect">
            <a:avLst/>
          </a:prstGeom>
          <a:noFill/>
        </p:spPr>
      </p:pic>
      <p:pic>
        <p:nvPicPr>
          <p:cNvPr id="374882" name="Picture 1122" descr="图片6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420938"/>
            <a:ext cx="792163" cy="828675"/>
          </a:xfrm>
          <a:prstGeom prst="rect">
            <a:avLst/>
          </a:prstGeom>
          <a:noFill/>
        </p:spPr>
      </p:pic>
      <p:pic>
        <p:nvPicPr>
          <p:cNvPr id="374883" name="Picture 1123" descr="图片6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492375"/>
            <a:ext cx="804863" cy="798513"/>
          </a:xfrm>
          <a:prstGeom prst="rect">
            <a:avLst/>
          </a:prstGeom>
          <a:noFill/>
        </p:spPr>
      </p:pic>
      <p:pic>
        <p:nvPicPr>
          <p:cNvPr id="374884" name="Picture 1124" descr="图片6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492375"/>
            <a:ext cx="1182688" cy="622300"/>
          </a:xfrm>
          <a:prstGeom prst="rect">
            <a:avLst/>
          </a:prstGeom>
          <a:noFill/>
        </p:spPr>
      </p:pic>
      <p:pic>
        <p:nvPicPr>
          <p:cNvPr id="374885" name="Picture 1125" descr="图片6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92375"/>
            <a:ext cx="742950" cy="785813"/>
          </a:xfrm>
          <a:prstGeom prst="rect">
            <a:avLst/>
          </a:prstGeom>
          <a:noFill/>
        </p:spPr>
      </p:pic>
      <p:pic>
        <p:nvPicPr>
          <p:cNvPr id="374886" name="Picture 1126" descr="图片7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565400"/>
            <a:ext cx="731838" cy="762000"/>
          </a:xfrm>
          <a:prstGeom prst="rect">
            <a:avLst/>
          </a:prstGeom>
          <a:noFill/>
        </p:spPr>
      </p:pic>
      <p:pic>
        <p:nvPicPr>
          <p:cNvPr id="374887" name="Picture 1127" descr="图片7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550" y="3860800"/>
            <a:ext cx="317500" cy="884238"/>
          </a:xfrm>
          <a:prstGeom prst="rect">
            <a:avLst/>
          </a:prstGeom>
          <a:noFill/>
        </p:spPr>
      </p:pic>
      <p:pic>
        <p:nvPicPr>
          <p:cNvPr id="374888" name="Picture 1128" descr="图片7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00338" y="3933825"/>
            <a:ext cx="360362" cy="725488"/>
          </a:xfrm>
          <a:prstGeom prst="rect">
            <a:avLst/>
          </a:prstGeom>
          <a:noFill/>
        </p:spPr>
      </p:pic>
      <p:pic>
        <p:nvPicPr>
          <p:cNvPr id="374889" name="Picture 1129" descr="图片7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789363"/>
            <a:ext cx="774700" cy="798512"/>
          </a:xfrm>
          <a:prstGeom prst="rect">
            <a:avLst/>
          </a:prstGeom>
          <a:noFill/>
        </p:spPr>
      </p:pic>
      <p:pic>
        <p:nvPicPr>
          <p:cNvPr id="374890" name="Picture 1130" descr="图片7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860800"/>
            <a:ext cx="762000" cy="792163"/>
          </a:xfrm>
          <a:prstGeom prst="rect">
            <a:avLst/>
          </a:prstGeom>
          <a:noFill/>
        </p:spPr>
      </p:pic>
      <p:pic>
        <p:nvPicPr>
          <p:cNvPr id="374891" name="Picture 1131" descr="图片7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4750" y="3933825"/>
            <a:ext cx="573088" cy="798513"/>
          </a:xfrm>
          <a:prstGeom prst="rect">
            <a:avLst/>
          </a:prstGeom>
          <a:noFill/>
        </p:spPr>
      </p:pic>
      <p:pic>
        <p:nvPicPr>
          <p:cNvPr id="374892" name="Picture 1132" descr="图片7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73688"/>
            <a:ext cx="768350" cy="798512"/>
          </a:xfrm>
          <a:prstGeom prst="rect">
            <a:avLst/>
          </a:prstGeom>
          <a:noFill/>
        </p:spPr>
      </p:pic>
      <p:pic>
        <p:nvPicPr>
          <p:cNvPr id="374893" name="Picture 1133" descr="图片7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84438" y="5300663"/>
            <a:ext cx="768350" cy="798512"/>
          </a:xfrm>
          <a:prstGeom prst="rect">
            <a:avLst/>
          </a:prstGeom>
          <a:noFill/>
        </p:spPr>
      </p:pic>
      <p:pic>
        <p:nvPicPr>
          <p:cNvPr id="374894" name="Picture 1134" descr="图片7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40200" y="5516563"/>
            <a:ext cx="835025" cy="676275"/>
          </a:xfrm>
          <a:prstGeom prst="rect">
            <a:avLst/>
          </a:prstGeom>
          <a:noFill/>
        </p:spPr>
      </p:pic>
      <p:pic>
        <p:nvPicPr>
          <p:cNvPr id="374895" name="Picture 1135" descr="图片7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5963" y="5373688"/>
            <a:ext cx="768350" cy="798512"/>
          </a:xfrm>
          <a:prstGeom prst="rect">
            <a:avLst/>
          </a:prstGeom>
          <a:noFill/>
        </p:spPr>
      </p:pic>
      <p:pic>
        <p:nvPicPr>
          <p:cNvPr id="374896" name="Picture 1136" descr="图片8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51725" y="5445125"/>
            <a:ext cx="762000" cy="798513"/>
          </a:xfrm>
          <a:prstGeom prst="rect">
            <a:avLst/>
          </a:prstGeom>
          <a:noFill/>
        </p:spPr>
      </p:pic>
      <p:graphicFrame>
        <p:nvGraphicFramePr>
          <p:cNvPr id="374905" name="Group 1145"/>
          <p:cNvGraphicFramePr>
            <a:graphicFrameLocks noGrp="1"/>
          </p:cNvGraphicFramePr>
          <p:nvPr/>
        </p:nvGraphicFramePr>
        <p:xfrm>
          <a:off x="7380288" y="3357563"/>
          <a:ext cx="942975" cy="303212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通风单元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824" name="Group 64"/>
          <p:cNvGraphicFramePr>
            <a:graphicFrameLocks noGrp="1"/>
          </p:cNvGraphicFramePr>
          <p:nvPr/>
        </p:nvGraphicFramePr>
        <p:xfrm>
          <a:off x="755650" y="1700213"/>
          <a:ext cx="942975" cy="515937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风光互补系统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3911" name="Group 151"/>
          <p:cNvGraphicFramePr>
            <a:graphicFrameLocks noGrp="1"/>
          </p:cNvGraphicFramePr>
          <p:nvPr/>
        </p:nvGraphicFramePr>
        <p:xfrm>
          <a:off x="5861050" y="184467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ECV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3912" name="Group 152"/>
          <p:cNvGraphicFramePr>
            <a:graphicFrameLocks noGrp="1"/>
          </p:cNvGraphicFramePr>
          <p:nvPr/>
        </p:nvGraphicFramePr>
        <p:xfrm>
          <a:off x="2484438" y="1830388"/>
          <a:ext cx="942975" cy="303212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1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SPD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3918" name="Group 158"/>
          <p:cNvGraphicFramePr>
            <a:graphicFrameLocks noGrp="1"/>
          </p:cNvGraphicFramePr>
          <p:nvPr/>
        </p:nvGraphicFramePr>
        <p:xfrm>
          <a:off x="4133850" y="1844675"/>
          <a:ext cx="942975" cy="303213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IBBS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3924" name="Picture 164" descr="图片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836613"/>
            <a:ext cx="549275" cy="865187"/>
          </a:xfrm>
          <a:prstGeom prst="rect">
            <a:avLst/>
          </a:prstGeom>
          <a:noFill/>
        </p:spPr>
      </p:pic>
      <p:pic>
        <p:nvPicPr>
          <p:cNvPr id="373925" name="Picture 165" descr="图片8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908050"/>
            <a:ext cx="768350" cy="798513"/>
          </a:xfrm>
          <a:prstGeom prst="rect">
            <a:avLst/>
          </a:prstGeom>
          <a:noFill/>
        </p:spPr>
      </p:pic>
      <p:pic>
        <p:nvPicPr>
          <p:cNvPr id="373926" name="Picture 166" descr="图片8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762000" cy="798513"/>
          </a:xfrm>
          <a:prstGeom prst="rect">
            <a:avLst/>
          </a:prstGeom>
          <a:noFill/>
        </p:spPr>
      </p:pic>
      <p:pic>
        <p:nvPicPr>
          <p:cNvPr id="373927" name="Picture 167" descr="图片8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836613"/>
            <a:ext cx="1042987" cy="1017587"/>
          </a:xfrm>
          <a:prstGeom prst="rect">
            <a:avLst/>
          </a:prstGeom>
          <a:noFill/>
        </p:spPr>
      </p:pic>
      <p:sp>
        <p:nvSpPr>
          <p:cNvPr id="373928" name="Text Box 168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pic>
        <p:nvPicPr>
          <p:cNvPr id="373929" name="Picture 169" descr="图片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4913" y="981075"/>
            <a:ext cx="762000" cy="792163"/>
          </a:xfrm>
          <a:prstGeom prst="rect">
            <a:avLst/>
          </a:prstGeom>
          <a:noFill/>
        </p:spPr>
      </p:pic>
      <p:sp>
        <p:nvSpPr>
          <p:cNvPr id="373930" name="Rectangle 170"/>
          <p:cNvSpPr>
            <a:spLocks noChangeArrowheads="1"/>
          </p:cNvSpPr>
          <p:nvPr/>
        </p:nvSpPr>
        <p:spPr bwMode="auto">
          <a:xfrm>
            <a:off x="7380288" y="1844675"/>
            <a:ext cx="12239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</a:rPr>
              <a:t>TGW1000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849" name="Group 41"/>
          <p:cNvGraphicFramePr>
            <a:graphicFrameLocks noGrp="1"/>
          </p:cNvGraphicFramePr>
          <p:nvPr/>
        </p:nvGraphicFramePr>
        <p:xfrm>
          <a:off x="611188" y="1916113"/>
          <a:ext cx="942975" cy="303212"/>
        </p:xfrm>
        <a:graphic>
          <a:graphicData uri="http://schemas.openxmlformats.org/drawingml/2006/table">
            <a:tbl>
              <a:tblPr/>
              <a:tblGrid>
                <a:gridCol w="942975"/>
              </a:tblGrid>
              <a:tr h="14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ECV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5855" name="Picture 47" descr="图片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765175"/>
            <a:ext cx="1042987" cy="1017588"/>
          </a:xfrm>
          <a:prstGeom prst="rect">
            <a:avLst/>
          </a:prstGeom>
          <a:noFill/>
        </p:spPr>
      </p:pic>
      <p:sp>
        <p:nvSpPr>
          <p:cNvPr id="375856" name="Text Box 48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无线图标</a:t>
            </a:r>
          </a:p>
        </p:txBody>
      </p:sp>
      <p:pic>
        <p:nvPicPr>
          <p:cNvPr id="375857" name="Picture 49" descr="图片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1052513"/>
            <a:ext cx="741363" cy="776287"/>
          </a:xfrm>
          <a:prstGeom prst="rect">
            <a:avLst/>
          </a:prstGeom>
          <a:noFill/>
        </p:spPr>
      </p:pic>
      <p:sp>
        <p:nvSpPr>
          <p:cNvPr id="375858" name="Rectangle 50"/>
          <p:cNvSpPr>
            <a:spLocks noChangeArrowheads="1"/>
          </p:cNvSpPr>
          <p:nvPr/>
        </p:nvSpPr>
        <p:spPr bwMode="auto">
          <a:xfrm>
            <a:off x="2339975" y="1844675"/>
            <a:ext cx="12239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</a:rPr>
              <a:t>TGW1000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终  端  公  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2" name="Rectangle 6"/>
          <p:cNvSpPr>
            <a:spLocks noChangeAspect="1" noChangeArrowheads="1"/>
          </p:cNvSpPr>
          <p:nvPr/>
        </p:nvSpPr>
        <p:spPr bwMode="auto">
          <a:xfrm>
            <a:off x="2339975" y="1844675"/>
            <a:ext cx="1046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>
                <a:solidFill>
                  <a:srgbClr val="25221E"/>
                </a:solidFill>
              </a:rPr>
              <a:t>vSwitch</a:t>
            </a:r>
            <a:r>
              <a:rPr lang="en-US" altLang="zh-CN" b="0"/>
              <a:t> </a:t>
            </a:r>
            <a:r>
              <a:rPr lang="en-US" altLang="zh-CN" b="0">
                <a:solidFill>
                  <a:srgbClr val="25221E"/>
                </a:solidFill>
              </a:rPr>
              <a:t>System</a:t>
            </a:r>
          </a:p>
        </p:txBody>
      </p:sp>
      <p:sp>
        <p:nvSpPr>
          <p:cNvPr id="249987" name="Rectangle 131"/>
          <p:cNvSpPr>
            <a:spLocks noChangeAspect="1" noChangeArrowheads="1"/>
          </p:cNvSpPr>
          <p:nvPr/>
        </p:nvSpPr>
        <p:spPr bwMode="auto">
          <a:xfrm>
            <a:off x="7092950" y="1700213"/>
            <a:ext cx="15113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5221E"/>
                </a:solidFill>
              </a:rPr>
              <a:t>8000</a:t>
            </a:r>
            <a:r>
              <a:rPr lang="zh-CN" altLang="en-US" b="0">
                <a:solidFill>
                  <a:srgbClr val="25221E"/>
                </a:solidFill>
              </a:rPr>
              <a:t>系列群组</a:t>
            </a:r>
          </a:p>
          <a:p>
            <a:r>
              <a:rPr lang="zh-CN" altLang="en-US" b="0">
                <a:solidFill>
                  <a:srgbClr val="25221E"/>
                </a:solidFill>
              </a:rPr>
              <a:t>视讯终端（</a:t>
            </a:r>
            <a:r>
              <a:rPr lang="en-US" altLang="zh-CN" b="0">
                <a:solidFill>
                  <a:srgbClr val="25221E"/>
                </a:solidFill>
              </a:rPr>
              <a:t>1</a:t>
            </a:r>
            <a:r>
              <a:rPr lang="zh-CN" altLang="en-US" b="0">
                <a:solidFill>
                  <a:srgbClr val="25221E"/>
                </a:solidFill>
              </a:rPr>
              <a:t>）</a:t>
            </a:r>
          </a:p>
        </p:txBody>
      </p:sp>
      <p:sp>
        <p:nvSpPr>
          <p:cNvPr id="249988" name="Rectangle 132"/>
          <p:cNvSpPr>
            <a:spLocks noChangeAspect="1" noChangeArrowheads="1"/>
          </p:cNvSpPr>
          <p:nvPr/>
        </p:nvSpPr>
        <p:spPr bwMode="auto">
          <a:xfrm>
            <a:off x="466725" y="342900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solidFill>
                  <a:srgbClr val="25221E"/>
                </a:solidFill>
              </a:rPr>
              <a:t>8000</a:t>
            </a:r>
            <a:r>
              <a:rPr lang="zh-CN" altLang="en-US" b="0">
                <a:solidFill>
                  <a:srgbClr val="25221E"/>
                </a:solidFill>
              </a:rPr>
              <a:t>系列群组</a:t>
            </a:r>
          </a:p>
          <a:p>
            <a:pPr defTabSz="1066800"/>
            <a:r>
              <a:rPr lang="zh-CN" altLang="en-US" b="0">
                <a:solidFill>
                  <a:srgbClr val="25221E"/>
                </a:solidFill>
              </a:rPr>
              <a:t>视讯终端</a:t>
            </a:r>
            <a:r>
              <a:rPr lang="en-US" altLang="zh-CN" b="0">
                <a:solidFill>
                  <a:srgbClr val="25221E"/>
                </a:solidFill>
              </a:rPr>
              <a:t>(2)</a:t>
            </a:r>
          </a:p>
        </p:txBody>
      </p:sp>
      <p:sp>
        <p:nvSpPr>
          <p:cNvPr id="250003" name="Rectangle 147"/>
          <p:cNvSpPr>
            <a:spLocks noChangeAspect="1" noChangeArrowheads="1"/>
          </p:cNvSpPr>
          <p:nvPr/>
        </p:nvSpPr>
        <p:spPr bwMode="auto">
          <a:xfrm>
            <a:off x="4140200" y="3429000"/>
            <a:ext cx="717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摄像机</a:t>
            </a:r>
          </a:p>
        </p:txBody>
      </p:sp>
      <p:sp>
        <p:nvSpPr>
          <p:cNvPr id="250004" name="Rectangle 148"/>
          <p:cNvSpPr>
            <a:spLocks noChangeAspect="1" noChangeArrowheads="1"/>
          </p:cNvSpPr>
          <p:nvPr/>
        </p:nvSpPr>
        <p:spPr bwMode="auto">
          <a:xfrm>
            <a:off x="5724525" y="3429000"/>
            <a:ext cx="9350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摄像头（</a:t>
            </a:r>
            <a:r>
              <a:rPr lang="en-US" altLang="zh-CN" b="0"/>
              <a:t>1</a:t>
            </a:r>
            <a:r>
              <a:rPr lang="zh-CN" altLang="en-US" b="0"/>
              <a:t>）</a:t>
            </a:r>
          </a:p>
        </p:txBody>
      </p:sp>
      <p:sp>
        <p:nvSpPr>
          <p:cNvPr id="250090" name="Rectangle 234"/>
          <p:cNvSpPr>
            <a:spLocks noChangeAspect="1" noChangeArrowheads="1"/>
          </p:cNvSpPr>
          <p:nvPr/>
        </p:nvSpPr>
        <p:spPr bwMode="auto">
          <a:xfrm>
            <a:off x="2339975" y="3429000"/>
            <a:ext cx="13620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iManagerV2000</a:t>
            </a:r>
          </a:p>
        </p:txBody>
      </p:sp>
      <p:sp>
        <p:nvSpPr>
          <p:cNvPr id="250121" name="Rectangle 265"/>
          <p:cNvSpPr>
            <a:spLocks noChangeAspect="1" noChangeArrowheads="1"/>
          </p:cNvSpPr>
          <p:nvPr/>
        </p:nvSpPr>
        <p:spPr bwMode="auto">
          <a:xfrm>
            <a:off x="7286625" y="3429000"/>
            <a:ext cx="1030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摄像头（</a:t>
            </a:r>
            <a:r>
              <a:rPr lang="en-US" altLang="zh-CN" b="0"/>
              <a:t>2</a:t>
            </a:r>
            <a:r>
              <a:rPr lang="zh-CN" altLang="en-US" b="0"/>
              <a:t>）</a:t>
            </a:r>
          </a:p>
        </p:txBody>
      </p:sp>
      <p:sp>
        <p:nvSpPr>
          <p:cNvPr id="250265" name="Rectangle 409"/>
          <p:cNvSpPr>
            <a:spLocks noChangeAspect="1" noChangeArrowheads="1"/>
          </p:cNvSpPr>
          <p:nvPr/>
        </p:nvSpPr>
        <p:spPr bwMode="auto">
          <a:xfrm>
            <a:off x="2555875" y="4979988"/>
            <a:ext cx="4889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耳麦</a:t>
            </a:r>
          </a:p>
        </p:txBody>
      </p:sp>
      <p:sp>
        <p:nvSpPr>
          <p:cNvPr id="250266" name="Rectangle 410"/>
          <p:cNvSpPr>
            <a:spLocks noChangeAspect="1" noChangeArrowheads="1"/>
          </p:cNvSpPr>
          <p:nvPr/>
        </p:nvSpPr>
        <p:spPr bwMode="auto">
          <a:xfrm>
            <a:off x="4210050" y="4979988"/>
            <a:ext cx="641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麦克风</a:t>
            </a:r>
          </a:p>
        </p:txBody>
      </p:sp>
      <p:sp>
        <p:nvSpPr>
          <p:cNvPr id="250423" name="Rectangle 567"/>
          <p:cNvSpPr>
            <a:spLocks noChangeAspect="1" noChangeArrowheads="1"/>
          </p:cNvSpPr>
          <p:nvPr/>
        </p:nvSpPr>
        <p:spPr bwMode="auto">
          <a:xfrm>
            <a:off x="7235825" y="4979988"/>
            <a:ext cx="793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普通电话</a:t>
            </a:r>
          </a:p>
        </p:txBody>
      </p:sp>
      <p:sp>
        <p:nvSpPr>
          <p:cNvPr id="250438" name="Rectangle 582"/>
          <p:cNvSpPr>
            <a:spLocks noChangeAspect="1" noChangeArrowheads="1"/>
          </p:cNvSpPr>
          <p:nvPr/>
        </p:nvSpPr>
        <p:spPr bwMode="auto">
          <a:xfrm>
            <a:off x="5580063" y="4979988"/>
            <a:ext cx="11890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PC</a:t>
            </a:r>
            <a:r>
              <a:rPr lang="zh-CN" altLang="en-US" b="0"/>
              <a:t>终端</a:t>
            </a:r>
          </a:p>
        </p:txBody>
      </p:sp>
      <p:sp>
        <p:nvSpPr>
          <p:cNvPr id="250440" name="Rectangle 584"/>
          <p:cNvSpPr>
            <a:spLocks noChangeAspect="1" noChangeArrowheads="1"/>
          </p:cNvSpPr>
          <p:nvPr/>
        </p:nvSpPr>
        <p:spPr bwMode="auto">
          <a:xfrm>
            <a:off x="4181475" y="6237288"/>
            <a:ext cx="690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/>
            <a:r>
              <a:rPr lang="en-US" altLang="zh-CN" b="0"/>
              <a:t>Modem</a:t>
            </a:r>
          </a:p>
        </p:txBody>
      </p:sp>
      <p:sp>
        <p:nvSpPr>
          <p:cNvPr id="250585" name="Rectangle 729"/>
          <p:cNvSpPr>
            <a:spLocks noChangeAspect="1" noChangeArrowheads="1"/>
          </p:cNvSpPr>
          <p:nvPr/>
        </p:nvSpPr>
        <p:spPr bwMode="auto">
          <a:xfrm>
            <a:off x="5781675" y="6199188"/>
            <a:ext cx="793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家庭网关</a:t>
            </a:r>
          </a:p>
        </p:txBody>
      </p:sp>
      <p:sp>
        <p:nvSpPr>
          <p:cNvPr id="250586" name="Rectangle 730"/>
          <p:cNvSpPr>
            <a:spLocks noChangeAspect="1" noChangeArrowheads="1"/>
          </p:cNvSpPr>
          <p:nvPr/>
        </p:nvSpPr>
        <p:spPr bwMode="auto">
          <a:xfrm>
            <a:off x="7235825" y="6127750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MT800\MT880</a:t>
            </a:r>
            <a:r>
              <a:rPr lang="zh-CN" altLang="en-US" b="0"/>
              <a:t>系列</a:t>
            </a:r>
            <a:r>
              <a:rPr lang="en-US" altLang="zh-CN" b="0"/>
              <a:t>ADSL</a:t>
            </a:r>
            <a:r>
              <a:rPr lang="zh-CN" altLang="en-US" b="0"/>
              <a:t>终端</a:t>
            </a:r>
          </a:p>
        </p:txBody>
      </p:sp>
      <p:sp>
        <p:nvSpPr>
          <p:cNvPr id="250656" name="Text Box 800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终端公司图标</a:t>
            </a:r>
          </a:p>
        </p:txBody>
      </p:sp>
      <p:sp>
        <p:nvSpPr>
          <p:cNvPr id="250658" name="Rectangle 802"/>
          <p:cNvSpPr>
            <a:spLocks noChangeAspect="1" noChangeArrowheads="1"/>
          </p:cNvSpPr>
          <p:nvPr/>
        </p:nvSpPr>
        <p:spPr bwMode="auto">
          <a:xfrm>
            <a:off x="684213" y="1989138"/>
            <a:ext cx="1150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8620MCU</a:t>
            </a:r>
            <a:r>
              <a:rPr lang="zh-CN" altLang="en-US" b="0"/>
              <a:t>综合视讯交换平台</a:t>
            </a:r>
          </a:p>
        </p:txBody>
      </p:sp>
      <p:sp>
        <p:nvSpPr>
          <p:cNvPr id="250659" name="Rectangle 803"/>
          <p:cNvSpPr>
            <a:spLocks noChangeAspect="1" noChangeArrowheads="1"/>
          </p:cNvSpPr>
          <p:nvPr/>
        </p:nvSpPr>
        <p:spPr bwMode="auto">
          <a:xfrm>
            <a:off x="3995738" y="1916113"/>
            <a:ext cx="9826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DataCentre</a:t>
            </a:r>
          </a:p>
          <a:p>
            <a:r>
              <a:rPr lang="zh-CN" altLang="en-US" b="0"/>
              <a:t>数据平台</a:t>
            </a:r>
          </a:p>
        </p:txBody>
      </p:sp>
      <p:sp>
        <p:nvSpPr>
          <p:cNvPr id="250660" name="Rectangle 804"/>
          <p:cNvSpPr>
            <a:spLocks noChangeAspect="1" noChangeArrowheads="1"/>
          </p:cNvSpPr>
          <p:nvPr/>
        </p:nvSpPr>
        <p:spPr bwMode="auto">
          <a:xfrm>
            <a:off x="5580063" y="1773238"/>
            <a:ext cx="1016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5221E"/>
                </a:solidFill>
              </a:rPr>
              <a:t>8020plus(1)</a:t>
            </a:r>
          </a:p>
          <a:p>
            <a:r>
              <a:rPr lang="zh-CN" altLang="en-US" b="0">
                <a:solidFill>
                  <a:srgbClr val="25221E"/>
                </a:solidFill>
              </a:rPr>
              <a:t>视讯终端</a:t>
            </a:r>
          </a:p>
        </p:txBody>
      </p:sp>
      <p:sp>
        <p:nvSpPr>
          <p:cNvPr id="250661" name="Rectangle 805"/>
          <p:cNvSpPr>
            <a:spLocks noChangeAspect="1" noChangeArrowheads="1"/>
          </p:cNvSpPr>
          <p:nvPr/>
        </p:nvSpPr>
        <p:spPr bwMode="auto">
          <a:xfrm>
            <a:off x="611188" y="4868863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8210/8220</a:t>
            </a:r>
          </a:p>
          <a:p>
            <a:pPr algn="l" defTabSz="1066800"/>
            <a:r>
              <a:rPr lang="zh-CN" altLang="en-US" b="0"/>
              <a:t>可视电话终端</a:t>
            </a:r>
          </a:p>
        </p:txBody>
      </p:sp>
      <p:sp>
        <p:nvSpPr>
          <p:cNvPr id="250663" name="Rectangle 807"/>
          <p:cNvSpPr>
            <a:spLocks noChangeAspect="1" noChangeArrowheads="1"/>
          </p:cNvSpPr>
          <p:nvPr/>
        </p:nvSpPr>
        <p:spPr bwMode="auto">
          <a:xfrm>
            <a:off x="611188" y="6140450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/>
            <a:r>
              <a:rPr lang="zh-CN" altLang="en-US" b="0"/>
              <a:t>以太网交换机</a:t>
            </a:r>
          </a:p>
          <a:p>
            <a:pPr defTabSz="1066800"/>
            <a:r>
              <a:rPr lang="en-US" altLang="zh-CN" b="0"/>
              <a:t>LAN Switch</a:t>
            </a:r>
          </a:p>
        </p:txBody>
      </p:sp>
      <p:sp>
        <p:nvSpPr>
          <p:cNvPr id="250868" name="Rectangle 1012"/>
          <p:cNvSpPr>
            <a:spLocks noChangeAspect="1" noChangeArrowheads="1"/>
          </p:cNvSpPr>
          <p:nvPr/>
        </p:nvSpPr>
        <p:spPr bwMode="auto">
          <a:xfrm>
            <a:off x="2811463" y="6270625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</a:p>
        </p:txBody>
      </p:sp>
      <p:pic>
        <p:nvPicPr>
          <p:cNvPr id="392217" name="Picture 1049" descr="图片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908050"/>
            <a:ext cx="573087" cy="877888"/>
          </a:xfrm>
          <a:prstGeom prst="rect">
            <a:avLst/>
          </a:prstGeom>
          <a:noFill/>
        </p:spPr>
      </p:pic>
      <p:pic>
        <p:nvPicPr>
          <p:cNvPr id="392218" name="Picture 1050" descr="图片8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08050"/>
            <a:ext cx="742950" cy="779463"/>
          </a:xfrm>
          <a:prstGeom prst="rect">
            <a:avLst/>
          </a:prstGeom>
          <a:noFill/>
        </p:spPr>
      </p:pic>
      <p:pic>
        <p:nvPicPr>
          <p:cNvPr id="392219" name="Picture 1051" descr="图片8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1052513"/>
            <a:ext cx="742950" cy="779462"/>
          </a:xfrm>
          <a:prstGeom prst="rect">
            <a:avLst/>
          </a:prstGeom>
          <a:noFill/>
        </p:spPr>
      </p:pic>
      <p:pic>
        <p:nvPicPr>
          <p:cNvPr id="392220" name="Picture 1052" descr="图片8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1123950"/>
            <a:ext cx="1163637" cy="554038"/>
          </a:xfrm>
          <a:prstGeom prst="rect">
            <a:avLst/>
          </a:prstGeom>
          <a:noFill/>
        </p:spPr>
      </p:pic>
      <p:pic>
        <p:nvPicPr>
          <p:cNvPr id="392221" name="Picture 1053" descr="图片9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950" y="981075"/>
            <a:ext cx="1450975" cy="669925"/>
          </a:xfrm>
          <a:prstGeom prst="rect">
            <a:avLst/>
          </a:prstGeom>
          <a:noFill/>
        </p:spPr>
      </p:pic>
      <p:pic>
        <p:nvPicPr>
          <p:cNvPr id="392222" name="Picture 1054" descr="图片9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188" y="2708275"/>
            <a:ext cx="1163637" cy="542925"/>
          </a:xfrm>
          <a:prstGeom prst="rect">
            <a:avLst/>
          </a:prstGeom>
          <a:noFill/>
        </p:spPr>
      </p:pic>
      <p:pic>
        <p:nvPicPr>
          <p:cNvPr id="392223" name="Picture 1055" descr="图片9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565400"/>
            <a:ext cx="817562" cy="877888"/>
          </a:xfrm>
          <a:prstGeom prst="rect">
            <a:avLst/>
          </a:prstGeom>
          <a:noFill/>
        </p:spPr>
      </p:pic>
      <p:pic>
        <p:nvPicPr>
          <p:cNvPr id="392224" name="Picture 1056" descr="图片9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492375"/>
            <a:ext cx="871538" cy="895350"/>
          </a:xfrm>
          <a:prstGeom prst="rect">
            <a:avLst/>
          </a:prstGeom>
          <a:noFill/>
        </p:spPr>
      </p:pic>
      <p:pic>
        <p:nvPicPr>
          <p:cNvPr id="392225" name="Picture 1057" descr="图片9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38187" cy="931862"/>
          </a:xfrm>
          <a:prstGeom prst="rect">
            <a:avLst/>
          </a:prstGeom>
          <a:noFill/>
        </p:spPr>
      </p:pic>
      <p:pic>
        <p:nvPicPr>
          <p:cNvPr id="392226" name="Picture 1058" descr="图片9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565400"/>
            <a:ext cx="908050" cy="785813"/>
          </a:xfrm>
          <a:prstGeom prst="rect">
            <a:avLst/>
          </a:prstGeom>
          <a:noFill/>
        </p:spPr>
      </p:pic>
      <p:pic>
        <p:nvPicPr>
          <p:cNvPr id="392227" name="Picture 1059" descr="图片9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4005263"/>
            <a:ext cx="1206500" cy="841375"/>
          </a:xfrm>
          <a:prstGeom prst="rect">
            <a:avLst/>
          </a:prstGeom>
          <a:noFill/>
        </p:spPr>
      </p:pic>
      <p:pic>
        <p:nvPicPr>
          <p:cNvPr id="392228" name="Picture 1060" descr="图片9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789363"/>
            <a:ext cx="895350" cy="1109662"/>
          </a:xfrm>
          <a:prstGeom prst="rect">
            <a:avLst/>
          </a:prstGeom>
          <a:noFill/>
        </p:spPr>
      </p:pic>
      <p:pic>
        <p:nvPicPr>
          <p:cNvPr id="392229" name="Picture 1061" descr="图片9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4663" y="3789363"/>
            <a:ext cx="487362" cy="1096962"/>
          </a:xfrm>
          <a:prstGeom prst="rect">
            <a:avLst/>
          </a:prstGeom>
          <a:noFill/>
        </p:spPr>
      </p:pic>
      <p:pic>
        <p:nvPicPr>
          <p:cNvPr id="392230" name="Picture 1062" descr="图片9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08625" y="3860800"/>
            <a:ext cx="931863" cy="908050"/>
          </a:xfrm>
          <a:prstGeom prst="rect">
            <a:avLst/>
          </a:prstGeom>
          <a:noFill/>
        </p:spPr>
      </p:pic>
      <p:pic>
        <p:nvPicPr>
          <p:cNvPr id="392231" name="Picture 1063" descr="图片10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64388" y="4005263"/>
            <a:ext cx="1079500" cy="731837"/>
          </a:xfrm>
          <a:prstGeom prst="rect">
            <a:avLst/>
          </a:prstGeom>
          <a:noFill/>
        </p:spPr>
      </p:pic>
      <p:pic>
        <p:nvPicPr>
          <p:cNvPr id="392232" name="Picture 1064" descr="图片10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188" y="5589588"/>
            <a:ext cx="1139825" cy="481012"/>
          </a:xfrm>
          <a:prstGeom prst="rect">
            <a:avLst/>
          </a:prstGeom>
          <a:noFill/>
        </p:spPr>
      </p:pic>
      <p:pic>
        <p:nvPicPr>
          <p:cNvPr id="392233" name="Picture 1065" descr="图片10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66950" y="5589588"/>
            <a:ext cx="1158875" cy="493712"/>
          </a:xfrm>
          <a:prstGeom prst="rect">
            <a:avLst/>
          </a:prstGeom>
          <a:noFill/>
        </p:spPr>
      </p:pic>
      <p:pic>
        <p:nvPicPr>
          <p:cNvPr id="392234" name="Picture 1066" descr="图片10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24300" y="5661025"/>
            <a:ext cx="1036638" cy="481013"/>
          </a:xfrm>
          <a:prstGeom prst="rect">
            <a:avLst/>
          </a:prstGeom>
          <a:noFill/>
        </p:spPr>
      </p:pic>
      <p:pic>
        <p:nvPicPr>
          <p:cNvPr id="392235" name="Picture 1067" descr="图片10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525" y="5373688"/>
            <a:ext cx="811213" cy="847725"/>
          </a:xfrm>
          <a:prstGeom prst="rect">
            <a:avLst/>
          </a:prstGeom>
          <a:noFill/>
        </p:spPr>
      </p:pic>
      <p:pic>
        <p:nvPicPr>
          <p:cNvPr id="392236" name="Picture 1068" descr="图片10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08850" y="5516563"/>
            <a:ext cx="1090613" cy="695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4" name="Rectangle 4"/>
          <p:cNvSpPr>
            <a:spLocks noChangeAspect="1" noChangeArrowheads="1"/>
          </p:cNvSpPr>
          <p:nvPr/>
        </p:nvSpPr>
        <p:spPr bwMode="auto">
          <a:xfrm>
            <a:off x="611188" y="1798638"/>
            <a:ext cx="1150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8620MCU</a:t>
            </a:r>
            <a:r>
              <a:rPr lang="zh-CN" altLang="en-US" b="0"/>
              <a:t>综合视讯交换平台</a:t>
            </a:r>
          </a:p>
        </p:txBody>
      </p:sp>
      <p:sp>
        <p:nvSpPr>
          <p:cNvPr id="250885" name="Rectangle 5"/>
          <p:cNvSpPr>
            <a:spLocks noChangeAspect="1" noChangeArrowheads="1"/>
          </p:cNvSpPr>
          <p:nvPr/>
        </p:nvSpPr>
        <p:spPr bwMode="auto">
          <a:xfrm>
            <a:off x="2266950" y="1798638"/>
            <a:ext cx="12604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>
                <a:solidFill>
                  <a:srgbClr val="25221E"/>
                </a:solidFill>
              </a:rPr>
              <a:t>vSwitch</a:t>
            </a:r>
            <a:r>
              <a:rPr lang="en-US" altLang="zh-CN" b="0"/>
              <a:t> </a:t>
            </a:r>
            <a:r>
              <a:rPr lang="en-US" altLang="zh-CN" b="0">
                <a:solidFill>
                  <a:srgbClr val="25221E"/>
                </a:solidFill>
              </a:rPr>
              <a:t>System</a:t>
            </a:r>
          </a:p>
        </p:txBody>
      </p:sp>
      <p:sp>
        <p:nvSpPr>
          <p:cNvPr id="250886" name="Rectangle 6"/>
          <p:cNvSpPr>
            <a:spLocks noChangeAspect="1" noChangeArrowheads="1"/>
          </p:cNvSpPr>
          <p:nvPr/>
        </p:nvSpPr>
        <p:spPr bwMode="auto">
          <a:xfrm>
            <a:off x="3851275" y="1798638"/>
            <a:ext cx="1182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/>
              <a:t>DataCentre</a:t>
            </a:r>
          </a:p>
          <a:p>
            <a:r>
              <a:rPr lang="zh-CN" altLang="en-US" b="0"/>
              <a:t>数据平台</a:t>
            </a:r>
          </a:p>
        </p:txBody>
      </p:sp>
      <p:sp>
        <p:nvSpPr>
          <p:cNvPr id="250970" name="Rectangle 90"/>
          <p:cNvSpPr>
            <a:spLocks noChangeAspect="1" noChangeArrowheads="1"/>
          </p:cNvSpPr>
          <p:nvPr/>
        </p:nvSpPr>
        <p:spPr bwMode="auto">
          <a:xfrm>
            <a:off x="5580063" y="1798638"/>
            <a:ext cx="12239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5221E"/>
                </a:solidFill>
              </a:rPr>
              <a:t>8020plus(1)</a:t>
            </a:r>
          </a:p>
          <a:p>
            <a:r>
              <a:rPr lang="zh-CN" altLang="en-US" b="0">
                <a:solidFill>
                  <a:srgbClr val="25221E"/>
                </a:solidFill>
              </a:rPr>
              <a:t>视讯终端</a:t>
            </a:r>
          </a:p>
        </p:txBody>
      </p:sp>
      <p:sp>
        <p:nvSpPr>
          <p:cNvPr id="250971" name="Rectangle 91"/>
          <p:cNvSpPr>
            <a:spLocks noChangeAspect="1" noChangeArrowheads="1"/>
          </p:cNvSpPr>
          <p:nvPr/>
        </p:nvSpPr>
        <p:spPr bwMode="auto">
          <a:xfrm>
            <a:off x="7019925" y="1798638"/>
            <a:ext cx="18208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5221E"/>
                </a:solidFill>
              </a:rPr>
              <a:t>8000</a:t>
            </a:r>
            <a:r>
              <a:rPr lang="zh-CN" altLang="en-US" b="0">
                <a:solidFill>
                  <a:srgbClr val="25221E"/>
                </a:solidFill>
              </a:rPr>
              <a:t>系列群组</a:t>
            </a:r>
          </a:p>
          <a:p>
            <a:r>
              <a:rPr lang="zh-CN" altLang="en-US" b="0">
                <a:solidFill>
                  <a:srgbClr val="25221E"/>
                </a:solidFill>
              </a:rPr>
              <a:t>视讯终端（</a:t>
            </a:r>
            <a:r>
              <a:rPr lang="en-US" altLang="zh-CN" b="0">
                <a:solidFill>
                  <a:srgbClr val="25221E"/>
                </a:solidFill>
              </a:rPr>
              <a:t>1</a:t>
            </a:r>
            <a:r>
              <a:rPr lang="zh-CN" altLang="en-US" b="0">
                <a:solidFill>
                  <a:srgbClr val="25221E"/>
                </a:solidFill>
              </a:rPr>
              <a:t>）</a:t>
            </a:r>
          </a:p>
        </p:txBody>
      </p:sp>
      <p:sp>
        <p:nvSpPr>
          <p:cNvPr id="250972" name="Rectangle 92"/>
          <p:cNvSpPr>
            <a:spLocks noChangeAspect="1" noChangeArrowheads="1"/>
          </p:cNvSpPr>
          <p:nvPr/>
        </p:nvSpPr>
        <p:spPr bwMode="auto">
          <a:xfrm>
            <a:off x="539750" y="3403600"/>
            <a:ext cx="1439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8000</a:t>
            </a:r>
            <a:r>
              <a:rPr lang="zh-CN" altLang="en-US" b="0"/>
              <a:t>系列群组</a:t>
            </a:r>
          </a:p>
          <a:p>
            <a:pPr defTabSz="1066800"/>
            <a:r>
              <a:rPr lang="zh-CN" altLang="en-US" b="0"/>
              <a:t>视讯终端</a:t>
            </a:r>
            <a:r>
              <a:rPr lang="en-US" altLang="zh-CN" b="0"/>
              <a:t>(2)</a:t>
            </a:r>
          </a:p>
        </p:txBody>
      </p:sp>
      <p:sp>
        <p:nvSpPr>
          <p:cNvPr id="251035" name="Rectangle 155"/>
          <p:cNvSpPr>
            <a:spLocks noChangeAspect="1" noChangeArrowheads="1"/>
          </p:cNvSpPr>
          <p:nvPr/>
        </p:nvSpPr>
        <p:spPr bwMode="auto">
          <a:xfrm>
            <a:off x="4140200" y="3500438"/>
            <a:ext cx="717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摄像机</a:t>
            </a:r>
          </a:p>
        </p:txBody>
      </p:sp>
      <p:sp>
        <p:nvSpPr>
          <p:cNvPr id="251036" name="Rectangle 156"/>
          <p:cNvSpPr>
            <a:spLocks noChangeAspect="1" noChangeArrowheads="1"/>
          </p:cNvSpPr>
          <p:nvPr/>
        </p:nvSpPr>
        <p:spPr bwMode="auto">
          <a:xfrm>
            <a:off x="5724525" y="3514725"/>
            <a:ext cx="9350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摄像头（</a:t>
            </a:r>
            <a:r>
              <a:rPr lang="en-US" altLang="zh-CN" b="0"/>
              <a:t>1</a:t>
            </a:r>
            <a:r>
              <a:rPr lang="zh-CN" altLang="en-US" b="0"/>
              <a:t>）</a:t>
            </a:r>
          </a:p>
        </p:txBody>
      </p:sp>
      <p:sp>
        <p:nvSpPr>
          <p:cNvPr id="251037" name="Rectangle 157"/>
          <p:cNvSpPr>
            <a:spLocks noChangeAspect="1" noChangeArrowheads="1"/>
          </p:cNvSpPr>
          <p:nvPr/>
        </p:nvSpPr>
        <p:spPr bwMode="auto">
          <a:xfrm>
            <a:off x="2411413" y="3573463"/>
            <a:ext cx="15065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iManagerV2000</a:t>
            </a:r>
          </a:p>
        </p:txBody>
      </p:sp>
      <p:sp>
        <p:nvSpPr>
          <p:cNvPr id="251314" name="Rectangle 434"/>
          <p:cNvSpPr>
            <a:spLocks noChangeAspect="1" noChangeArrowheads="1"/>
          </p:cNvSpPr>
          <p:nvPr/>
        </p:nvSpPr>
        <p:spPr bwMode="auto">
          <a:xfrm>
            <a:off x="7429500" y="3429000"/>
            <a:ext cx="1030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摄像头（</a:t>
            </a:r>
            <a:r>
              <a:rPr lang="en-US" altLang="zh-CN" b="0"/>
              <a:t>2</a:t>
            </a:r>
            <a:r>
              <a:rPr lang="zh-CN" altLang="en-US" b="0"/>
              <a:t>）</a:t>
            </a:r>
          </a:p>
        </p:txBody>
      </p:sp>
      <p:sp>
        <p:nvSpPr>
          <p:cNvPr id="251315" name="Rectangle 435"/>
          <p:cNvSpPr>
            <a:spLocks noChangeAspect="1" noChangeArrowheads="1"/>
          </p:cNvSpPr>
          <p:nvPr/>
        </p:nvSpPr>
        <p:spPr bwMode="auto">
          <a:xfrm>
            <a:off x="611188" y="4819650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8210/8220</a:t>
            </a:r>
          </a:p>
          <a:p>
            <a:pPr algn="l" defTabSz="1066800"/>
            <a:r>
              <a:rPr lang="zh-CN" altLang="en-US" b="0"/>
              <a:t>可视电话终端</a:t>
            </a:r>
          </a:p>
        </p:txBody>
      </p:sp>
      <p:sp>
        <p:nvSpPr>
          <p:cNvPr id="251316" name="Rectangle 436"/>
          <p:cNvSpPr>
            <a:spLocks noChangeAspect="1" noChangeArrowheads="1"/>
          </p:cNvSpPr>
          <p:nvPr/>
        </p:nvSpPr>
        <p:spPr bwMode="auto">
          <a:xfrm>
            <a:off x="2643188" y="4908550"/>
            <a:ext cx="4889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耳麦</a:t>
            </a:r>
          </a:p>
        </p:txBody>
      </p:sp>
      <p:sp>
        <p:nvSpPr>
          <p:cNvPr id="251490" name="Rectangle 610"/>
          <p:cNvSpPr>
            <a:spLocks noChangeAspect="1" noChangeArrowheads="1"/>
          </p:cNvSpPr>
          <p:nvPr/>
        </p:nvSpPr>
        <p:spPr bwMode="auto">
          <a:xfrm>
            <a:off x="4210050" y="4951413"/>
            <a:ext cx="641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麦克风</a:t>
            </a:r>
          </a:p>
        </p:txBody>
      </p:sp>
      <p:sp>
        <p:nvSpPr>
          <p:cNvPr id="251491" name="Rectangle 611"/>
          <p:cNvSpPr>
            <a:spLocks noChangeAspect="1" noChangeArrowheads="1"/>
          </p:cNvSpPr>
          <p:nvPr/>
        </p:nvSpPr>
        <p:spPr bwMode="auto">
          <a:xfrm>
            <a:off x="7235825" y="4824413"/>
            <a:ext cx="793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普通电话</a:t>
            </a:r>
          </a:p>
        </p:txBody>
      </p:sp>
      <p:sp>
        <p:nvSpPr>
          <p:cNvPr id="251492" name="Rectangle 612"/>
          <p:cNvSpPr>
            <a:spLocks noChangeAspect="1" noChangeArrowheads="1"/>
          </p:cNvSpPr>
          <p:nvPr/>
        </p:nvSpPr>
        <p:spPr bwMode="auto">
          <a:xfrm>
            <a:off x="5508625" y="4868863"/>
            <a:ext cx="1189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PC</a:t>
            </a:r>
            <a:r>
              <a:rPr lang="zh-CN" altLang="en-US" b="0"/>
              <a:t>终端</a:t>
            </a:r>
          </a:p>
        </p:txBody>
      </p:sp>
      <p:sp>
        <p:nvSpPr>
          <p:cNvPr id="251550" name="Rectangle 670"/>
          <p:cNvSpPr>
            <a:spLocks noChangeAspect="1" noChangeArrowheads="1"/>
          </p:cNvSpPr>
          <p:nvPr/>
        </p:nvSpPr>
        <p:spPr bwMode="auto">
          <a:xfrm>
            <a:off x="722313" y="6140450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/>
            <a:r>
              <a:rPr lang="zh-CN" altLang="en-US" b="0"/>
              <a:t>以太网交换机</a:t>
            </a:r>
          </a:p>
          <a:p>
            <a:pPr defTabSz="1066800"/>
            <a:r>
              <a:rPr lang="en-US" altLang="zh-CN" b="0"/>
              <a:t>LAN Switch</a:t>
            </a:r>
          </a:p>
        </p:txBody>
      </p:sp>
      <p:sp>
        <p:nvSpPr>
          <p:cNvPr id="251551" name="Rectangle 671"/>
          <p:cNvSpPr>
            <a:spLocks noChangeAspect="1" noChangeArrowheads="1"/>
          </p:cNvSpPr>
          <p:nvPr/>
        </p:nvSpPr>
        <p:spPr bwMode="auto">
          <a:xfrm>
            <a:off x="4181475" y="6281738"/>
            <a:ext cx="690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/>
            <a:r>
              <a:rPr lang="en-US" altLang="zh-CN" b="0"/>
              <a:t>Modem</a:t>
            </a:r>
          </a:p>
        </p:txBody>
      </p:sp>
      <p:sp>
        <p:nvSpPr>
          <p:cNvPr id="251553" name="Rectangle 673"/>
          <p:cNvSpPr>
            <a:spLocks noChangeAspect="1" noChangeArrowheads="1"/>
          </p:cNvSpPr>
          <p:nvPr/>
        </p:nvSpPr>
        <p:spPr bwMode="auto">
          <a:xfrm>
            <a:off x="2555875" y="6270625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</a:p>
        </p:txBody>
      </p:sp>
      <p:sp>
        <p:nvSpPr>
          <p:cNvPr id="251554" name="Rectangle 674"/>
          <p:cNvSpPr>
            <a:spLocks noChangeAspect="1" noChangeArrowheads="1"/>
          </p:cNvSpPr>
          <p:nvPr/>
        </p:nvSpPr>
        <p:spPr bwMode="auto">
          <a:xfrm>
            <a:off x="5781675" y="6199188"/>
            <a:ext cx="793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家庭网关</a:t>
            </a:r>
          </a:p>
        </p:txBody>
      </p:sp>
      <p:sp>
        <p:nvSpPr>
          <p:cNvPr id="251555" name="Rectangle 675"/>
          <p:cNvSpPr>
            <a:spLocks noChangeAspect="1" noChangeArrowheads="1"/>
          </p:cNvSpPr>
          <p:nvPr/>
        </p:nvSpPr>
        <p:spPr bwMode="auto">
          <a:xfrm>
            <a:off x="7164388" y="6140450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MT800\MT880</a:t>
            </a:r>
            <a:r>
              <a:rPr lang="zh-CN" altLang="en-US" b="0"/>
              <a:t>系列</a:t>
            </a:r>
            <a:r>
              <a:rPr lang="en-US" altLang="zh-CN" b="0"/>
              <a:t>ADSL</a:t>
            </a:r>
            <a:r>
              <a:rPr lang="zh-CN" altLang="en-US" b="0"/>
              <a:t>终端</a:t>
            </a:r>
          </a:p>
        </p:txBody>
      </p:sp>
      <p:sp>
        <p:nvSpPr>
          <p:cNvPr id="251626" name="Text Box 746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终端公司图标</a:t>
            </a:r>
          </a:p>
        </p:txBody>
      </p:sp>
      <p:pic>
        <p:nvPicPr>
          <p:cNvPr id="251887" name="Picture 1007" descr="图片1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765175"/>
            <a:ext cx="566737" cy="871538"/>
          </a:xfrm>
          <a:prstGeom prst="rect">
            <a:avLst/>
          </a:prstGeom>
          <a:noFill/>
        </p:spPr>
      </p:pic>
      <p:pic>
        <p:nvPicPr>
          <p:cNvPr id="251888" name="Picture 1008" descr="图片1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81075"/>
            <a:ext cx="719137" cy="755650"/>
          </a:xfrm>
          <a:prstGeom prst="rect">
            <a:avLst/>
          </a:prstGeom>
          <a:noFill/>
        </p:spPr>
      </p:pic>
      <p:pic>
        <p:nvPicPr>
          <p:cNvPr id="251889" name="Picture 1009" descr="图片10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719138" cy="755650"/>
          </a:xfrm>
          <a:prstGeom prst="rect">
            <a:avLst/>
          </a:prstGeom>
          <a:noFill/>
        </p:spPr>
      </p:pic>
      <p:pic>
        <p:nvPicPr>
          <p:cNvPr id="251890" name="Picture 1010" descr="图片1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1052513"/>
            <a:ext cx="1122363" cy="542925"/>
          </a:xfrm>
          <a:prstGeom prst="rect">
            <a:avLst/>
          </a:prstGeom>
          <a:noFill/>
        </p:spPr>
      </p:pic>
      <p:pic>
        <p:nvPicPr>
          <p:cNvPr id="251891" name="Picture 1011" descr="图片1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388" y="908050"/>
            <a:ext cx="1352550" cy="622300"/>
          </a:xfrm>
          <a:prstGeom prst="rect">
            <a:avLst/>
          </a:prstGeom>
          <a:noFill/>
        </p:spPr>
      </p:pic>
      <p:pic>
        <p:nvPicPr>
          <p:cNvPr id="251892" name="Picture 1012" descr="图片1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188" y="2636838"/>
            <a:ext cx="1176337" cy="542925"/>
          </a:xfrm>
          <a:prstGeom prst="rect">
            <a:avLst/>
          </a:prstGeom>
          <a:noFill/>
        </p:spPr>
      </p:pic>
      <p:pic>
        <p:nvPicPr>
          <p:cNvPr id="251893" name="Picture 1013" descr="图片1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20938"/>
            <a:ext cx="895350" cy="938212"/>
          </a:xfrm>
          <a:prstGeom prst="rect">
            <a:avLst/>
          </a:prstGeom>
          <a:noFill/>
        </p:spPr>
      </p:pic>
      <p:pic>
        <p:nvPicPr>
          <p:cNvPr id="251894" name="Picture 1014" descr="图片1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492375"/>
            <a:ext cx="865188" cy="895350"/>
          </a:xfrm>
          <a:prstGeom prst="rect">
            <a:avLst/>
          </a:prstGeom>
          <a:noFill/>
        </p:spPr>
      </p:pic>
      <p:pic>
        <p:nvPicPr>
          <p:cNvPr id="251895" name="Picture 1015" descr="图片1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420938"/>
            <a:ext cx="792163" cy="993775"/>
          </a:xfrm>
          <a:prstGeom prst="rect">
            <a:avLst/>
          </a:prstGeom>
          <a:noFill/>
        </p:spPr>
      </p:pic>
      <p:pic>
        <p:nvPicPr>
          <p:cNvPr id="251896" name="Picture 1016" descr="图片1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636838"/>
            <a:ext cx="804863" cy="706437"/>
          </a:xfrm>
          <a:prstGeom prst="rect">
            <a:avLst/>
          </a:prstGeom>
          <a:noFill/>
        </p:spPr>
      </p:pic>
      <p:pic>
        <p:nvPicPr>
          <p:cNvPr id="251897" name="Picture 1017" descr="图片1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4005263"/>
            <a:ext cx="1084262" cy="749300"/>
          </a:xfrm>
          <a:prstGeom prst="rect">
            <a:avLst/>
          </a:prstGeom>
          <a:noFill/>
        </p:spPr>
      </p:pic>
      <p:pic>
        <p:nvPicPr>
          <p:cNvPr id="251898" name="Picture 1018" descr="图片1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933825"/>
            <a:ext cx="811212" cy="1000125"/>
          </a:xfrm>
          <a:prstGeom prst="rect">
            <a:avLst/>
          </a:prstGeom>
          <a:noFill/>
        </p:spPr>
      </p:pic>
      <p:pic>
        <p:nvPicPr>
          <p:cNvPr id="251899" name="Picture 1019" descr="图片11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4663" y="3789363"/>
            <a:ext cx="506412" cy="1146175"/>
          </a:xfrm>
          <a:prstGeom prst="rect">
            <a:avLst/>
          </a:prstGeom>
          <a:noFill/>
        </p:spPr>
      </p:pic>
      <p:pic>
        <p:nvPicPr>
          <p:cNvPr id="251900" name="Picture 1020" descr="图片1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0063" y="3860800"/>
            <a:ext cx="931862" cy="908050"/>
          </a:xfrm>
          <a:prstGeom prst="rect">
            <a:avLst/>
          </a:prstGeom>
          <a:noFill/>
        </p:spPr>
      </p:pic>
      <p:pic>
        <p:nvPicPr>
          <p:cNvPr id="251901" name="Picture 1021" descr="图片1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64388" y="3933825"/>
            <a:ext cx="1073150" cy="731838"/>
          </a:xfrm>
          <a:prstGeom prst="rect">
            <a:avLst/>
          </a:prstGeom>
          <a:noFill/>
        </p:spPr>
      </p:pic>
      <p:pic>
        <p:nvPicPr>
          <p:cNvPr id="251902" name="Picture 1022" descr="图片12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188" y="5589588"/>
            <a:ext cx="1133475" cy="481012"/>
          </a:xfrm>
          <a:prstGeom prst="rect">
            <a:avLst/>
          </a:prstGeom>
          <a:noFill/>
        </p:spPr>
      </p:pic>
      <p:pic>
        <p:nvPicPr>
          <p:cNvPr id="251903" name="Picture 1023" descr="图片12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66950" y="5661025"/>
            <a:ext cx="1152525" cy="493713"/>
          </a:xfrm>
          <a:prstGeom prst="rect">
            <a:avLst/>
          </a:prstGeom>
          <a:noFill/>
        </p:spPr>
      </p:pic>
      <p:pic>
        <p:nvPicPr>
          <p:cNvPr id="396288" name="Picture 1024" descr="图片12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67175" y="5734050"/>
            <a:ext cx="1036638" cy="481013"/>
          </a:xfrm>
          <a:prstGeom prst="rect">
            <a:avLst/>
          </a:prstGeom>
          <a:noFill/>
        </p:spPr>
      </p:pic>
      <p:pic>
        <p:nvPicPr>
          <p:cNvPr id="396289" name="Picture 1025" descr="图片12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5963" y="5373688"/>
            <a:ext cx="811212" cy="847725"/>
          </a:xfrm>
          <a:prstGeom prst="rect">
            <a:avLst/>
          </a:prstGeom>
          <a:noFill/>
        </p:spPr>
      </p:pic>
      <p:pic>
        <p:nvPicPr>
          <p:cNvPr id="396290" name="Picture 1026" descr="图片12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5825" y="5373688"/>
            <a:ext cx="1158875" cy="74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spect="1" noChangeArrowheads="1"/>
          </p:cNvSpPr>
          <p:nvPr/>
        </p:nvSpPr>
        <p:spPr bwMode="auto">
          <a:xfrm>
            <a:off x="923925" y="1785938"/>
            <a:ext cx="481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/>
            <a:r>
              <a:rPr lang="en-US" altLang="zh-CN" b="0"/>
              <a:t>STB</a:t>
            </a:r>
          </a:p>
        </p:txBody>
      </p:sp>
      <p:sp>
        <p:nvSpPr>
          <p:cNvPr id="256075" name="Text Box 75"/>
          <p:cNvSpPr txBox="1">
            <a:spLocks noChangeAspect="1" noChangeArrowheads="1"/>
          </p:cNvSpPr>
          <p:nvPr/>
        </p:nvSpPr>
        <p:spPr bwMode="auto">
          <a:xfrm>
            <a:off x="2195513" y="1635125"/>
            <a:ext cx="13684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46" tIns="36923" rIns="73846" bIns="36923">
            <a:spAutoFit/>
          </a:bodyPr>
          <a:lstStyle/>
          <a:p>
            <a:pPr algn="l"/>
            <a:r>
              <a:rPr lang="en-US" altLang="zh-CN" b="0"/>
              <a:t>MCU</a:t>
            </a:r>
          </a:p>
          <a:p>
            <a:pPr algn="l"/>
            <a:r>
              <a:rPr lang="en-US" altLang="zh-CN" b="0"/>
              <a:t> (</a:t>
            </a:r>
            <a:r>
              <a:rPr lang="zh-CN" altLang="en-US" b="0"/>
              <a:t>多点控制单元</a:t>
            </a:r>
            <a:r>
              <a:rPr lang="en-US" altLang="zh-CN" b="0"/>
              <a:t>) </a:t>
            </a:r>
          </a:p>
        </p:txBody>
      </p:sp>
      <p:sp>
        <p:nvSpPr>
          <p:cNvPr id="256084" name="Rectangle 84"/>
          <p:cNvSpPr>
            <a:spLocks noChangeAspect="1" noChangeArrowheads="1"/>
          </p:cNvSpPr>
          <p:nvPr/>
        </p:nvSpPr>
        <p:spPr bwMode="auto">
          <a:xfrm>
            <a:off x="3924300" y="1795463"/>
            <a:ext cx="766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MG8520</a:t>
            </a:r>
          </a:p>
        </p:txBody>
      </p:sp>
      <p:sp>
        <p:nvSpPr>
          <p:cNvPr id="256124" name="Rectangle 124"/>
          <p:cNvSpPr>
            <a:spLocks noChangeAspect="1" noChangeArrowheads="1"/>
          </p:cNvSpPr>
          <p:nvPr/>
        </p:nvSpPr>
        <p:spPr bwMode="auto">
          <a:xfrm>
            <a:off x="5730875" y="1700213"/>
            <a:ext cx="6413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分离器</a:t>
            </a:r>
          </a:p>
        </p:txBody>
      </p:sp>
      <p:sp>
        <p:nvSpPr>
          <p:cNvPr id="258472" name="Text Box 1448"/>
          <p:cNvSpPr txBox="1">
            <a:spLocks noChangeAspect="1" noChangeArrowheads="1"/>
          </p:cNvSpPr>
          <p:nvPr/>
        </p:nvSpPr>
        <p:spPr bwMode="auto">
          <a:xfrm>
            <a:off x="7218363" y="1785938"/>
            <a:ext cx="10985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高清视讯终端</a:t>
            </a:r>
          </a:p>
        </p:txBody>
      </p:sp>
      <p:sp>
        <p:nvSpPr>
          <p:cNvPr id="258473" name="Text Box 1449"/>
          <p:cNvSpPr txBox="1">
            <a:spLocks noChangeAspect="1" noChangeArrowheads="1"/>
          </p:cNvSpPr>
          <p:nvPr/>
        </p:nvSpPr>
        <p:spPr bwMode="auto">
          <a:xfrm>
            <a:off x="684213" y="3187700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群组视讯终端</a:t>
            </a:r>
          </a:p>
          <a:p>
            <a:pPr algn="l" defTabSz="1066800"/>
            <a:r>
              <a:rPr lang="zh-CN" altLang="en-US" b="0"/>
              <a:t>（分离式）</a:t>
            </a:r>
          </a:p>
        </p:txBody>
      </p:sp>
      <p:sp>
        <p:nvSpPr>
          <p:cNvPr id="258474" name="Text Box 1450"/>
          <p:cNvSpPr txBox="1">
            <a:spLocks noChangeAspect="1" noChangeArrowheads="1"/>
          </p:cNvSpPr>
          <p:nvPr/>
        </p:nvSpPr>
        <p:spPr bwMode="auto">
          <a:xfrm>
            <a:off x="2051050" y="3235325"/>
            <a:ext cx="14779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陈列式麦克风</a:t>
            </a:r>
            <a:r>
              <a:rPr lang="en-US" altLang="zh-CN" b="0"/>
              <a:t>M100</a:t>
            </a:r>
          </a:p>
        </p:txBody>
      </p:sp>
      <p:sp>
        <p:nvSpPr>
          <p:cNvPr id="258557" name="Text Box 1533"/>
          <p:cNvSpPr txBox="1">
            <a:spLocks noChangeAspect="1" noChangeArrowheads="1"/>
          </p:cNvSpPr>
          <p:nvPr/>
        </p:nvSpPr>
        <p:spPr bwMode="auto">
          <a:xfrm>
            <a:off x="3924300" y="3213100"/>
            <a:ext cx="1012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vBill System</a:t>
            </a:r>
          </a:p>
          <a:p>
            <a:pPr algn="l" defTabSz="1066800"/>
            <a:r>
              <a:rPr lang="zh-CN" altLang="en-US" b="0"/>
              <a:t>结算中心</a:t>
            </a:r>
          </a:p>
        </p:txBody>
      </p:sp>
      <p:sp>
        <p:nvSpPr>
          <p:cNvPr id="260721" name="Text Box 2673"/>
          <p:cNvSpPr txBox="1">
            <a:spLocks noChangeAspect="1" noChangeArrowheads="1"/>
          </p:cNvSpPr>
          <p:nvPr/>
        </p:nvSpPr>
        <p:spPr bwMode="auto">
          <a:xfrm>
            <a:off x="5364163" y="3298825"/>
            <a:ext cx="16938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陈列式麦克风</a:t>
            </a:r>
            <a:r>
              <a:rPr lang="en-US" altLang="zh-CN" b="0"/>
              <a:t>M200</a:t>
            </a:r>
          </a:p>
        </p:txBody>
      </p:sp>
      <p:sp>
        <p:nvSpPr>
          <p:cNvPr id="260722" name="Text Box 2674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终端公司图标</a:t>
            </a:r>
          </a:p>
        </p:txBody>
      </p:sp>
      <p:sp>
        <p:nvSpPr>
          <p:cNvPr id="260833" name="Text Box 2785"/>
          <p:cNvSpPr txBox="1">
            <a:spLocks noChangeArrowheads="1"/>
          </p:cNvSpPr>
          <p:nvPr/>
        </p:nvSpPr>
        <p:spPr bwMode="auto">
          <a:xfrm>
            <a:off x="7524750" y="3357563"/>
            <a:ext cx="50482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0"/>
              <a:t>DNS</a:t>
            </a:r>
          </a:p>
        </p:txBody>
      </p:sp>
      <p:pic>
        <p:nvPicPr>
          <p:cNvPr id="260834" name="Picture 2786" descr="图片1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052513"/>
            <a:ext cx="1163637" cy="500062"/>
          </a:xfrm>
          <a:prstGeom prst="rect">
            <a:avLst/>
          </a:prstGeom>
          <a:noFill/>
        </p:spPr>
      </p:pic>
      <p:pic>
        <p:nvPicPr>
          <p:cNvPr id="260835" name="Picture 2787" descr="图片1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836613"/>
            <a:ext cx="742950" cy="792162"/>
          </a:xfrm>
          <a:prstGeom prst="rect">
            <a:avLst/>
          </a:prstGeom>
          <a:noFill/>
        </p:spPr>
      </p:pic>
      <p:pic>
        <p:nvPicPr>
          <p:cNvPr id="260836" name="Picture 2788" descr="图片1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765175"/>
            <a:ext cx="676275" cy="762000"/>
          </a:xfrm>
          <a:prstGeom prst="rect">
            <a:avLst/>
          </a:prstGeom>
          <a:noFill/>
        </p:spPr>
      </p:pic>
      <p:pic>
        <p:nvPicPr>
          <p:cNvPr id="260837" name="Picture 2789" descr="图片1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81075"/>
            <a:ext cx="682625" cy="695325"/>
          </a:xfrm>
          <a:prstGeom prst="rect">
            <a:avLst/>
          </a:prstGeom>
          <a:noFill/>
        </p:spPr>
      </p:pic>
      <p:pic>
        <p:nvPicPr>
          <p:cNvPr id="260838" name="Picture 2790" descr="图片13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836613"/>
            <a:ext cx="354013" cy="804862"/>
          </a:xfrm>
          <a:prstGeom prst="rect">
            <a:avLst/>
          </a:prstGeom>
          <a:noFill/>
        </p:spPr>
      </p:pic>
      <p:pic>
        <p:nvPicPr>
          <p:cNvPr id="260839" name="Picture 2791" descr="图片13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565400"/>
            <a:ext cx="1023938" cy="433388"/>
          </a:xfrm>
          <a:prstGeom prst="rect">
            <a:avLst/>
          </a:prstGeom>
          <a:noFill/>
        </p:spPr>
      </p:pic>
      <p:pic>
        <p:nvPicPr>
          <p:cNvPr id="260840" name="Picture 2792" descr="图片13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92375"/>
            <a:ext cx="865188" cy="536575"/>
          </a:xfrm>
          <a:prstGeom prst="rect">
            <a:avLst/>
          </a:prstGeom>
          <a:noFill/>
        </p:spPr>
      </p:pic>
      <p:pic>
        <p:nvPicPr>
          <p:cNvPr id="260841" name="Picture 2793" descr="图片13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276475"/>
            <a:ext cx="596900" cy="927100"/>
          </a:xfrm>
          <a:prstGeom prst="rect">
            <a:avLst/>
          </a:prstGeom>
          <a:noFill/>
        </p:spPr>
      </p:pic>
      <p:pic>
        <p:nvPicPr>
          <p:cNvPr id="260842" name="Picture 2794" descr="图片13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492375"/>
            <a:ext cx="822325" cy="542925"/>
          </a:xfrm>
          <a:prstGeom prst="rect">
            <a:avLst/>
          </a:prstGeom>
          <a:noFill/>
        </p:spPr>
      </p:pic>
      <p:pic>
        <p:nvPicPr>
          <p:cNvPr id="260843" name="Picture 2795" descr="图片13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20938"/>
            <a:ext cx="835025" cy="841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355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84" tIns="36942" rIns="73884" bIns="36942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接入网图标</a:t>
            </a:r>
          </a:p>
        </p:txBody>
      </p:sp>
      <p:sp>
        <p:nvSpPr>
          <p:cNvPr id="110670" name="Rectangle 78"/>
          <p:cNvSpPr>
            <a:spLocks noChangeAspect="1" noChangeArrowheads="1"/>
          </p:cNvSpPr>
          <p:nvPr/>
        </p:nvSpPr>
        <p:spPr bwMode="auto">
          <a:xfrm>
            <a:off x="539750" y="1839913"/>
            <a:ext cx="12969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AMG5000/</a:t>
            </a:r>
          </a:p>
          <a:p>
            <a:pPr defTabSz="1066800"/>
            <a:r>
              <a:rPr lang="en-US" altLang="zh-CN" b="0"/>
              <a:t> MSAN</a:t>
            </a:r>
          </a:p>
        </p:txBody>
      </p:sp>
      <p:sp>
        <p:nvSpPr>
          <p:cNvPr id="110672" name="Rectangle 80"/>
          <p:cNvSpPr>
            <a:spLocks noChangeAspect="1" noChangeArrowheads="1"/>
          </p:cNvSpPr>
          <p:nvPr/>
        </p:nvSpPr>
        <p:spPr bwMode="auto">
          <a:xfrm>
            <a:off x="2339975" y="1916113"/>
            <a:ext cx="10810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DSLAM</a:t>
            </a:r>
          </a:p>
        </p:txBody>
      </p:sp>
      <p:sp>
        <p:nvSpPr>
          <p:cNvPr id="110689" name="Text Box 97"/>
          <p:cNvSpPr txBox="1">
            <a:spLocks noChangeAspect="1" noChangeArrowheads="1"/>
          </p:cNvSpPr>
          <p:nvPr/>
        </p:nvSpPr>
        <p:spPr bwMode="auto">
          <a:xfrm>
            <a:off x="3821113" y="1052513"/>
            <a:ext cx="1182687" cy="1095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FTTx</a:t>
            </a:r>
          </a:p>
          <a:p>
            <a:pPr algn="l" defTabSz="1066800"/>
            <a:r>
              <a:rPr lang="en-US" altLang="zh-CN" b="0"/>
              <a:t>NG MSAN</a:t>
            </a:r>
          </a:p>
          <a:p>
            <a:pPr algn="l" defTabSz="1066800"/>
            <a:r>
              <a:rPr lang="en-US" altLang="zh-CN" b="0"/>
              <a:t>MA5600T</a:t>
            </a:r>
          </a:p>
          <a:p>
            <a:pPr algn="l" defTabSz="1066800"/>
            <a:r>
              <a:rPr lang="en-US" altLang="zh-CN" b="0"/>
              <a:t>5680T</a:t>
            </a:r>
          </a:p>
          <a:p>
            <a:pPr algn="l" defTabSz="1066800"/>
            <a:r>
              <a:rPr lang="zh-CN" altLang="en-US" b="0"/>
              <a:t>（大容量）</a:t>
            </a:r>
          </a:p>
          <a:p>
            <a:pPr algn="l" defTabSz="1066800"/>
            <a:endParaRPr lang="en-US" altLang="zh-CN" b="0"/>
          </a:p>
        </p:txBody>
      </p:sp>
      <p:sp>
        <p:nvSpPr>
          <p:cNvPr id="110732" name="Rectangle 140"/>
          <p:cNvSpPr>
            <a:spLocks noChangeAspect="1" noChangeArrowheads="1"/>
          </p:cNvSpPr>
          <p:nvPr/>
        </p:nvSpPr>
        <p:spPr bwMode="auto">
          <a:xfrm>
            <a:off x="7451725" y="1839913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MD5500 MD5500B</a:t>
            </a:r>
          </a:p>
        </p:txBody>
      </p:sp>
      <p:sp>
        <p:nvSpPr>
          <p:cNvPr id="110773" name="Rectangle 181"/>
          <p:cNvSpPr>
            <a:spLocks noChangeAspect="1" noChangeArrowheads="1"/>
          </p:cNvSpPr>
          <p:nvPr/>
        </p:nvSpPr>
        <p:spPr bwMode="auto">
          <a:xfrm>
            <a:off x="755650" y="3416300"/>
            <a:ext cx="14398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>
                <a:latin typeface="华文细黑" pitchFamily="2" charset="-122"/>
                <a:ea typeface="华文细黑" pitchFamily="2" charset="-122"/>
              </a:rPr>
              <a:t>分光器</a:t>
            </a:r>
            <a:r>
              <a:rPr lang="en-US" altLang="zh-CN" b="0"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b="0">
                <a:latin typeface="华文细黑" pitchFamily="2" charset="-122"/>
                <a:ea typeface="华文细黑" pitchFamily="2" charset="-122"/>
              </a:rPr>
              <a:t>合波器</a:t>
            </a:r>
          </a:p>
        </p:txBody>
      </p:sp>
      <p:sp>
        <p:nvSpPr>
          <p:cNvPr id="110796" name="Rectangle 204"/>
          <p:cNvSpPr>
            <a:spLocks noChangeAspect="1" noChangeArrowheads="1"/>
          </p:cNvSpPr>
          <p:nvPr/>
        </p:nvSpPr>
        <p:spPr bwMode="auto">
          <a:xfrm>
            <a:off x="2411413" y="34623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光缆交接箱</a:t>
            </a:r>
            <a:endParaRPr lang="zh-CN" altLang="en-US" b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0797" name="Rectangle 205"/>
          <p:cNvSpPr>
            <a:spLocks noChangeAspect="1" noChangeArrowheads="1"/>
          </p:cNvSpPr>
          <p:nvPr/>
        </p:nvSpPr>
        <p:spPr bwMode="auto">
          <a:xfrm>
            <a:off x="946150" y="483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分纤盒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798" name="Rectangle 206"/>
          <p:cNvSpPr>
            <a:spLocks noChangeAspect="1" noChangeArrowheads="1"/>
          </p:cNvSpPr>
          <p:nvPr/>
        </p:nvSpPr>
        <p:spPr bwMode="auto">
          <a:xfrm>
            <a:off x="4284663" y="346233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接头盒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799" name="Rectangle 207"/>
          <p:cNvSpPr>
            <a:spLocks noChangeAspect="1" noChangeArrowheads="1"/>
          </p:cNvSpPr>
          <p:nvPr/>
        </p:nvSpPr>
        <p:spPr bwMode="auto">
          <a:xfrm>
            <a:off x="5970588" y="34623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光纤连接器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866" name="Text Box 274"/>
          <p:cNvSpPr txBox="1">
            <a:spLocks noChangeAspect="1" noChangeArrowheads="1"/>
          </p:cNvSpPr>
          <p:nvPr/>
        </p:nvSpPr>
        <p:spPr bwMode="auto">
          <a:xfrm>
            <a:off x="5435600" y="1052513"/>
            <a:ext cx="1182688" cy="12779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FTTx</a:t>
            </a:r>
          </a:p>
          <a:p>
            <a:pPr algn="l" defTabSz="1066800"/>
            <a:r>
              <a:rPr lang="en-US" altLang="zh-CN" b="0"/>
              <a:t>NG MSAN</a:t>
            </a:r>
          </a:p>
          <a:p>
            <a:pPr algn="l" defTabSz="1066800"/>
            <a:r>
              <a:rPr lang="en-US" altLang="zh-CN" b="0"/>
              <a:t>MA5606T</a:t>
            </a:r>
          </a:p>
          <a:p>
            <a:pPr algn="l" defTabSz="1066800"/>
            <a:r>
              <a:rPr lang="en-US" altLang="zh-CN" b="0"/>
              <a:t>5680T</a:t>
            </a:r>
          </a:p>
          <a:p>
            <a:pPr algn="l" defTabSz="1066800"/>
            <a:r>
              <a:rPr lang="en-US" altLang="zh-CN" b="0"/>
              <a:t>MDU</a:t>
            </a:r>
          </a:p>
          <a:p>
            <a:pPr algn="l" defTabSz="1066800"/>
            <a:r>
              <a:rPr lang="zh-CN" altLang="en-US" b="0"/>
              <a:t>（小容量）</a:t>
            </a:r>
          </a:p>
          <a:p>
            <a:pPr algn="l" defTabSz="1066800"/>
            <a:endParaRPr lang="en-US" altLang="zh-CN" b="0"/>
          </a:p>
        </p:txBody>
      </p:sp>
      <p:sp>
        <p:nvSpPr>
          <p:cNvPr id="110867" name="Rectangle 275"/>
          <p:cNvSpPr>
            <a:spLocks noChangeAspect="1" noChangeArrowheads="1"/>
          </p:cNvSpPr>
          <p:nvPr/>
        </p:nvSpPr>
        <p:spPr bwMode="auto">
          <a:xfrm>
            <a:off x="2555875" y="48307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光衰减器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868" name="Rectangle 276"/>
          <p:cNvSpPr>
            <a:spLocks noChangeAspect="1" noChangeArrowheads="1"/>
          </p:cNvSpPr>
          <p:nvPr/>
        </p:nvSpPr>
        <p:spPr bwMode="auto">
          <a:xfrm>
            <a:off x="5978525" y="48307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配线模块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869" name="Rectangle 277"/>
          <p:cNvSpPr>
            <a:spLocks noChangeAspect="1" noChangeArrowheads="1"/>
          </p:cNvSpPr>
          <p:nvPr/>
        </p:nvSpPr>
        <p:spPr bwMode="auto">
          <a:xfrm>
            <a:off x="4170363" y="48307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入户终端盒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964" name="Rectangle 372"/>
          <p:cNvSpPr>
            <a:spLocks noChangeAspect="1" noChangeArrowheads="1"/>
          </p:cNvSpPr>
          <p:nvPr/>
        </p:nvSpPr>
        <p:spPr bwMode="auto">
          <a:xfrm>
            <a:off x="2555875" y="6270625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光配件架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965" name="Rectangle 373"/>
          <p:cNvSpPr>
            <a:spLocks noChangeAspect="1" noChangeArrowheads="1"/>
          </p:cNvSpPr>
          <p:nvPr/>
        </p:nvSpPr>
        <p:spPr bwMode="auto">
          <a:xfrm>
            <a:off x="1019175" y="62706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转接头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0966" name="Rectangle 374"/>
          <p:cNvSpPr>
            <a:spLocks noChangeAspect="1" noChangeArrowheads="1"/>
          </p:cNvSpPr>
          <p:nvPr/>
        </p:nvSpPr>
        <p:spPr bwMode="auto">
          <a:xfrm>
            <a:off x="7667625" y="48307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熔接模块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11020" name="Rectangle 428"/>
          <p:cNvSpPr>
            <a:spLocks noChangeAspect="1" noChangeArrowheads="1"/>
          </p:cNvSpPr>
          <p:nvPr/>
        </p:nvSpPr>
        <p:spPr bwMode="auto">
          <a:xfrm>
            <a:off x="4121150" y="6270625"/>
            <a:ext cx="9556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BITS</a:t>
            </a:r>
          </a:p>
        </p:txBody>
      </p:sp>
      <p:sp>
        <p:nvSpPr>
          <p:cNvPr id="111030" name="Rectangle 438"/>
          <p:cNvSpPr>
            <a:spLocks noChangeAspect="1" noChangeArrowheads="1"/>
          </p:cNvSpPr>
          <p:nvPr/>
        </p:nvSpPr>
        <p:spPr bwMode="auto">
          <a:xfrm>
            <a:off x="6154738" y="6270625"/>
            <a:ext cx="5048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SPS</a:t>
            </a:r>
          </a:p>
        </p:txBody>
      </p:sp>
      <p:sp>
        <p:nvSpPr>
          <p:cNvPr id="111040" name="Rectangle 448"/>
          <p:cNvSpPr>
            <a:spLocks noChangeAspect="1" noChangeArrowheads="1"/>
          </p:cNvSpPr>
          <p:nvPr/>
        </p:nvSpPr>
        <p:spPr bwMode="auto">
          <a:xfrm>
            <a:off x="7524750" y="6270625"/>
            <a:ext cx="9556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DVC</a:t>
            </a:r>
          </a:p>
        </p:txBody>
      </p:sp>
      <p:pic>
        <p:nvPicPr>
          <p:cNvPr id="111052" name="Picture 460" descr="图片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38188" cy="828675"/>
          </a:xfrm>
          <a:prstGeom prst="rect">
            <a:avLst/>
          </a:prstGeom>
          <a:noFill/>
        </p:spPr>
      </p:pic>
      <p:pic>
        <p:nvPicPr>
          <p:cNvPr id="111053" name="Picture 461" descr="图片1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981075"/>
            <a:ext cx="738187" cy="828675"/>
          </a:xfrm>
          <a:prstGeom prst="rect">
            <a:avLst/>
          </a:prstGeom>
          <a:noFill/>
        </p:spPr>
      </p:pic>
      <p:pic>
        <p:nvPicPr>
          <p:cNvPr id="111054" name="Picture 462" descr="图片1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908050"/>
            <a:ext cx="701675" cy="1073150"/>
          </a:xfrm>
          <a:prstGeom prst="rect">
            <a:avLst/>
          </a:prstGeom>
          <a:noFill/>
        </p:spPr>
      </p:pic>
      <p:pic>
        <p:nvPicPr>
          <p:cNvPr id="111055" name="Picture 463" descr="图片15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325" y="981075"/>
            <a:ext cx="841375" cy="774700"/>
          </a:xfrm>
          <a:prstGeom prst="rect">
            <a:avLst/>
          </a:prstGeom>
          <a:noFill/>
        </p:spPr>
      </p:pic>
      <p:pic>
        <p:nvPicPr>
          <p:cNvPr id="111056" name="Picture 464" descr="图片1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836613"/>
            <a:ext cx="639763" cy="974725"/>
          </a:xfrm>
          <a:prstGeom prst="rect">
            <a:avLst/>
          </a:prstGeom>
          <a:noFill/>
        </p:spPr>
      </p:pic>
      <p:pic>
        <p:nvPicPr>
          <p:cNvPr id="111057" name="Picture 465" descr="图片1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550" y="2420938"/>
            <a:ext cx="755650" cy="858837"/>
          </a:xfrm>
          <a:prstGeom prst="rect">
            <a:avLst/>
          </a:prstGeom>
          <a:noFill/>
        </p:spPr>
      </p:pic>
      <p:pic>
        <p:nvPicPr>
          <p:cNvPr id="111058" name="Picture 466" descr="图片15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92375"/>
            <a:ext cx="895350" cy="768350"/>
          </a:xfrm>
          <a:prstGeom prst="rect">
            <a:avLst/>
          </a:prstGeom>
          <a:noFill/>
        </p:spPr>
      </p:pic>
      <p:pic>
        <p:nvPicPr>
          <p:cNvPr id="111059" name="Picture 467" descr="图片15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492375"/>
            <a:ext cx="884238" cy="835025"/>
          </a:xfrm>
          <a:prstGeom prst="rect">
            <a:avLst/>
          </a:prstGeom>
          <a:noFill/>
        </p:spPr>
      </p:pic>
      <p:pic>
        <p:nvPicPr>
          <p:cNvPr id="111060" name="Picture 468" descr="图片15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1863" y="2492375"/>
            <a:ext cx="749300" cy="779463"/>
          </a:xfrm>
          <a:prstGeom prst="rect">
            <a:avLst/>
          </a:prstGeom>
          <a:noFill/>
        </p:spPr>
      </p:pic>
      <p:pic>
        <p:nvPicPr>
          <p:cNvPr id="111061" name="Picture 469" descr="图片15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7088" y="3933825"/>
            <a:ext cx="798512" cy="749300"/>
          </a:xfrm>
          <a:prstGeom prst="rect">
            <a:avLst/>
          </a:prstGeom>
          <a:noFill/>
        </p:spPr>
      </p:pic>
      <p:pic>
        <p:nvPicPr>
          <p:cNvPr id="111062" name="Picture 470" descr="图片16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55875" y="3789363"/>
            <a:ext cx="603250" cy="927100"/>
          </a:xfrm>
          <a:prstGeom prst="rect">
            <a:avLst/>
          </a:prstGeom>
          <a:noFill/>
        </p:spPr>
      </p:pic>
      <p:pic>
        <p:nvPicPr>
          <p:cNvPr id="111063" name="Picture 471" descr="图片16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40200" y="3933825"/>
            <a:ext cx="822325" cy="817563"/>
          </a:xfrm>
          <a:prstGeom prst="rect">
            <a:avLst/>
          </a:prstGeom>
          <a:noFill/>
        </p:spPr>
      </p:pic>
      <p:pic>
        <p:nvPicPr>
          <p:cNvPr id="111064" name="Picture 472" descr="图片16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67400" y="4076700"/>
            <a:ext cx="785813" cy="669925"/>
          </a:xfrm>
          <a:prstGeom prst="rect">
            <a:avLst/>
          </a:prstGeom>
          <a:noFill/>
        </p:spPr>
      </p:pic>
      <p:pic>
        <p:nvPicPr>
          <p:cNvPr id="111065" name="Picture 473" descr="图片16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96188" y="4005263"/>
            <a:ext cx="792162" cy="669925"/>
          </a:xfrm>
          <a:prstGeom prst="rect">
            <a:avLst/>
          </a:prstGeom>
          <a:noFill/>
        </p:spPr>
      </p:pic>
      <p:pic>
        <p:nvPicPr>
          <p:cNvPr id="111066" name="Picture 474" descr="图片16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00113" y="5445125"/>
            <a:ext cx="742950" cy="774700"/>
          </a:xfrm>
          <a:prstGeom prst="rect">
            <a:avLst/>
          </a:prstGeom>
          <a:noFill/>
        </p:spPr>
      </p:pic>
      <p:pic>
        <p:nvPicPr>
          <p:cNvPr id="111067" name="Picture 475" descr="图片16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55875" y="5373688"/>
            <a:ext cx="731838" cy="792162"/>
          </a:xfrm>
          <a:prstGeom prst="rect">
            <a:avLst/>
          </a:prstGeom>
          <a:noFill/>
        </p:spPr>
      </p:pic>
      <p:pic>
        <p:nvPicPr>
          <p:cNvPr id="111068" name="Picture 476" descr="图片16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211638" y="5373688"/>
            <a:ext cx="742950" cy="779462"/>
          </a:xfrm>
          <a:prstGeom prst="rect">
            <a:avLst/>
          </a:prstGeom>
          <a:noFill/>
        </p:spPr>
      </p:pic>
      <p:pic>
        <p:nvPicPr>
          <p:cNvPr id="111069" name="Picture 477" descr="图片16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40425" y="5373688"/>
            <a:ext cx="742950" cy="779462"/>
          </a:xfrm>
          <a:prstGeom prst="rect">
            <a:avLst/>
          </a:prstGeom>
          <a:noFill/>
        </p:spPr>
      </p:pic>
      <p:pic>
        <p:nvPicPr>
          <p:cNvPr id="111070" name="Picture 478" descr="图片16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96188" y="5373688"/>
            <a:ext cx="847725" cy="7921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46" name="Rectangle 22"/>
          <p:cNvSpPr>
            <a:spLocks noChangeAspect="1" noChangeArrowheads="1"/>
          </p:cNvSpPr>
          <p:nvPr/>
        </p:nvSpPr>
        <p:spPr bwMode="auto">
          <a:xfrm>
            <a:off x="923925" y="1858963"/>
            <a:ext cx="481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66800"/>
            <a:r>
              <a:rPr lang="en-US" altLang="zh-CN" b="0"/>
              <a:t>STB</a:t>
            </a:r>
          </a:p>
        </p:txBody>
      </p:sp>
      <p:sp>
        <p:nvSpPr>
          <p:cNvPr id="257138" name="Text Box 114"/>
          <p:cNvSpPr txBox="1">
            <a:spLocks noChangeAspect="1" noChangeArrowheads="1"/>
          </p:cNvSpPr>
          <p:nvPr/>
        </p:nvSpPr>
        <p:spPr bwMode="auto">
          <a:xfrm>
            <a:off x="2195513" y="1635125"/>
            <a:ext cx="13684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46" tIns="36923" rIns="73846" bIns="36923">
            <a:spAutoFit/>
          </a:bodyPr>
          <a:lstStyle/>
          <a:p>
            <a:pPr algn="l"/>
            <a:r>
              <a:rPr lang="en-US" altLang="zh-CN" b="0"/>
              <a:t>MCU</a:t>
            </a:r>
          </a:p>
          <a:p>
            <a:pPr algn="l"/>
            <a:r>
              <a:rPr lang="en-US" altLang="zh-CN" b="0"/>
              <a:t> (</a:t>
            </a:r>
            <a:r>
              <a:rPr lang="zh-CN" altLang="en-US" b="0"/>
              <a:t>多点控制单元</a:t>
            </a:r>
            <a:r>
              <a:rPr lang="en-US" altLang="zh-CN" b="0"/>
              <a:t>) </a:t>
            </a:r>
          </a:p>
        </p:txBody>
      </p:sp>
      <p:sp>
        <p:nvSpPr>
          <p:cNvPr id="257139" name="Rectangle 115"/>
          <p:cNvSpPr>
            <a:spLocks noChangeAspect="1" noChangeArrowheads="1"/>
          </p:cNvSpPr>
          <p:nvPr/>
        </p:nvSpPr>
        <p:spPr bwMode="auto">
          <a:xfrm>
            <a:off x="4092575" y="1795463"/>
            <a:ext cx="766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MG8520</a:t>
            </a:r>
          </a:p>
        </p:txBody>
      </p:sp>
      <p:sp>
        <p:nvSpPr>
          <p:cNvPr id="257140" name="Rectangle 116"/>
          <p:cNvSpPr>
            <a:spLocks noChangeAspect="1" noChangeArrowheads="1"/>
          </p:cNvSpPr>
          <p:nvPr/>
        </p:nvSpPr>
        <p:spPr bwMode="auto">
          <a:xfrm>
            <a:off x="5724525" y="1806575"/>
            <a:ext cx="6413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分离器</a:t>
            </a:r>
          </a:p>
        </p:txBody>
      </p:sp>
      <p:sp>
        <p:nvSpPr>
          <p:cNvPr id="259487" name="Text Box 1439"/>
          <p:cNvSpPr txBox="1">
            <a:spLocks noChangeAspect="1" noChangeArrowheads="1"/>
          </p:cNvSpPr>
          <p:nvPr/>
        </p:nvSpPr>
        <p:spPr bwMode="auto">
          <a:xfrm>
            <a:off x="7361238" y="1930400"/>
            <a:ext cx="1098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高清视讯终端</a:t>
            </a:r>
          </a:p>
        </p:txBody>
      </p:sp>
      <p:sp>
        <p:nvSpPr>
          <p:cNvPr id="259488" name="Text Box 1440"/>
          <p:cNvSpPr txBox="1">
            <a:spLocks noChangeAspect="1" noChangeArrowheads="1"/>
          </p:cNvSpPr>
          <p:nvPr/>
        </p:nvSpPr>
        <p:spPr bwMode="auto">
          <a:xfrm>
            <a:off x="684213" y="3259138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群组视讯终端</a:t>
            </a:r>
          </a:p>
          <a:p>
            <a:pPr algn="l" defTabSz="1066800"/>
            <a:r>
              <a:rPr lang="zh-CN" altLang="en-US" b="0"/>
              <a:t>（分离式）</a:t>
            </a:r>
          </a:p>
        </p:txBody>
      </p:sp>
      <p:sp>
        <p:nvSpPr>
          <p:cNvPr id="259489" name="Text Box 1441"/>
          <p:cNvSpPr txBox="1">
            <a:spLocks noChangeAspect="1" noChangeArrowheads="1"/>
          </p:cNvSpPr>
          <p:nvPr/>
        </p:nvSpPr>
        <p:spPr bwMode="auto">
          <a:xfrm>
            <a:off x="2051050" y="3235325"/>
            <a:ext cx="14779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陈列式麦克风</a:t>
            </a:r>
            <a:r>
              <a:rPr lang="en-US" altLang="zh-CN" b="0"/>
              <a:t>M100</a:t>
            </a:r>
          </a:p>
        </p:txBody>
      </p:sp>
      <p:sp>
        <p:nvSpPr>
          <p:cNvPr id="259492" name="Text Box 1444"/>
          <p:cNvSpPr txBox="1">
            <a:spLocks noChangeAspect="1" noChangeArrowheads="1"/>
          </p:cNvSpPr>
          <p:nvPr/>
        </p:nvSpPr>
        <p:spPr bwMode="auto">
          <a:xfrm>
            <a:off x="5364163" y="3298825"/>
            <a:ext cx="16938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陈列式麦克风</a:t>
            </a:r>
            <a:r>
              <a:rPr lang="en-US" altLang="zh-CN" b="0"/>
              <a:t>M200</a:t>
            </a:r>
          </a:p>
        </p:txBody>
      </p:sp>
      <p:sp>
        <p:nvSpPr>
          <p:cNvPr id="261737" name="Text Box 2665"/>
          <p:cNvSpPr txBox="1">
            <a:spLocks noChangeArrowheads="1"/>
          </p:cNvSpPr>
          <p:nvPr/>
        </p:nvSpPr>
        <p:spPr bwMode="auto">
          <a:xfrm>
            <a:off x="365125" y="136525"/>
            <a:ext cx="159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终端公司图标</a:t>
            </a:r>
          </a:p>
        </p:txBody>
      </p:sp>
      <p:sp>
        <p:nvSpPr>
          <p:cNvPr id="261738" name="Text Box 2666"/>
          <p:cNvSpPr txBox="1">
            <a:spLocks noChangeAspect="1" noChangeArrowheads="1"/>
          </p:cNvSpPr>
          <p:nvPr/>
        </p:nvSpPr>
        <p:spPr bwMode="auto">
          <a:xfrm>
            <a:off x="4064000" y="3141663"/>
            <a:ext cx="1012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vBill System</a:t>
            </a:r>
          </a:p>
          <a:p>
            <a:pPr algn="l" defTabSz="1066800"/>
            <a:r>
              <a:rPr lang="zh-CN" altLang="en-US" b="0"/>
              <a:t>结算中心</a:t>
            </a:r>
          </a:p>
        </p:txBody>
      </p:sp>
      <p:sp>
        <p:nvSpPr>
          <p:cNvPr id="261795" name="Text Box 2723"/>
          <p:cNvSpPr txBox="1">
            <a:spLocks noChangeArrowheads="1"/>
          </p:cNvSpPr>
          <p:nvPr/>
        </p:nvSpPr>
        <p:spPr bwMode="auto">
          <a:xfrm>
            <a:off x="7524750" y="3357563"/>
            <a:ext cx="50482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0"/>
              <a:t>DNS</a:t>
            </a:r>
          </a:p>
        </p:txBody>
      </p:sp>
      <p:pic>
        <p:nvPicPr>
          <p:cNvPr id="261796" name="Picture 2724" descr="图片1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123950"/>
            <a:ext cx="1169987" cy="500063"/>
          </a:xfrm>
          <a:prstGeom prst="rect">
            <a:avLst/>
          </a:prstGeom>
          <a:noFill/>
        </p:spPr>
      </p:pic>
      <p:pic>
        <p:nvPicPr>
          <p:cNvPr id="261797" name="Picture 2725" descr="图片1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765175"/>
            <a:ext cx="749300" cy="792163"/>
          </a:xfrm>
          <a:prstGeom prst="rect">
            <a:avLst/>
          </a:prstGeom>
          <a:noFill/>
        </p:spPr>
      </p:pic>
      <p:pic>
        <p:nvPicPr>
          <p:cNvPr id="261798" name="Picture 2726" descr="图片1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981075"/>
            <a:ext cx="682625" cy="762000"/>
          </a:xfrm>
          <a:prstGeom prst="rect">
            <a:avLst/>
          </a:prstGeom>
          <a:noFill/>
        </p:spPr>
      </p:pic>
      <p:pic>
        <p:nvPicPr>
          <p:cNvPr id="261799" name="Picture 2727" descr="图片13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981075"/>
            <a:ext cx="676275" cy="695325"/>
          </a:xfrm>
          <a:prstGeom prst="rect">
            <a:avLst/>
          </a:prstGeom>
          <a:noFill/>
        </p:spPr>
      </p:pic>
      <p:pic>
        <p:nvPicPr>
          <p:cNvPr id="261800" name="Picture 2728" descr="图片14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0650" y="1052513"/>
            <a:ext cx="354013" cy="804862"/>
          </a:xfrm>
          <a:prstGeom prst="rect">
            <a:avLst/>
          </a:prstGeom>
          <a:noFill/>
        </p:spPr>
      </p:pic>
      <p:pic>
        <p:nvPicPr>
          <p:cNvPr id="261801" name="Picture 2729" descr="图片14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708275"/>
            <a:ext cx="1023938" cy="427038"/>
          </a:xfrm>
          <a:prstGeom prst="rect">
            <a:avLst/>
          </a:prstGeom>
          <a:noFill/>
        </p:spPr>
      </p:pic>
      <p:pic>
        <p:nvPicPr>
          <p:cNvPr id="261802" name="Picture 2730" descr="图片14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20938"/>
            <a:ext cx="871537" cy="536575"/>
          </a:xfrm>
          <a:prstGeom prst="rect">
            <a:avLst/>
          </a:prstGeom>
          <a:noFill/>
        </p:spPr>
      </p:pic>
      <p:pic>
        <p:nvPicPr>
          <p:cNvPr id="261803" name="Picture 2731" descr="图片14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2205038"/>
            <a:ext cx="603250" cy="927100"/>
          </a:xfrm>
          <a:prstGeom prst="rect">
            <a:avLst/>
          </a:prstGeom>
          <a:noFill/>
        </p:spPr>
      </p:pic>
      <p:pic>
        <p:nvPicPr>
          <p:cNvPr id="261804" name="Picture 2732" descr="图片14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565400"/>
            <a:ext cx="822325" cy="542925"/>
          </a:xfrm>
          <a:prstGeom prst="rect">
            <a:avLst/>
          </a:prstGeom>
          <a:noFill/>
        </p:spPr>
      </p:pic>
      <p:pic>
        <p:nvPicPr>
          <p:cNvPr id="261805" name="Picture 2733" descr="图片14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92375"/>
            <a:ext cx="835025" cy="841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2"/>
          <p:cNvSpPr txBox="1">
            <a:spLocks noChangeArrowheads="1"/>
          </p:cNvSpPr>
          <p:nvPr/>
        </p:nvSpPr>
        <p:spPr bwMode="auto">
          <a:xfrm>
            <a:off x="2700338" y="2492375"/>
            <a:ext cx="41036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存储与网络安全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8" name="Rectangle 14"/>
          <p:cNvSpPr>
            <a:spLocks noChangeAspect="1" noChangeArrowheads="1"/>
          </p:cNvSpPr>
          <p:nvPr/>
        </p:nvSpPr>
        <p:spPr bwMode="auto">
          <a:xfrm>
            <a:off x="4137025" y="1916113"/>
            <a:ext cx="7953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</a:rPr>
              <a:t>UMS</a:t>
            </a:r>
            <a:r>
              <a:rPr lang="zh-CN" altLang="en-US" b="0">
                <a:solidFill>
                  <a:srgbClr val="000000"/>
                </a:solidFill>
              </a:rPr>
              <a:t>服务器</a:t>
            </a:r>
          </a:p>
        </p:txBody>
      </p:sp>
      <p:sp>
        <p:nvSpPr>
          <p:cNvPr id="251969" name="Rectangle 65"/>
          <p:cNvSpPr>
            <a:spLocks noChangeAspect="1" noChangeArrowheads="1"/>
          </p:cNvSpPr>
          <p:nvPr/>
        </p:nvSpPr>
        <p:spPr bwMode="auto">
          <a:xfrm>
            <a:off x="852488" y="19891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</a:rPr>
              <a:t>接入服务器</a:t>
            </a:r>
          </a:p>
        </p:txBody>
      </p:sp>
      <p:sp>
        <p:nvSpPr>
          <p:cNvPr id="251970" name="Rectangle 66"/>
          <p:cNvSpPr>
            <a:spLocks noChangeAspect="1" noChangeArrowheads="1"/>
          </p:cNvSpPr>
          <p:nvPr/>
        </p:nvSpPr>
        <p:spPr bwMode="auto">
          <a:xfrm>
            <a:off x="2332038" y="184467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文件服务器</a:t>
            </a:r>
          </a:p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（</a:t>
            </a:r>
            <a:r>
              <a:rPr lang="en-US" altLang="zh-CN" b="0">
                <a:solidFill>
                  <a:srgbClr val="242729"/>
                </a:solidFill>
              </a:rPr>
              <a:t>NAS</a:t>
            </a:r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）</a:t>
            </a:r>
            <a:endParaRPr lang="zh-CN" altLang="en-US" b="0">
              <a:solidFill>
                <a:srgbClr val="242729"/>
              </a:solidFill>
              <a:latin typeface="Arial Black" pitchFamily="34" charset="0"/>
              <a:ea typeface="黑体" pitchFamily="49" charset="-122"/>
            </a:endParaRPr>
          </a:p>
        </p:txBody>
      </p:sp>
      <p:sp>
        <p:nvSpPr>
          <p:cNvPr id="251971" name="Text Box 67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存储与网络安全图标</a:t>
            </a:r>
          </a:p>
        </p:txBody>
      </p:sp>
      <p:sp>
        <p:nvSpPr>
          <p:cNvPr id="252001" name="Rectangle 97"/>
          <p:cNvSpPr>
            <a:spLocks noChangeAspect="1" noChangeArrowheads="1"/>
          </p:cNvSpPr>
          <p:nvPr/>
        </p:nvSpPr>
        <p:spPr bwMode="auto">
          <a:xfrm>
            <a:off x="5897563" y="1839913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邮件服务器</a:t>
            </a:r>
          </a:p>
          <a:p>
            <a:r>
              <a:rPr lang="en-US" altLang="zh-CN" b="0">
                <a:solidFill>
                  <a:srgbClr val="000000"/>
                </a:solidFill>
              </a:rPr>
              <a:t>SMC</a:t>
            </a:r>
            <a:endParaRPr lang="en-US" altLang="zh-CN" b="0"/>
          </a:p>
        </p:txBody>
      </p:sp>
      <p:sp>
        <p:nvSpPr>
          <p:cNvPr id="252002" name="Rectangle 98"/>
          <p:cNvSpPr>
            <a:spLocks noChangeAspect="1" noChangeArrowheads="1"/>
          </p:cNvSpPr>
          <p:nvPr/>
        </p:nvSpPr>
        <p:spPr bwMode="auto">
          <a:xfrm>
            <a:off x="7739063" y="1806575"/>
            <a:ext cx="609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个人用户</a:t>
            </a:r>
          </a:p>
        </p:txBody>
      </p:sp>
      <p:sp>
        <p:nvSpPr>
          <p:cNvPr id="252003" name="Rectangle 99"/>
          <p:cNvSpPr>
            <a:spLocks noChangeAspect="1" noChangeArrowheads="1"/>
          </p:cNvSpPr>
          <p:nvPr/>
        </p:nvSpPr>
        <p:spPr bwMode="auto">
          <a:xfrm>
            <a:off x="663575" y="3257550"/>
            <a:ext cx="609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企业用户</a:t>
            </a:r>
          </a:p>
        </p:txBody>
      </p:sp>
      <p:sp>
        <p:nvSpPr>
          <p:cNvPr id="252004" name="Rectangle 100"/>
          <p:cNvSpPr>
            <a:spLocks noChangeAspect="1" noChangeArrowheads="1"/>
          </p:cNvSpPr>
          <p:nvPr/>
        </p:nvSpPr>
        <p:spPr bwMode="auto">
          <a:xfrm>
            <a:off x="2187575" y="3290888"/>
            <a:ext cx="7620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光纤交换机</a:t>
            </a:r>
          </a:p>
        </p:txBody>
      </p:sp>
      <p:sp>
        <p:nvSpPr>
          <p:cNvPr id="252157" name="Rectangle 253"/>
          <p:cNvSpPr>
            <a:spLocks noChangeAspect="1" noChangeArrowheads="1"/>
          </p:cNvSpPr>
          <p:nvPr/>
        </p:nvSpPr>
        <p:spPr bwMode="auto">
          <a:xfrm>
            <a:off x="3708400" y="3213100"/>
            <a:ext cx="1589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Lanswitch</a:t>
            </a:r>
            <a:r>
              <a:rPr lang="zh-CN" altLang="en-US" b="0"/>
              <a:t>以太网交换机</a:t>
            </a:r>
          </a:p>
        </p:txBody>
      </p:sp>
      <p:sp>
        <p:nvSpPr>
          <p:cNvPr id="252163" name="Rectangle 259"/>
          <p:cNvSpPr>
            <a:spLocks noChangeAspect="1" noChangeArrowheads="1"/>
          </p:cNvSpPr>
          <p:nvPr/>
        </p:nvSpPr>
        <p:spPr bwMode="auto">
          <a:xfrm>
            <a:off x="827088" y="4724400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Database</a:t>
            </a:r>
          </a:p>
          <a:p>
            <a:pPr algn="l" defTabSz="1066800"/>
            <a:r>
              <a:rPr lang="zh-CN" altLang="en-US" b="0"/>
              <a:t>数据库</a:t>
            </a:r>
          </a:p>
        </p:txBody>
      </p:sp>
      <p:sp>
        <p:nvSpPr>
          <p:cNvPr id="252165" name="Rectangle 261"/>
          <p:cNvSpPr>
            <a:spLocks noChangeAspect="1" noChangeArrowheads="1"/>
          </p:cNvSpPr>
          <p:nvPr/>
        </p:nvSpPr>
        <p:spPr bwMode="auto">
          <a:xfrm>
            <a:off x="2463800" y="4719638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Disk Array</a:t>
            </a:r>
          </a:p>
          <a:p>
            <a:pPr defTabSz="1066800"/>
            <a:r>
              <a:rPr lang="zh-CN" altLang="en-US" b="0"/>
              <a:t>磁盘柜</a:t>
            </a:r>
          </a:p>
        </p:txBody>
      </p:sp>
      <p:sp>
        <p:nvSpPr>
          <p:cNvPr id="252195" name="Rectangle 291"/>
          <p:cNvSpPr>
            <a:spLocks noChangeAspect="1" noChangeArrowheads="1"/>
          </p:cNvSpPr>
          <p:nvPr/>
        </p:nvSpPr>
        <p:spPr bwMode="auto">
          <a:xfrm>
            <a:off x="4322763" y="4868863"/>
            <a:ext cx="457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防火墙</a:t>
            </a:r>
          </a:p>
        </p:txBody>
      </p:sp>
      <p:sp>
        <p:nvSpPr>
          <p:cNvPr id="252228" name="Rectangle 324"/>
          <p:cNvSpPr>
            <a:spLocks noChangeAspect="1" noChangeArrowheads="1"/>
          </p:cNvSpPr>
          <p:nvPr/>
        </p:nvSpPr>
        <p:spPr bwMode="auto">
          <a:xfrm>
            <a:off x="7612063" y="4840288"/>
            <a:ext cx="3381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MRS</a:t>
            </a:r>
          </a:p>
        </p:txBody>
      </p:sp>
      <p:sp>
        <p:nvSpPr>
          <p:cNvPr id="252251" name="Rectangle 347"/>
          <p:cNvSpPr>
            <a:spLocks noChangeAspect="1" noChangeArrowheads="1"/>
          </p:cNvSpPr>
          <p:nvPr/>
        </p:nvSpPr>
        <p:spPr bwMode="auto">
          <a:xfrm>
            <a:off x="2268538" y="6237288"/>
            <a:ext cx="12573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上级网管</a:t>
            </a:r>
          </a:p>
        </p:txBody>
      </p:sp>
      <p:sp>
        <p:nvSpPr>
          <p:cNvPr id="252277" name="Rectangle 373"/>
          <p:cNvSpPr>
            <a:spLocks noChangeAspect="1" noChangeArrowheads="1"/>
          </p:cNvSpPr>
          <p:nvPr/>
        </p:nvSpPr>
        <p:spPr bwMode="auto">
          <a:xfrm>
            <a:off x="539750" y="6165850"/>
            <a:ext cx="1157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App Server</a:t>
            </a:r>
          </a:p>
        </p:txBody>
      </p:sp>
      <p:sp>
        <p:nvSpPr>
          <p:cNvPr id="252298" name="Rectangle 394"/>
          <p:cNvSpPr>
            <a:spLocks noChangeAspect="1" noChangeArrowheads="1"/>
          </p:cNvSpPr>
          <p:nvPr/>
        </p:nvSpPr>
        <p:spPr bwMode="auto">
          <a:xfrm>
            <a:off x="4395788" y="6254750"/>
            <a:ext cx="254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IAD</a:t>
            </a:r>
          </a:p>
        </p:txBody>
      </p:sp>
      <p:sp>
        <p:nvSpPr>
          <p:cNvPr id="252330" name="Rectangle 426"/>
          <p:cNvSpPr>
            <a:spLocks noChangeAspect="1" noChangeArrowheads="1"/>
          </p:cNvSpPr>
          <p:nvPr/>
        </p:nvSpPr>
        <p:spPr bwMode="auto">
          <a:xfrm>
            <a:off x="5664200" y="6308725"/>
            <a:ext cx="8302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SG</a:t>
            </a:r>
            <a:r>
              <a:rPr lang="zh-CN" altLang="en-US" b="0"/>
              <a:t>信令网关</a:t>
            </a:r>
          </a:p>
        </p:txBody>
      </p:sp>
      <p:sp>
        <p:nvSpPr>
          <p:cNvPr id="252331" name="Rectangle 427"/>
          <p:cNvSpPr>
            <a:spLocks noChangeAspect="1" noChangeArrowheads="1"/>
          </p:cNvSpPr>
          <p:nvPr/>
        </p:nvSpPr>
        <p:spPr bwMode="auto">
          <a:xfrm>
            <a:off x="6881813" y="6384925"/>
            <a:ext cx="1793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TMG</a:t>
            </a:r>
            <a:r>
              <a:rPr lang="zh-CN" altLang="en-US" b="0">
                <a:solidFill>
                  <a:srgbClr val="000000"/>
                </a:solidFill>
              </a:rPr>
              <a:t>中继媒体网关</a:t>
            </a:r>
          </a:p>
        </p:txBody>
      </p:sp>
      <p:sp>
        <p:nvSpPr>
          <p:cNvPr id="252358" name="Rectangle 454"/>
          <p:cNvSpPr>
            <a:spLocks noChangeAspect="1" noChangeArrowheads="1"/>
          </p:cNvSpPr>
          <p:nvPr/>
        </p:nvSpPr>
        <p:spPr bwMode="auto">
          <a:xfrm>
            <a:off x="5438775" y="4868863"/>
            <a:ext cx="12620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笔记本电脑</a:t>
            </a:r>
            <a:r>
              <a:rPr lang="en-US" altLang="zh-CN" b="0"/>
              <a:t>/</a:t>
            </a:r>
            <a:r>
              <a:rPr lang="zh-CN" altLang="en-US" b="0">
                <a:solidFill>
                  <a:srgbClr val="000000"/>
                </a:solidFill>
              </a:rPr>
              <a:t>便携机</a:t>
            </a:r>
            <a:endParaRPr lang="zh-CN" altLang="en-US" b="0"/>
          </a:p>
        </p:txBody>
      </p:sp>
      <p:pic>
        <p:nvPicPr>
          <p:cNvPr id="252359" name="Picture 455" descr="图片1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908050"/>
            <a:ext cx="566737" cy="914400"/>
          </a:xfrm>
          <a:prstGeom prst="rect">
            <a:avLst/>
          </a:prstGeom>
          <a:noFill/>
        </p:spPr>
      </p:pic>
      <p:pic>
        <p:nvPicPr>
          <p:cNvPr id="252360" name="Picture 456" descr="图片14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981075"/>
            <a:ext cx="669925" cy="798513"/>
          </a:xfrm>
          <a:prstGeom prst="rect">
            <a:avLst/>
          </a:prstGeom>
          <a:noFill/>
        </p:spPr>
      </p:pic>
      <p:pic>
        <p:nvPicPr>
          <p:cNvPr id="252361" name="Picture 457" descr="图片1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836613"/>
            <a:ext cx="549275" cy="974725"/>
          </a:xfrm>
          <a:prstGeom prst="rect">
            <a:avLst/>
          </a:prstGeom>
          <a:noFill/>
        </p:spPr>
      </p:pic>
      <p:pic>
        <p:nvPicPr>
          <p:cNvPr id="252362" name="Picture 458" descr="图片14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836613"/>
            <a:ext cx="590550" cy="901700"/>
          </a:xfrm>
          <a:prstGeom prst="rect">
            <a:avLst/>
          </a:prstGeom>
          <a:noFill/>
        </p:spPr>
      </p:pic>
      <p:pic>
        <p:nvPicPr>
          <p:cNvPr id="252363" name="Picture 459" descr="图片1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765175"/>
            <a:ext cx="1243013" cy="1011238"/>
          </a:xfrm>
          <a:prstGeom prst="rect">
            <a:avLst/>
          </a:prstGeom>
          <a:noFill/>
        </p:spPr>
      </p:pic>
      <p:pic>
        <p:nvPicPr>
          <p:cNvPr id="252364" name="Picture 460" descr="图片15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188" y="2276475"/>
            <a:ext cx="1243012" cy="1011238"/>
          </a:xfrm>
          <a:prstGeom prst="rect">
            <a:avLst/>
          </a:prstGeom>
          <a:noFill/>
        </p:spPr>
      </p:pic>
      <p:pic>
        <p:nvPicPr>
          <p:cNvPr id="252365" name="Picture 461" descr="图片15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4075" y="2565400"/>
            <a:ext cx="1079500" cy="500063"/>
          </a:xfrm>
          <a:prstGeom prst="rect">
            <a:avLst/>
          </a:prstGeom>
          <a:noFill/>
        </p:spPr>
      </p:pic>
      <p:pic>
        <p:nvPicPr>
          <p:cNvPr id="252366" name="Picture 462" descr="图片15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565400"/>
            <a:ext cx="1139825" cy="481013"/>
          </a:xfrm>
          <a:prstGeom prst="rect">
            <a:avLst/>
          </a:prstGeom>
          <a:noFill/>
        </p:spPr>
      </p:pic>
      <p:pic>
        <p:nvPicPr>
          <p:cNvPr id="252367" name="Picture 463" descr="图片15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5650" y="3789363"/>
            <a:ext cx="798513" cy="938212"/>
          </a:xfrm>
          <a:prstGeom prst="rect">
            <a:avLst/>
          </a:prstGeom>
          <a:noFill/>
        </p:spPr>
      </p:pic>
      <p:pic>
        <p:nvPicPr>
          <p:cNvPr id="252368" name="Picture 464" descr="图片15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00338" y="3860800"/>
            <a:ext cx="523875" cy="785813"/>
          </a:xfrm>
          <a:prstGeom prst="rect">
            <a:avLst/>
          </a:prstGeom>
          <a:noFill/>
        </p:spPr>
      </p:pic>
      <p:pic>
        <p:nvPicPr>
          <p:cNvPr id="252369" name="Picture 465" descr="图片15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40200" y="3933825"/>
            <a:ext cx="749300" cy="774700"/>
          </a:xfrm>
          <a:prstGeom prst="rect">
            <a:avLst/>
          </a:prstGeom>
          <a:noFill/>
        </p:spPr>
      </p:pic>
      <p:pic>
        <p:nvPicPr>
          <p:cNvPr id="252370" name="Picture 466" descr="图片15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35600" y="3933825"/>
            <a:ext cx="1189038" cy="817563"/>
          </a:xfrm>
          <a:prstGeom prst="rect">
            <a:avLst/>
          </a:prstGeom>
          <a:noFill/>
        </p:spPr>
      </p:pic>
      <p:pic>
        <p:nvPicPr>
          <p:cNvPr id="252371" name="Picture 467" descr="图片15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08850" y="3860800"/>
            <a:ext cx="804863" cy="841375"/>
          </a:xfrm>
          <a:prstGeom prst="rect">
            <a:avLst/>
          </a:prstGeom>
          <a:noFill/>
        </p:spPr>
      </p:pic>
      <p:pic>
        <p:nvPicPr>
          <p:cNvPr id="252372" name="Picture 468" descr="图片15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5650" y="5300663"/>
            <a:ext cx="596900" cy="908050"/>
          </a:xfrm>
          <a:prstGeom prst="rect">
            <a:avLst/>
          </a:prstGeom>
          <a:noFill/>
        </p:spPr>
      </p:pic>
      <p:pic>
        <p:nvPicPr>
          <p:cNvPr id="252373" name="Picture 469" descr="图片16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266950" y="5373688"/>
            <a:ext cx="1084263" cy="762000"/>
          </a:xfrm>
          <a:prstGeom prst="rect">
            <a:avLst/>
          </a:prstGeom>
          <a:noFill/>
        </p:spPr>
      </p:pic>
      <p:pic>
        <p:nvPicPr>
          <p:cNvPr id="252374" name="Picture 470" descr="图片16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40200" y="5373688"/>
            <a:ext cx="798513" cy="828675"/>
          </a:xfrm>
          <a:prstGeom prst="rect">
            <a:avLst/>
          </a:prstGeom>
          <a:noFill/>
        </p:spPr>
      </p:pic>
      <p:pic>
        <p:nvPicPr>
          <p:cNvPr id="252375" name="Picture 471" descr="图片16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651500" y="5373688"/>
            <a:ext cx="854075" cy="792162"/>
          </a:xfrm>
          <a:prstGeom prst="rect">
            <a:avLst/>
          </a:prstGeom>
          <a:noFill/>
        </p:spPr>
      </p:pic>
      <p:pic>
        <p:nvPicPr>
          <p:cNvPr id="252376" name="Picture 472" descr="图片16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380288" y="5300663"/>
            <a:ext cx="738187" cy="835025"/>
          </a:xfrm>
          <a:prstGeom prst="rect">
            <a:avLst/>
          </a:prstGeom>
          <a:noFill/>
        </p:spPr>
      </p:pic>
      <p:grpSp>
        <p:nvGrpSpPr>
          <p:cNvPr id="252380" name="Group 476"/>
          <p:cNvGrpSpPr>
            <a:grpSpLocks/>
          </p:cNvGrpSpPr>
          <p:nvPr/>
        </p:nvGrpSpPr>
        <p:grpSpPr bwMode="auto">
          <a:xfrm>
            <a:off x="5580063" y="2349500"/>
            <a:ext cx="1268412" cy="993775"/>
            <a:chOff x="3470" y="1525"/>
            <a:chExt cx="799" cy="626"/>
          </a:xfrm>
        </p:grpSpPr>
        <p:pic>
          <p:nvPicPr>
            <p:cNvPr id="252377" name="Picture 473" descr="图片2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470" y="1525"/>
              <a:ext cx="799" cy="626"/>
            </a:xfrm>
            <a:prstGeom prst="rect">
              <a:avLst/>
            </a:prstGeom>
            <a:noFill/>
          </p:spPr>
        </p:pic>
        <p:pic>
          <p:nvPicPr>
            <p:cNvPr id="252378" name="Picture 474" descr="图片3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713" y="1652"/>
              <a:ext cx="317" cy="302"/>
            </a:xfrm>
            <a:prstGeom prst="rect">
              <a:avLst/>
            </a:prstGeom>
            <a:noFill/>
          </p:spPr>
        </p:pic>
        <p:pic>
          <p:nvPicPr>
            <p:cNvPr id="252379" name="Picture 475" descr="图片3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713" y="1783"/>
              <a:ext cx="317" cy="302"/>
            </a:xfrm>
            <a:prstGeom prst="rect">
              <a:avLst/>
            </a:prstGeom>
            <a:noFill/>
          </p:spPr>
        </p:pic>
      </p:grpSp>
      <p:sp>
        <p:nvSpPr>
          <p:cNvPr id="252381" name="Rectangle 477"/>
          <p:cNvSpPr>
            <a:spLocks noChangeAspect="1" noChangeArrowheads="1"/>
          </p:cNvSpPr>
          <p:nvPr/>
        </p:nvSpPr>
        <p:spPr bwMode="auto">
          <a:xfrm>
            <a:off x="5994400" y="3357563"/>
            <a:ext cx="6175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SSD</a:t>
            </a:r>
            <a:r>
              <a:rPr lang="zh-CN" altLang="en-US" b="0"/>
              <a:t>硬盘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存储与网络安全图标</a:t>
            </a:r>
          </a:p>
        </p:txBody>
      </p:sp>
      <p:sp>
        <p:nvSpPr>
          <p:cNvPr id="252995" name="Rectangle 67"/>
          <p:cNvSpPr>
            <a:spLocks noChangeAspect="1" noChangeArrowheads="1"/>
          </p:cNvSpPr>
          <p:nvPr/>
        </p:nvSpPr>
        <p:spPr bwMode="auto">
          <a:xfrm>
            <a:off x="4137025" y="1989138"/>
            <a:ext cx="7953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</a:rPr>
              <a:t>UMS</a:t>
            </a:r>
            <a:r>
              <a:rPr lang="zh-CN" altLang="en-US" b="0">
                <a:solidFill>
                  <a:srgbClr val="000000"/>
                </a:solidFill>
              </a:rPr>
              <a:t>服务器</a:t>
            </a:r>
          </a:p>
        </p:txBody>
      </p:sp>
      <p:sp>
        <p:nvSpPr>
          <p:cNvPr id="252996" name="Rectangle 68"/>
          <p:cNvSpPr>
            <a:spLocks noChangeAspect="1" noChangeArrowheads="1"/>
          </p:cNvSpPr>
          <p:nvPr/>
        </p:nvSpPr>
        <p:spPr bwMode="auto">
          <a:xfrm>
            <a:off x="852488" y="191611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</a:rPr>
              <a:t>接入服务器</a:t>
            </a:r>
          </a:p>
        </p:txBody>
      </p:sp>
      <p:sp>
        <p:nvSpPr>
          <p:cNvPr id="252997" name="Rectangle 69"/>
          <p:cNvSpPr>
            <a:spLocks noChangeAspect="1" noChangeArrowheads="1"/>
          </p:cNvSpPr>
          <p:nvPr/>
        </p:nvSpPr>
        <p:spPr bwMode="auto">
          <a:xfrm>
            <a:off x="2441575" y="184467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文件服务器</a:t>
            </a:r>
          </a:p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（</a:t>
            </a:r>
            <a:r>
              <a:rPr lang="en-US" altLang="zh-CN" b="0">
                <a:solidFill>
                  <a:srgbClr val="242729"/>
                </a:solidFill>
              </a:rPr>
              <a:t>NAS</a:t>
            </a:r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）</a:t>
            </a:r>
            <a:endParaRPr lang="zh-CN" altLang="en-US" b="0">
              <a:solidFill>
                <a:srgbClr val="242729"/>
              </a:solidFill>
              <a:latin typeface="Arial Black" pitchFamily="34" charset="0"/>
              <a:ea typeface="黑体" pitchFamily="49" charset="-122"/>
            </a:endParaRPr>
          </a:p>
        </p:txBody>
      </p:sp>
      <p:sp>
        <p:nvSpPr>
          <p:cNvPr id="253027" name="Rectangle 99"/>
          <p:cNvSpPr>
            <a:spLocks noChangeAspect="1" noChangeArrowheads="1"/>
          </p:cNvSpPr>
          <p:nvPr/>
        </p:nvSpPr>
        <p:spPr bwMode="auto">
          <a:xfrm>
            <a:off x="5724525" y="1773238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邮件服务器</a:t>
            </a:r>
          </a:p>
          <a:p>
            <a:r>
              <a:rPr lang="en-US" altLang="zh-CN" b="0">
                <a:solidFill>
                  <a:srgbClr val="000000"/>
                </a:solidFill>
              </a:rPr>
              <a:t>SMC</a:t>
            </a:r>
            <a:endParaRPr lang="en-US" altLang="zh-CN" b="0"/>
          </a:p>
        </p:txBody>
      </p:sp>
      <p:sp>
        <p:nvSpPr>
          <p:cNvPr id="253028" name="Rectangle 100"/>
          <p:cNvSpPr>
            <a:spLocks noChangeAspect="1" noChangeArrowheads="1"/>
          </p:cNvSpPr>
          <p:nvPr/>
        </p:nvSpPr>
        <p:spPr bwMode="auto">
          <a:xfrm>
            <a:off x="7537450" y="1709738"/>
            <a:ext cx="6096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个人用户</a:t>
            </a:r>
          </a:p>
        </p:txBody>
      </p:sp>
      <p:sp>
        <p:nvSpPr>
          <p:cNvPr id="253029" name="Rectangle 101"/>
          <p:cNvSpPr>
            <a:spLocks noChangeAspect="1" noChangeArrowheads="1"/>
          </p:cNvSpPr>
          <p:nvPr/>
        </p:nvSpPr>
        <p:spPr bwMode="auto">
          <a:xfrm>
            <a:off x="733425" y="3257550"/>
            <a:ext cx="609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企业用户</a:t>
            </a:r>
          </a:p>
        </p:txBody>
      </p:sp>
      <p:sp>
        <p:nvSpPr>
          <p:cNvPr id="253030" name="Rectangle 102"/>
          <p:cNvSpPr>
            <a:spLocks noChangeAspect="1" noChangeArrowheads="1"/>
          </p:cNvSpPr>
          <p:nvPr/>
        </p:nvSpPr>
        <p:spPr bwMode="auto">
          <a:xfrm>
            <a:off x="2257425" y="3184525"/>
            <a:ext cx="762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光纤交换机</a:t>
            </a:r>
          </a:p>
        </p:txBody>
      </p:sp>
      <p:sp>
        <p:nvSpPr>
          <p:cNvPr id="253198" name="Rectangle 270"/>
          <p:cNvSpPr>
            <a:spLocks noChangeAspect="1" noChangeArrowheads="1"/>
          </p:cNvSpPr>
          <p:nvPr/>
        </p:nvSpPr>
        <p:spPr bwMode="auto">
          <a:xfrm>
            <a:off x="3868738" y="3246438"/>
            <a:ext cx="9144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以太网交换机</a:t>
            </a:r>
          </a:p>
        </p:txBody>
      </p:sp>
      <p:sp>
        <p:nvSpPr>
          <p:cNvPr id="253199" name="Rectangle 271"/>
          <p:cNvSpPr>
            <a:spLocks noChangeAspect="1" noChangeArrowheads="1"/>
          </p:cNvSpPr>
          <p:nvPr/>
        </p:nvSpPr>
        <p:spPr bwMode="auto">
          <a:xfrm>
            <a:off x="952500" y="4724400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Database</a:t>
            </a:r>
          </a:p>
          <a:p>
            <a:pPr algn="l" defTabSz="1066800"/>
            <a:r>
              <a:rPr lang="zh-CN" altLang="en-US" b="0"/>
              <a:t>数据库</a:t>
            </a:r>
          </a:p>
        </p:txBody>
      </p:sp>
      <p:sp>
        <p:nvSpPr>
          <p:cNvPr id="253203" name="Rectangle 275"/>
          <p:cNvSpPr>
            <a:spLocks noChangeAspect="1" noChangeArrowheads="1"/>
          </p:cNvSpPr>
          <p:nvPr/>
        </p:nvSpPr>
        <p:spPr bwMode="auto">
          <a:xfrm>
            <a:off x="4322763" y="4868863"/>
            <a:ext cx="457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防火墙</a:t>
            </a:r>
          </a:p>
        </p:txBody>
      </p:sp>
      <p:sp>
        <p:nvSpPr>
          <p:cNvPr id="253264" name="Rectangle 336"/>
          <p:cNvSpPr>
            <a:spLocks noChangeAspect="1" noChangeArrowheads="1"/>
          </p:cNvSpPr>
          <p:nvPr/>
        </p:nvSpPr>
        <p:spPr bwMode="auto">
          <a:xfrm>
            <a:off x="7612063" y="4840288"/>
            <a:ext cx="3381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MRS</a:t>
            </a:r>
          </a:p>
        </p:txBody>
      </p:sp>
      <p:sp>
        <p:nvSpPr>
          <p:cNvPr id="253265" name="Rectangle 337"/>
          <p:cNvSpPr>
            <a:spLocks noChangeAspect="1" noChangeArrowheads="1"/>
          </p:cNvSpPr>
          <p:nvPr/>
        </p:nvSpPr>
        <p:spPr bwMode="auto">
          <a:xfrm>
            <a:off x="2268538" y="6237288"/>
            <a:ext cx="12573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上级网管</a:t>
            </a:r>
          </a:p>
        </p:txBody>
      </p:sp>
      <p:sp>
        <p:nvSpPr>
          <p:cNvPr id="253266" name="Rectangle 338"/>
          <p:cNvSpPr>
            <a:spLocks noChangeAspect="1" noChangeArrowheads="1"/>
          </p:cNvSpPr>
          <p:nvPr/>
        </p:nvSpPr>
        <p:spPr bwMode="auto">
          <a:xfrm>
            <a:off x="606425" y="6165850"/>
            <a:ext cx="1157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App Server</a:t>
            </a:r>
          </a:p>
        </p:txBody>
      </p:sp>
      <p:sp>
        <p:nvSpPr>
          <p:cNvPr id="253323" name="Rectangle 395"/>
          <p:cNvSpPr>
            <a:spLocks noChangeAspect="1" noChangeArrowheads="1"/>
          </p:cNvSpPr>
          <p:nvPr/>
        </p:nvSpPr>
        <p:spPr bwMode="auto">
          <a:xfrm>
            <a:off x="5508625" y="6308725"/>
            <a:ext cx="12573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信令网关</a:t>
            </a:r>
          </a:p>
        </p:txBody>
      </p:sp>
      <p:sp>
        <p:nvSpPr>
          <p:cNvPr id="253324" name="Rectangle 396"/>
          <p:cNvSpPr>
            <a:spLocks noChangeAspect="1" noChangeArrowheads="1"/>
          </p:cNvSpPr>
          <p:nvPr/>
        </p:nvSpPr>
        <p:spPr bwMode="auto">
          <a:xfrm>
            <a:off x="4395788" y="6254750"/>
            <a:ext cx="254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IAD</a:t>
            </a:r>
          </a:p>
        </p:txBody>
      </p:sp>
      <p:sp>
        <p:nvSpPr>
          <p:cNvPr id="253325" name="Rectangle 397"/>
          <p:cNvSpPr>
            <a:spLocks noChangeAspect="1" noChangeArrowheads="1"/>
          </p:cNvSpPr>
          <p:nvPr/>
        </p:nvSpPr>
        <p:spPr bwMode="auto">
          <a:xfrm>
            <a:off x="7623175" y="6165850"/>
            <a:ext cx="3397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TMG</a:t>
            </a:r>
          </a:p>
        </p:txBody>
      </p:sp>
      <p:sp>
        <p:nvSpPr>
          <p:cNvPr id="253326" name="Rectangle 398"/>
          <p:cNvSpPr>
            <a:spLocks noChangeAspect="1" noChangeArrowheads="1"/>
          </p:cNvSpPr>
          <p:nvPr/>
        </p:nvSpPr>
        <p:spPr bwMode="auto">
          <a:xfrm>
            <a:off x="5969000" y="6021388"/>
            <a:ext cx="2206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SG</a:t>
            </a:r>
          </a:p>
        </p:txBody>
      </p:sp>
      <p:sp>
        <p:nvSpPr>
          <p:cNvPr id="253327" name="Rectangle 399"/>
          <p:cNvSpPr>
            <a:spLocks noChangeAspect="1" noChangeArrowheads="1"/>
          </p:cNvSpPr>
          <p:nvPr/>
        </p:nvSpPr>
        <p:spPr bwMode="auto">
          <a:xfrm>
            <a:off x="6881813" y="6384925"/>
            <a:ext cx="1793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</a:rPr>
              <a:t>中继媒体网关</a:t>
            </a:r>
          </a:p>
        </p:txBody>
      </p:sp>
      <p:sp>
        <p:nvSpPr>
          <p:cNvPr id="253476" name="Rectangle 548"/>
          <p:cNvSpPr>
            <a:spLocks noChangeAspect="1" noChangeArrowheads="1"/>
          </p:cNvSpPr>
          <p:nvPr/>
        </p:nvSpPr>
        <p:spPr bwMode="auto">
          <a:xfrm>
            <a:off x="2463800" y="4719638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Disk Array</a:t>
            </a:r>
          </a:p>
          <a:p>
            <a:pPr defTabSz="1066800"/>
            <a:r>
              <a:rPr lang="zh-CN" altLang="en-US" b="0"/>
              <a:t>磁盘柜</a:t>
            </a:r>
          </a:p>
        </p:txBody>
      </p:sp>
      <p:sp>
        <p:nvSpPr>
          <p:cNvPr id="253505" name="Rectangle 577"/>
          <p:cNvSpPr>
            <a:spLocks noChangeAspect="1" noChangeArrowheads="1"/>
          </p:cNvSpPr>
          <p:nvPr/>
        </p:nvSpPr>
        <p:spPr bwMode="auto">
          <a:xfrm>
            <a:off x="5438775" y="4868863"/>
            <a:ext cx="12620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笔记本电脑</a:t>
            </a:r>
            <a:r>
              <a:rPr lang="en-US" altLang="zh-CN" b="0"/>
              <a:t>/</a:t>
            </a:r>
            <a:r>
              <a:rPr lang="zh-CN" altLang="en-US" b="0">
                <a:solidFill>
                  <a:srgbClr val="000000"/>
                </a:solidFill>
              </a:rPr>
              <a:t>便携机</a:t>
            </a:r>
            <a:endParaRPr lang="zh-CN" altLang="en-US" b="0"/>
          </a:p>
        </p:txBody>
      </p:sp>
      <p:pic>
        <p:nvPicPr>
          <p:cNvPr id="253506" name="Picture 578" descr="图片1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836613"/>
            <a:ext cx="566737" cy="908050"/>
          </a:xfrm>
          <a:prstGeom prst="rect">
            <a:avLst/>
          </a:prstGeom>
          <a:noFill/>
        </p:spPr>
      </p:pic>
      <p:pic>
        <p:nvPicPr>
          <p:cNvPr id="253507" name="Picture 579" descr="图片1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908050"/>
            <a:ext cx="676275" cy="804863"/>
          </a:xfrm>
          <a:prstGeom prst="rect">
            <a:avLst/>
          </a:prstGeom>
          <a:noFill/>
        </p:spPr>
      </p:pic>
      <p:pic>
        <p:nvPicPr>
          <p:cNvPr id="253508" name="Picture 580" descr="图片1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836613"/>
            <a:ext cx="573087" cy="1011237"/>
          </a:xfrm>
          <a:prstGeom prst="rect">
            <a:avLst/>
          </a:prstGeom>
          <a:noFill/>
        </p:spPr>
      </p:pic>
      <p:pic>
        <p:nvPicPr>
          <p:cNvPr id="253509" name="Picture 581" descr="图片16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765175"/>
            <a:ext cx="585787" cy="901700"/>
          </a:xfrm>
          <a:prstGeom prst="rect">
            <a:avLst/>
          </a:prstGeom>
          <a:noFill/>
        </p:spPr>
      </p:pic>
      <p:pic>
        <p:nvPicPr>
          <p:cNvPr id="253510" name="Picture 582" descr="图片16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836613"/>
            <a:ext cx="1249363" cy="1017587"/>
          </a:xfrm>
          <a:prstGeom prst="rect">
            <a:avLst/>
          </a:prstGeom>
          <a:noFill/>
        </p:spPr>
      </p:pic>
      <p:pic>
        <p:nvPicPr>
          <p:cNvPr id="253511" name="Picture 583" descr="图片16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188" y="2349500"/>
            <a:ext cx="1243012" cy="1017588"/>
          </a:xfrm>
          <a:prstGeom prst="rect">
            <a:avLst/>
          </a:prstGeom>
          <a:noFill/>
        </p:spPr>
      </p:pic>
      <p:pic>
        <p:nvPicPr>
          <p:cNvPr id="253512" name="Picture 584" descr="图片1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492375"/>
            <a:ext cx="1084263" cy="493713"/>
          </a:xfrm>
          <a:prstGeom prst="rect">
            <a:avLst/>
          </a:prstGeom>
          <a:noFill/>
        </p:spPr>
      </p:pic>
      <p:pic>
        <p:nvPicPr>
          <p:cNvPr id="253513" name="Picture 585" descr="图片17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275" y="2492375"/>
            <a:ext cx="1139825" cy="481013"/>
          </a:xfrm>
          <a:prstGeom prst="rect">
            <a:avLst/>
          </a:prstGeom>
          <a:noFill/>
        </p:spPr>
      </p:pic>
      <p:pic>
        <p:nvPicPr>
          <p:cNvPr id="253514" name="Picture 586" descr="图片17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088" y="3789363"/>
            <a:ext cx="798512" cy="944562"/>
          </a:xfrm>
          <a:prstGeom prst="rect">
            <a:avLst/>
          </a:prstGeom>
          <a:noFill/>
        </p:spPr>
      </p:pic>
      <p:pic>
        <p:nvPicPr>
          <p:cNvPr id="253515" name="Picture 587" descr="图片17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27313" y="3789363"/>
            <a:ext cx="523875" cy="792162"/>
          </a:xfrm>
          <a:prstGeom prst="rect">
            <a:avLst/>
          </a:prstGeom>
          <a:noFill/>
        </p:spPr>
      </p:pic>
      <p:pic>
        <p:nvPicPr>
          <p:cNvPr id="253516" name="Picture 588" descr="图片17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40200" y="3860800"/>
            <a:ext cx="762000" cy="792163"/>
          </a:xfrm>
          <a:prstGeom prst="rect">
            <a:avLst/>
          </a:prstGeom>
          <a:noFill/>
        </p:spPr>
      </p:pic>
      <p:pic>
        <p:nvPicPr>
          <p:cNvPr id="253517" name="Picture 589" descr="图片17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580063" y="3933825"/>
            <a:ext cx="1189037" cy="817563"/>
          </a:xfrm>
          <a:prstGeom prst="rect">
            <a:avLst/>
          </a:prstGeom>
          <a:noFill/>
        </p:spPr>
      </p:pic>
      <p:pic>
        <p:nvPicPr>
          <p:cNvPr id="253518" name="Picture 590" descr="图片17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80288" y="3860800"/>
            <a:ext cx="811212" cy="847725"/>
          </a:xfrm>
          <a:prstGeom prst="rect">
            <a:avLst/>
          </a:prstGeom>
          <a:noFill/>
        </p:spPr>
      </p:pic>
      <p:pic>
        <p:nvPicPr>
          <p:cNvPr id="253519" name="Picture 591" descr="图片17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27088" y="5300663"/>
            <a:ext cx="590550" cy="901700"/>
          </a:xfrm>
          <a:prstGeom prst="rect">
            <a:avLst/>
          </a:prstGeom>
          <a:noFill/>
        </p:spPr>
      </p:pic>
      <p:pic>
        <p:nvPicPr>
          <p:cNvPr id="253520" name="Picture 592" descr="图片17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39975" y="5300663"/>
            <a:ext cx="1084263" cy="762000"/>
          </a:xfrm>
          <a:prstGeom prst="rect">
            <a:avLst/>
          </a:prstGeom>
          <a:noFill/>
        </p:spPr>
      </p:pic>
      <p:pic>
        <p:nvPicPr>
          <p:cNvPr id="253521" name="Picture 593" descr="图片17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67175" y="5300663"/>
            <a:ext cx="811213" cy="847725"/>
          </a:xfrm>
          <a:prstGeom prst="rect">
            <a:avLst/>
          </a:prstGeom>
          <a:noFill/>
        </p:spPr>
      </p:pic>
      <p:pic>
        <p:nvPicPr>
          <p:cNvPr id="253522" name="Picture 594" descr="图片18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651500" y="5229225"/>
            <a:ext cx="847725" cy="792163"/>
          </a:xfrm>
          <a:prstGeom prst="rect">
            <a:avLst/>
          </a:prstGeom>
          <a:noFill/>
        </p:spPr>
      </p:pic>
      <p:pic>
        <p:nvPicPr>
          <p:cNvPr id="253523" name="Picture 595" descr="图片18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380288" y="5229225"/>
            <a:ext cx="738187" cy="828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8" name="Rectangle 4"/>
          <p:cNvSpPr>
            <a:spLocks noChangeAspect="1" noChangeArrowheads="1"/>
          </p:cNvSpPr>
          <p:nvPr/>
        </p:nvSpPr>
        <p:spPr bwMode="auto">
          <a:xfrm>
            <a:off x="2406650" y="1844675"/>
            <a:ext cx="80486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话单台</a:t>
            </a:r>
          </a:p>
          <a:p>
            <a:r>
              <a:rPr lang="en-US" altLang="zh-CN" b="0">
                <a:latin typeface="Arial Black" pitchFamily="34" charset="0"/>
              </a:rPr>
              <a:t>/</a:t>
            </a:r>
            <a:r>
              <a:rPr lang="zh-CN" altLang="en-US" b="0">
                <a:latin typeface="Arial Black" pitchFamily="34" charset="0"/>
              </a:rPr>
              <a:t>话单分析台</a:t>
            </a:r>
          </a:p>
        </p:txBody>
      </p:sp>
      <p:sp>
        <p:nvSpPr>
          <p:cNvPr id="262149" name="Rectangle 5"/>
          <p:cNvSpPr>
            <a:spLocks noChangeAspect="1" noChangeArrowheads="1"/>
          </p:cNvSpPr>
          <p:nvPr/>
        </p:nvSpPr>
        <p:spPr bwMode="auto">
          <a:xfrm>
            <a:off x="874713" y="1979613"/>
            <a:ext cx="457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传真机</a:t>
            </a:r>
          </a:p>
        </p:txBody>
      </p:sp>
      <p:sp>
        <p:nvSpPr>
          <p:cNvPr id="262374" name="Rectangle 230"/>
          <p:cNvSpPr>
            <a:spLocks noChangeAspect="1" noChangeArrowheads="1"/>
          </p:cNvSpPr>
          <p:nvPr/>
        </p:nvSpPr>
        <p:spPr bwMode="auto">
          <a:xfrm>
            <a:off x="4335463" y="1916113"/>
            <a:ext cx="6096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普通电话</a:t>
            </a:r>
          </a:p>
        </p:txBody>
      </p:sp>
      <p:sp>
        <p:nvSpPr>
          <p:cNvPr id="262596" name="Rectangle 452"/>
          <p:cNvSpPr>
            <a:spLocks noChangeAspect="1" noChangeArrowheads="1"/>
          </p:cNvSpPr>
          <p:nvPr/>
        </p:nvSpPr>
        <p:spPr bwMode="auto">
          <a:xfrm>
            <a:off x="7381875" y="1951038"/>
            <a:ext cx="86201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硬终端</a:t>
            </a:r>
            <a:r>
              <a:rPr lang="en-US" altLang="zh-CN" b="0"/>
              <a:t>H.323</a:t>
            </a:r>
          </a:p>
        </p:txBody>
      </p:sp>
      <p:sp>
        <p:nvSpPr>
          <p:cNvPr id="262748" name="Rectangle 604"/>
          <p:cNvSpPr>
            <a:spLocks noChangeAspect="1" noChangeArrowheads="1"/>
          </p:cNvSpPr>
          <p:nvPr/>
        </p:nvSpPr>
        <p:spPr bwMode="auto">
          <a:xfrm>
            <a:off x="5927725" y="1779588"/>
            <a:ext cx="55086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SIP</a:t>
            </a:r>
            <a:r>
              <a:rPr lang="zh-CN" altLang="en-US" b="0"/>
              <a:t>终端</a:t>
            </a:r>
          </a:p>
          <a:p>
            <a:r>
              <a:rPr lang="en-US" altLang="zh-CN" b="0"/>
              <a:t>/IP</a:t>
            </a:r>
            <a:r>
              <a:rPr lang="zh-CN" altLang="en-US" b="0"/>
              <a:t>电话</a:t>
            </a:r>
          </a:p>
        </p:txBody>
      </p:sp>
      <p:sp>
        <p:nvSpPr>
          <p:cNvPr id="262749" name="Rectangle 605"/>
          <p:cNvSpPr>
            <a:spLocks noChangeAspect="1" noChangeArrowheads="1"/>
          </p:cNvSpPr>
          <p:nvPr/>
        </p:nvSpPr>
        <p:spPr bwMode="auto">
          <a:xfrm>
            <a:off x="755650" y="3284538"/>
            <a:ext cx="7842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ea typeface="黑体" pitchFamily="49" charset="-122"/>
              </a:rPr>
              <a:t>SCE</a:t>
            </a:r>
          </a:p>
        </p:txBody>
      </p:sp>
      <p:sp>
        <p:nvSpPr>
          <p:cNvPr id="262779" name="Rectangle 635"/>
          <p:cNvSpPr>
            <a:spLocks noChangeAspect="1" noChangeArrowheads="1"/>
          </p:cNvSpPr>
          <p:nvPr/>
        </p:nvSpPr>
        <p:spPr bwMode="auto">
          <a:xfrm>
            <a:off x="4067175" y="3205163"/>
            <a:ext cx="10795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  <a:r>
              <a:rPr lang="zh-CN" altLang="en-US" b="0"/>
              <a:t>用户盒</a:t>
            </a:r>
          </a:p>
        </p:txBody>
      </p:sp>
      <p:sp>
        <p:nvSpPr>
          <p:cNvPr id="262780" name="Rectangle 636"/>
          <p:cNvSpPr>
            <a:spLocks noChangeAspect="1" noChangeArrowheads="1"/>
          </p:cNvSpPr>
          <p:nvPr/>
        </p:nvSpPr>
        <p:spPr bwMode="auto">
          <a:xfrm>
            <a:off x="2627313" y="3205163"/>
            <a:ext cx="4889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PBX</a:t>
            </a:r>
          </a:p>
          <a:p>
            <a:pPr algn="l"/>
            <a:r>
              <a:rPr lang="en-US" altLang="zh-CN" b="0"/>
              <a:t>C&amp;C08</a:t>
            </a:r>
          </a:p>
        </p:txBody>
      </p:sp>
      <p:sp>
        <p:nvSpPr>
          <p:cNvPr id="262826" name="Rectangle 682"/>
          <p:cNvSpPr>
            <a:spLocks noChangeAspect="1" noChangeArrowheads="1"/>
          </p:cNvSpPr>
          <p:nvPr/>
        </p:nvSpPr>
        <p:spPr bwMode="auto">
          <a:xfrm>
            <a:off x="5795963" y="3278188"/>
            <a:ext cx="944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 100</a:t>
            </a:r>
          </a:p>
        </p:txBody>
      </p:sp>
      <p:sp>
        <p:nvSpPr>
          <p:cNvPr id="262889" name="Rectangle 745"/>
          <p:cNvSpPr>
            <a:spLocks noChangeAspect="1" noChangeArrowheads="1"/>
          </p:cNvSpPr>
          <p:nvPr/>
        </p:nvSpPr>
        <p:spPr bwMode="auto">
          <a:xfrm>
            <a:off x="2484438" y="4652963"/>
            <a:ext cx="7254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</a:rPr>
              <a:t>1000</a:t>
            </a:r>
          </a:p>
        </p:txBody>
      </p:sp>
      <p:sp>
        <p:nvSpPr>
          <p:cNvPr id="262890" name="Rectangle 746"/>
          <p:cNvSpPr>
            <a:spLocks noChangeAspect="1" noChangeArrowheads="1"/>
          </p:cNvSpPr>
          <p:nvPr/>
        </p:nvSpPr>
        <p:spPr bwMode="auto">
          <a:xfrm>
            <a:off x="755650" y="4648200"/>
            <a:ext cx="7254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</a:rPr>
              <a:t>200</a:t>
            </a:r>
          </a:p>
        </p:txBody>
      </p:sp>
      <p:sp>
        <p:nvSpPr>
          <p:cNvPr id="263053" name="Rectangle 909"/>
          <p:cNvSpPr>
            <a:spLocks noChangeAspect="1" noChangeArrowheads="1"/>
          </p:cNvSpPr>
          <p:nvPr/>
        </p:nvSpPr>
        <p:spPr bwMode="auto">
          <a:xfrm>
            <a:off x="4067175" y="4719638"/>
            <a:ext cx="8556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OMU</a:t>
            </a:r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客户端</a:t>
            </a:r>
            <a:r>
              <a:rPr lang="en-US" altLang="zh-CN" b="0">
                <a:solidFill>
                  <a:srgbClr val="242729"/>
                </a:solidFill>
                <a:latin typeface="Arial Black" pitchFamily="34" charset="0"/>
              </a:rPr>
              <a:t>/</a:t>
            </a:r>
          </a:p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话单</a:t>
            </a:r>
            <a:r>
              <a:rPr lang="zh-CN" altLang="en-US" b="0">
                <a:solidFill>
                  <a:srgbClr val="242729"/>
                </a:solidFill>
              </a:rPr>
              <a:t>控制台</a:t>
            </a:r>
          </a:p>
        </p:txBody>
      </p:sp>
      <p:sp>
        <p:nvSpPr>
          <p:cNvPr id="263054" name="Rectangle 910"/>
          <p:cNvSpPr>
            <a:spLocks noChangeAspect="1" noChangeArrowheads="1"/>
          </p:cNvSpPr>
          <p:nvPr/>
        </p:nvSpPr>
        <p:spPr bwMode="auto">
          <a:xfrm>
            <a:off x="5799138" y="4724400"/>
            <a:ext cx="9334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PC</a:t>
            </a:r>
            <a:r>
              <a:rPr lang="zh-CN" altLang="en-US" b="0"/>
              <a:t>终端</a:t>
            </a:r>
          </a:p>
        </p:txBody>
      </p:sp>
      <p:sp>
        <p:nvSpPr>
          <p:cNvPr id="263138" name="Rectangle 994"/>
          <p:cNvSpPr>
            <a:spLocks noChangeAspect="1" noChangeArrowheads="1"/>
          </p:cNvSpPr>
          <p:nvPr/>
        </p:nvSpPr>
        <p:spPr bwMode="auto">
          <a:xfrm>
            <a:off x="7308850" y="479742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高端路由器</a:t>
            </a:r>
          </a:p>
        </p:txBody>
      </p:sp>
      <p:sp>
        <p:nvSpPr>
          <p:cNvPr id="263149" name="Rectangle 1005"/>
          <p:cNvSpPr>
            <a:spLocks noChangeAspect="1" noChangeArrowheads="1"/>
          </p:cNvSpPr>
          <p:nvPr/>
        </p:nvSpPr>
        <p:spPr bwMode="auto">
          <a:xfrm>
            <a:off x="611188" y="6192838"/>
            <a:ext cx="793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主交换机</a:t>
            </a:r>
          </a:p>
        </p:txBody>
      </p:sp>
      <p:sp>
        <p:nvSpPr>
          <p:cNvPr id="263150" name="Rectangle 1006"/>
          <p:cNvSpPr>
            <a:spLocks noChangeAspect="1" noChangeArrowheads="1"/>
          </p:cNvSpPr>
          <p:nvPr/>
        </p:nvSpPr>
        <p:spPr bwMode="auto">
          <a:xfrm>
            <a:off x="2195513" y="6165850"/>
            <a:ext cx="81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低端以太网交换机</a:t>
            </a:r>
          </a:p>
        </p:txBody>
      </p:sp>
      <p:sp>
        <p:nvSpPr>
          <p:cNvPr id="264305" name="Rectangle 1137"/>
          <p:cNvSpPr>
            <a:spLocks noChangeAspect="1" noChangeArrowheads="1"/>
          </p:cNvSpPr>
          <p:nvPr/>
        </p:nvSpPr>
        <p:spPr bwMode="auto">
          <a:xfrm>
            <a:off x="3779838" y="5373688"/>
            <a:ext cx="1117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Quidway</a:t>
            </a:r>
          </a:p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ESR8825</a:t>
            </a:r>
          </a:p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边缘业务路由器</a:t>
            </a:r>
          </a:p>
        </p:txBody>
      </p:sp>
      <p:sp>
        <p:nvSpPr>
          <p:cNvPr id="264314" name="Rectangle 1146"/>
          <p:cNvSpPr>
            <a:spLocks noChangeAspect="1" noChangeArrowheads="1"/>
          </p:cNvSpPr>
          <p:nvPr/>
        </p:nvSpPr>
        <p:spPr bwMode="auto">
          <a:xfrm>
            <a:off x="6156325" y="638175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话务台</a:t>
            </a:r>
          </a:p>
        </p:txBody>
      </p:sp>
      <p:sp>
        <p:nvSpPr>
          <p:cNvPr id="264393" name="Text Box 1225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存储与网络安全图标</a:t>
            </a:r>
          </a:p>
        </p:txBody>
      </p:sp>
      <p:pic>
        <p:nvPicPr>
          <p:cNvPr id="264394" name="Picture 1226" descr="图片18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836613"/>
            <a:ext cx="1000125" cy="865187"/>
          </a:xfrm>
          <a:prstGeom prst="rect">
            <a:avLst/>
          </a:prstGeom>
          <a:noFill/>
        </p:spPr>
      </p:pic>
      <p:pic>
        <p:nvPicPr>
          <p:cNvPr id="264395" name="Picture 1227" descr="图片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08050"/>
            <a:ext cx="822325" cy="822325"/>
          </a:xfrm>
          <a:prstGeom prst="rect">
            <a:avLst/>
          </a:prstGeom>
          <a:noFill/>
        </p:spPr>
      </p:pic>
      <p:pic>
        <p:nvPicPr>
          <p:cNvPr id="264396" name="Picture 1228" descr="图片1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1052513"/>
            <a:ext cx="1073150" cy="731837"/>
          </a:xfrm>
          <a:prstGeom prst="rect">
            <a:avLst/>
          </a:prstGeom>
          <a:noFill/>
        </p:spPr>
      </p:pic>
      <p:pic>
        <p:nvPicPr>
          <p:cNvPr id="264397" name="Picture 1229" descr="图片18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1066800" cy="779463"/>
          </a:xfrm>
          <a:prstGeom prst="rect">
            <a:avLst/>
          </a:prstGeom>
          <a:noFill/>
        </p:spPr>
      </p:pic>
      <p:pic>
        <p:nvPicPr>
          <p:cNvPr id="264398" name="Picture 1230" descr="图片18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908050"/>
            <a:ext cx="1079500" cy="841375"/>
          </a:xfrm>
          <a:prstGeom prst="rect">
            <a:avLst/>
          </a:prstGeom>
          <a:noFill/>
        </p:spPr>
      </p:pic>
      <p:pic>
        <p:nvPicPr>
          <p:cNvPr id="264399" name="Picture 1231" descr="图片18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349500"/>
            <a:ext cx="847725" cy="908050"/>
          </a:xfrm>
          <a:prstGeom prst="rect">
            <a:avLst/>
          </a:prstGeom>
          <a:noFill/>
        </p:spPr>
      </p:pic>
      <p:pic>
        <p:nvPicPr>
          <p:cNvPr id="264400" name="Picture 1232" descr="图片18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349500"/>
            <a:ext cx="798512" cy="779463"/>
          </a:xfrm>
          <a:prstGeom prst="rect">
            <a:avLst/>
          </a:prstGeom>
          <a:noFill/>
        </p:spPr>
      </p:pic>
      <p:pic>
        <p:nvPicPr>
          <p:cNvPr id="264401" name="Picture 1233" descr="图片18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636838"/>
            <a:ext cx="1152525" cy="493712"/>
          </a:xfrm>
          <a:prstGeom prst="rect">
            <a:avLst/>
          </a:prstGeom>
          <a:noFill/>
        </p:spPr>
      </p:pic>
      <p:pic>
        <p:nvPicPr>
          <p:cNvPr id="264402" name="Picture 1234" descr="图片19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636838"/>
            <a:ext cx="1084263" cy="433387"/>
          </a:xfrm>
          <a:prstGeom prst="rect">
            <a:avLst/>
          </a:prstGeom>
          <a:noFill/>
        </p:spPr>
      </p:pic>
      <p:pic>
        <p:nvPicPr>
          <p:cNvPr id="264403" name="Picture 1235" descr="图片19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188" y="3933825"/>
            <a:ext cx="1079500" cy="554038"/>
          </a:xfrm>
          <a:prstGeom prst="rect">
            <a:avLst/>
          </a:prstGeom>
          <a:noFill/>
        </p:spPr>
      </p:pic>
      <p:pic>
        <p:nvPicPr>
          <p:cNvPr id="264404" name="Picture 1236" descr="图片19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66950" y="3933825"/>
            <a:ext cx="1084263" cy="554038"/>
          </a:xfrm>
          <a:prstGeom prst="rect">
            <a:avLst/>
          </a:prstGeom>
          <a:noFill/>
        </p:spPr>
      </p:pic>
      <p:pic>
        <p:nvPicPr>
          <p:cNvPr id="264405" name="Picture 1237" descr="图片19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67175" y="3789363"/>
            <a:ext cx="798513" cy="858837"/>
          </a:xfrm>
          <a:prstGeom prst="rect">
            <a:avLst/>
          </a:prstGeom>
          <a:noFill/>
        </p:spPr>
      </p:pic>
      <p:pic>
        <p:nvPicPr>
          <p:cNvPr id="264406" name="Picture 1238" descr="图片19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80063" y="3789363"/>
            <a:ext cx="938212" cy="901700"/>
          </a:xfrm>
          <a:prstGeom prst="rect">
            <a:avLst/>
          </a:prstGeom>
          <a:noFill/>
        </p:spPr>
      </p:pic>
      <p:pic>
        <p:nvPicPr>
          <p:cNvPr id="264407" name="Picture 1239" descr="图片19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08850" y="3933825"/>
            <a:ext cx="811213" cy="768350"/>
          </a:xfrm>
          <a:prstGeom prst="rect">
            <a:avLst/>
          </a:prstGeom>
          <a:noFill/>
        </p:spPr>
      </p:pic>
      <p:pic>
        <p:nvPicPr>
          <p:cNvPr id="264408" name="Picture 1240" descr="图片19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39750" y="5445125"/>
            <a:ext cx="1047750" cy="444500"/>
          </a:xfrm>
          <a:prstGeom prst="rect">
            <a:avLst/>
          </a:prstGeom>
          <a:noFill/>
        </p:spPr>
      </p:pic>
      <p:pic>
        <p:nvPicPr>
          <p:cNvPr id="264409" name="Picture 1241" descr="图片19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11413" y="5229225"/>
            <a:ext cx="798512" cy="835025"/>
          </a:xfrm>
          <a:prstGeom prst="rect">
            <a:avLst/>
          </a:prstGeom>
          <a:noFill/>
        </p:spPr>
      </p:pic>
      <p:pic>
        <p:nvPicPr>
          <p:cNvPr id="264410" name="Picture 1242" descr="图片19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572000" y="5229225"/>
            <a:ext cx="712788" cy="804863"/>
          </a:xfrm>
          <a:prstGeom prst="rect">
            <a:avLst/>
          </a:prstGeom>
          <a:noFill/>
        </p:spPr>
      </p:pic>
      <p:pic>
        <p:nvPicPr>
          <p:cNvPr id="264411" name="Picture 1243" descr="图片19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67400" y="5445125"/>
            <a:ext cx="1011238" cy="80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2" name="Rectangle 4"/>
          <p:cNvSpPr>
            <a:spLocks noChangeAspect="1" noChangeArrowheads="1"/>
          </p:cNvSpPr>
          <p:nvPr/>
        </p:nvSpPr>
        <p:spPr bwMode="auto">
          <a:xfrm>
            <a:off x="2406650" y="1844675"/>
            <a:ext cx="80486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话单台</a:t>
            </a:r>
          </a:p>
          <a:p>
            <a:r>
              <a:rPr lang="en-US" altLang="zh-CN" b="0">
                <a:latin typeface="Arial Black" pitchFamily="34" charset="0"/>
              </a:rPr>
              <a:t>/</a:t>
            </a:r>
            <a:r>
              <a:rPr lang="zh-CN" altLang="en-US" b="0">
                <a:latin typeface="Arial Black" pitchFamily="34" charset="0"/>
              </a:rPr>
              <a:t>话单分析台</a:t>
            </a:r>
          </a:p>
        </p:txBody>
      </p:sp>
      <p:sp>
        <p:nvSpPr>
          <p:cNvPr id="263173" name="Rectangle 5"/>
          <p:cNvSpPr>
            <a:spLocks noChangeAspect="1" noChangeArrowheads="1"/>
          </p:cNvSpPr>
          <p:nvPr/>
        </p:nvSpPr>
        <p:spPr bwMode="auto">
          <a:xfrm>
            <a:off x="946150" y="1979613"/>
            <a:ext cx="457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传真机</a:t>
            </a:r>
          </a:p>
        </p:txBody>
      </p:sp>
      <p:sp>
        <p:nvSpPr>
          <p:cNvPr id="263174" name="Rectangle 6"/>
          <p:cNvSpPr>
            <a:spLocks noChangeAspect="1" noChangeArrowheads="1"/>
          </p:cNvSpPr>
          <p:nvPr/>
        </p:nvSpPr>
        <p:spPr bwMode="auto">
          <a:xfrm>
            <a:off x="4335463" y="1916113"/>
            <a:ext cx="6096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普通电话</a:t>
            </a:r>
          </a:p>
        </p:txBody>
      </p:sp>
      <p:sp>
        <p:nvSpPr>
          <p:cNvPr id="263635" name="Rectangle 467"/>
          <p:cNvSpPr>
            <a:spLocks noChangeAspect="1" noChangeArrowheads="1"/>
          </p:cNvSpPr>
          <p:nvPr/>
        </p:nvSpPr>
        <p:spPr bwMode="auto">
          <a:xfrm>
            <a:off x="7380288" y="1844675"/>
            <a:ext cx="86201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硬终端</a:t>
            </a:r>
            <a:r>
              <a:rPr lang="en-US" altLang="zh-CN" b="0"/>
              <a:t>H.323</a:t>
            </a:r>
          </a:p>
        </p:txBody>
      </p:sp>
      <p:sp>
        <p:nvSpPr>
          <p:cNvPr id="263636" name="Rectangle 468"/>
          <p:cNvSpPr>
            <a:spLocks noChangeAspect="1" noChangeArrowheads="1"/>
          </p:cNvSpPr>
          <p:nvPr/>
        </p:nvSpPr>
        <p:spPr bwMode="auto">
          <a:xfrm>
            <a:off x="5927725" y="1779588"/>
            <a:ext cx="55086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SIP</a:t>
            </a:r>
            <a:r>
              <a:rPr lang="zh-CN" altLang="en-US" b="0"/>
              <a:t>终端</a:t>
            </a:r>
          </a:p>
          <a:p>
            <a:r>
              <a:rPr lang="en-US" altLang="zh-CN" b="0"/>
              <a:t>/IP</a:t>
            </a:r>
            <a:r>
              <a:rPr lang="zh-CN" altLang="en-US" b="0"/>
              <a:t>电话</a:t>
            </a:r>
          </a:p>
        </p:txBody>
      </p:sp>
      <p:sp>
        <p:nvSpPr>
          <p:cNvPr id="263637" name="Rectangle 469"/>
          <p:cNvSpPr>
            <a:spLocks noChangeAspect="1" noChangeArrowheads="1"/>
          </p:cNvSpPr>
          <p:nvPr/>
        </p:nvSpPr>
        <p:spPr bwMode="auto">
          <a:xfrm>
            <a:off x="755650" y="3284538"/>
            <a:ext cx="7842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ea typeface="黑体" pitchFamily="49" charset="-122"/>
              </a:rPr>
              <a:t>SCE</a:t>
            </a:r>
          </a:p>
        </p:txBody>
      </p:sp>
      <p:sp>
        <p:nvSpPr>
          <p:cNvPr id="263641" name="Rectangle 473"/>
          <p:cNvSpPr>
            <a:spLocks noChangeAspect="1" noChangeArrowheads="1"/>
          </p:cNvSpPr>
          <p:nvPr/>
        </p:nvSpPr>
        <p:spPr bwMode="auto">
          <a:xfrm>
            <a:off x="2571750" y="3276600"/>
            <a:ext cx="4889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PBX</a:t>
            </a:r>
          </a:p>
          <a:p>
            <a:pPr algn="l"/>
            <a:r>
              <a:rPr lang="en-US" altLang="zh-CN" b="0"/>
              <a:t>C&amp;C08</a:t>
            </a:r>
          </a:p>
        </p:txBody>
      </p:sp>
      <p:sp>
        <p:nvSpPr>
          <p:cNvPr id="263914" name="Rectangle 746"/>
          <p:cNvSpPr>
            <a:spLocks noChangeAspect="1" noChangeArrowheads="1"/>
          </p:cNvSpPr>
          <p:nvPr/>
        </p:nvSpPr>
        <p:spPr bwMode="auto">
          <a:xfrm>
            <a:off x="5653088" y="3349625"/>
            <a:ext cx="9445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 100</a:t>
            </a:r>
          </a:p>
        </p:txBody>
      </p:sp>
      <p:sp>
        <p:nvSpPr>
          <p:cNvPr id="263915" name="Rectangle 747"/>
          <p:cNvSpPr>
            <a:spLocks noChangeAspect="1" noChangeArrowheads="1"/>
          </p:cNvSpPr>
          <p:nvPr/>
        </p:nvSpPr>
        <p:spPr bwMode="auto">
          <a:xfrm>
            <a:off x="2484438" y="4652963"/>
            <a:ext cx="7254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</a:rPr>
              <a:t>1000</a:t>
            </a:r>
          </a:p>
        </p:txBody>
      </p:sp>
      <p:sp>
        <p:nvSpPr>
          <p:cNvPr id="263916" name="Rectangle 748"/>
          <p:cNvSpPr>
            <a:spLocks noChangeAspect="1" noChangeArrowheads="1"/>
          </p:cNvSpPr>
          <p:nvPr/>
        </p:nvSpPr>
        <p:spPr bwMode="auto">
          <a:xfrm>
            <a:off x="822325" y="4648200"/>
            <a:ext cx="7254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</a:rPr>
              <a:t>200</a:t>
            </a:r>
          </a:p>
        </p:txBody>
      </p:sp>
      <p:sp>
        <p:nvSpPr>
          <p:cNvPr id="263917" name="Rectangle 749"/>
          <p:cNvSpPr>
            <a:spLocks noChangeAspect="1" noChangeArrowheads="1"/>
          </p:cNvSpPr>
          <p:nvPr/>
        </p:nvSpPr>
        <p:spPr bwMode="auto">
          <a:xfrm>
            <a:off x="4140200" y="4695825"/>
            <a:ext cx="8556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OMU</a:t>
            </a:r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客户端</a:t>
            </a:r>
            <a:r>
              <a:rPr lang="en-US" altLang="zh-CN" b="0">
                <a:solidFill>
                  <a:srgbClr val="242729"/>
                </a:solidFill>
                <a:latin typeface="Arial Black" pitchFamily="34" charset="0"/>
              </a:rPr>
              <a:t>/</a:t>
            </a:r>
          </a:p>
          <a:p>
            <a:r>
              <a:rPr lang="zh-CN" altLang="en-US" b="0">
                <a:solidFill>
                  <a:srgbClr val="242729"/>
                </a:solidFill>
                <a:latin typeface="Arial Black" pitchFamily="34" charset="0"/>
              </a:rPr>
              <a:t>话单</a:t>
            </a:r>
            <a:r>
              <a:rPr lang="zh-CN" altLang="en-US" b="0">
                <a:solidFill>
                  <a:srgbClr val="242729"/>
                </a:solidFill>
              </a:rPr>
              <a:t>控制台</a:t>
            </a:r>
          </a:p>
        </p:txBody>
      </p:sp>
      <p:sp>
        <p:nvSpPr>
          <p:cNvPr id="263918" name="Rectangle 750"/>
          <p:cNvSpPr>
            <a:spLocks noChangeAspect="1" noChangeArrowheads="1"/>
          </p:cNvSpPr>
          <p:nvPr/>
        </p:nvSpPr>
        <p:spPr bwMode="auto">
          <a:xfrm>
            <a:off x="5651500" y="4724400"/>
            <a:ext cx="9334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PC</a:t>
            </a:r>
            <a:r>
              <a:rPr lang="zh-CN" altLang="en-US" b="0"/>
              <a:t>终端</a:t>
            </a:r>
          </a:p>
        </p:txBody>
      </p:sp>
      <p:sp>
        <p:nvSpPr>
          <p:cNvPr id="263919" name="Rectangle 751"/>
          <p:cNvSpPr>
            <a:spLocks noChangeAspect="1" noChangeArrowheads="1"/>
          </p:cNvSpPr>
          <p:nvPr/>
        </p:nvSpPr>
        <p:spPr bwMode="auto">
          <a:xfrm>
            <a:off x="7308850" y="479742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高端路由器</a:t>
            </a:r>
          </a:p>
        </p:txBody>
      </p:sp>
      <p:sp>
        <p:nvSpPr>
          <p:cNvPr id="264032" name="Rectangle 864"/>
          <p:cNvSpPr>
            <a:spLocks noChangeAspect="1" noChangeArrowheads="1"/>
          </p:cNvSpPr>
          <p:nvPr/>
        </p:nvSpPr>
        <p:spPr bwMode="auto">
          <a:xfrm>
            <a:off x="682625" y="6192838"/>
            <a:ext cx="793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主交换机</a:t>
            </a:r>
          </a:p>
        </p:txBody>
      </p:sp>
      <p:sp>
        <p:nvSpPr>
          <p:cNvPr id="264033" name="Rectangle 865"/>
          <p:cNvSpPr>
            <a:spLocks noChangeAspect="1" noChangeArrowheads="1"/>
          </p:cNvSpPr>
          <p:nvPr/>
        </p:nvSpPr>
        <p:spPr bwMode="auto">
          <a:xfrm>
            <a:off x="2384425" y="6165850"/>
            <a:ext cx="819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低端以太网交换机</a:t>
            </a:r>
          </a:p>
        </p:txBody>
      </p:sp>
      <p:sp>
        <p:nvSpPr>
          <p:cNvPr id="264061" name="Rectangle 893"/>
          <p:cNvSpPr>
            <a:spLocks noChangeAspect="1" noChangeArrowheads="1"/>
          </p:cNvSpPr>
          <p:nvPr/>
        </p:nvSpPr>
        <p:spPr bwMode="auto">
          <a:xfrm>
            <a:off x="3779838" y="5445125"/>
            <a:ext cx="1117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Quidway</a:t>
            </a:r>
          </a:p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en-US" altLang="zh-CN" b="0"/>
              <a:t>ESR8825</a:t>
            </a:r>
          </a:p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边缘业务路由器</a:t>
            </a:r>
          </a:p>
        </p:txBody>
      </p:sp>
      <p:sp>
        <p:nvSpPr>
          <p:cNvPr id="264062" name="Rectangle 894"/>
          <p:cNvSpPr>
            <a:spLocks noChangeAspect="1" noChangeArrowheads="1"/>
          </p:cNvSpPr>
          <p:nvPr/>
        </p:nvSpPr>
        <p:spPr bwMode="auto">
          <a:xfrm>
            <a:off x="6156325" y="645318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话务台</a:t>
            </a:r>
          </a:p>
        </p:txBody>
      </p:sp>
      <p:sp>
        <p:nvSpPr>
          <p:cNvPr id="264149" name="Text Box 981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存储与网络安全图标</a:t>
            </a:r>
          </a:p>
        </p:txBody>
      </p:sp>
      <p:sp>
        <p:nvSpPr>
          <p:cNvPr id="306205" name="Rectangle 1053"/>
          <p:cNvSpPr>
            <a:spLocks noChangeAspect="1" noChangeArrowheads="1"/>
          </p:cNvSpPr>
          <p:nvPr/>
        </p:nvSpPr>
        <p:spPr bwMode="auto">
          <a:xfrm>
            <a:off x="3924300" y="3276600"/>
            <a:ext cx="10795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  <a:r>
              <a:rPr lang="zh-CN" altLang="en-US" b="0"/>
              <a:t>用户盒</a:t>
            </a:r>
          </a:p>
        </p:txBody>
      </p:sp>
      <p:pic>
        <p:nvPicPr>
          <p:cNvPr id="306206" name="Picture 1054" descr="图片2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908050"/>
            <a:ext cx="993775" cy="865188"/>
          </a:xfrm>
          <a:prstGeom prst="rect">
            <a:avLst/>
          </a:prstGeom>
          <a:noFill/>
        </p:spPr>
      </p:pic>
      <p:pic>
        <p:nvPicPr>
          <p:cNvPr id="306207" name="Picture 1055" descr="图片2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765175"/>
            <a:ext cx="944562" cy="944563"/>
          </a:xfrm>
          <a:prstGeom prst="rect">
            <a:avLst/>
          </a:prstGeom>
          <a:noFill/>
        </p:spPr>
      </p:pic>
      <p:pic>
        <p:nvPicPr>
          <p:cNvPr id="306208" name="Picture 1056" descr="图片2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1073150" cy="731838"/>
          </a:xfrm>
          <a:prstGeom prst="rect">
            <a:avLst/>
          </a:prstGeom>
          <a:noFill/>
        </p:spPr>
      </p:pic>
      <p:pic>
        <p:nvPicPr>
          <p:cNvPr id="306209" name="Picture 1057" descr="图片2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908050"/>
            <a:ext cx="1066800" cy="785813"/>
          </a:xfrm>
          <a:prstGeom prst="rect">
            <a:avLst/>
          </a:prstGeom>
          <a:noFill/>
        </p:spPr>
      </p:pic>
      <p:pic>
        <p:nvPicPr>
          <p:cNvPr id="306210" name="Picture 1058" descr="图片20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08050"/>
            <a:ext cx="1079500" cy="841375"/>
          </a:xfrm>
          <a:prstGeom prst="rect">
            <a:avLst/>
          </a:prstGeom>
          <a:noFill/>
        </p:spPr>
      </p:pic>
      <p:pic>
        <p:nvPicPr>
          <p:cNvPr id="306211" name="Picture 1059" descr="图片20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349500"/>
            <a:ext cx="865187" cy="908050"/>
          </a:xfrm>
          <a:prstGeom prst="rect">
            <a:avLst/>
          </a:prstGeom>
          <a:noFill/>
        </p:spPr>
      </p:pic>
      <p:pic>
        <p:nvPicPr>
          <p:cNvPr id="306212" name="Picture 1060" descr="图片20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420938"/>
            <a:ext cx="798512" cy="785812"/>
          </a:xfrm>
          <a:prstGeom prst="rect">
            <a:avLst/>
          </a:prstGeom>
          <a:noFill/>
        </p:spPr>
      </p:pic>
      <p:pic>
        <p:nvPicPr>
          <p:cNvPr id="306213" name="Picture 1061" descr="图片20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275" y="2565400"/>
            <a:ext cx="1158875" cy="487363"/>
          </a:xfrm>
          <a:prstGeom prst="rect">
            <a:avLst/>
          </a:prstGeom>
          <a:noFill/>
        </p:spPr>
      </p:pic>
      <p:pic>
        <p:nvPicPr>
          <p:cNvPr id="306214" name="Picture 1062" descr="图片20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708275"/>
            <a:ext cx="1090613" cy="433388"/>
          </a:xfrm>
          <a:prstGeom prst="rect">
            <a:avLst/>
          </a:prstGeom>
          <a:noFill/>
        </p:spPr>
      </p:pic>
      <p:pic>
        <p:nvPicPr>
          <p:cNvPr id="306215" name="Picture 1063" descr="图片20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4213" y="4005263"/>
            <a:ext cx="1084262" cy="554037"/>
          </a:xfrm>
          <a:prstGeom prst="rect">
            <a:avLst/>
          </a:prstGeom>
          <a:noFill/>
        </p:spPr>
      </p:pic>
      <p:pic>
        <p:nvPicPr>
          <p:cNvPr id="306216" name="Picture 1064" descr="图片2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39975" y="4005263"/>
            <a:ext cx="1084263" cy="549275"/>
          </a:xfrm>
          <a:prstGeom prst="rect">
            <a:avLst/>
          </a:prstGeom>
          <a:noFill/>
        </p:spPr>
      </p:pic>
      <p:pic>
        <p:nvPicPr>
          <p:cNvPr id="306217" name="Picture 1065" descr="图片2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11638" y="3789363"/>
            <a:ext cx="798512" cy="854075"/>
          </a:xfrm>
          <a:prstGeom prst="rect">
            <a:avLst/>
          </a:prstGeom>
          <a:noFill/>
        </p:spPr>
      </p:pic>
      <p:pic>
        <p:nvPicPr>
          <p:cNvPr id="306218" name="Picture 1066" descr="图片2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80063" y="3789363"/>
            <a:ext cx="938212" cy="901700"/>
          </a:xfrm>
          <a:prstGeom prst="rect">
            <a:avLst/>
          </a:prstGeom>
          <a:noFill/>
        </p:spPr>
      </p:pic>
      <p:pic>
        <p:nvPicPr>
          <p:cNvPr id="306219" name="Picture 1067" descr="图片2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80288" y="3933825"/>
            <a:ext cx="811212" cy="768350"/>
          </a:xfrm>
          <a:prstGeom prst="rect">
            <a:avLst/>
          </a:prstGeom>
          <a:noFill/>
        </p:spPr>
      </p:pic>
      <p:pic>
        <p:nvPicPr>
          <p:cNvPr id="306220" name="Picture 1068" descr="图片2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188" y="5661025"/>
            <a:ext cx="1042987" cy="438150"/>
          </a:xfrm>
          <a:prstGeom prst="rect">
            <a:avLst/>
          </a:prstGeom>
          <a:noFill/>
        </p:spPr>
      </p:pic>
      <p:pic>
        <p:nvPicPr>
          <p:cNvPr id="306221" name="Picture 1069" descr="图片2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11413" y="5300663"/>
            <a:ext cx="798512" cy="828675"/>
          </a:xfrm>
          <a:prstGeom prst="rect">
            <a:avLst/>
          </a:prstGeom>
          <a:noFill/>
        </p:spPr>
      </p:pic>
      <p:pic>
        <p:nvPicPr>
          <p:cNvPr id="306222" name="Picture 1070" descr="图片21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572000" y="5229225"/>
            <a:ext cx="712788" cy="804863"/>
          </a:xfrm>
          <a:prstGeom prst="rect">
            <a:avLst/>
          </a:prstGeom>
          <a:noFill/>
        </p:spPr>
      </p:pic>
      <p:pic>
        <p:nvPicPr>
          <p:cNvPr id="306223" name="Picture 1071" descr="图片21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67400" y="5445125"/>
            <a:ext cx="1017588" cy="798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53" name="Rectangle 113"/>
          <p:cNvSpPr>
            <a:spLocks noChangeAspect="1" noChangeArrowheads="1"/>
          </p:cNvSpPr>
          <p:nvPr/>
        </p:nvSpPr>
        <p:spPr bwMode="auto">
          <a:xfrm>
            <a:off x="593725" y="1801813"/>
            <a:ext cx="742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IDS</a:t>
            </a:r>
            <a:r>
              <a:rPr lang="zh-CN" altLang="en-US" b="0"/>
              <a:t>设备</a:t>
            </a:r>
          </a:p>
        </p:txBody>
      </p:sp>
      <p:sp>
        <p:nvSpPr>
          <p:cNvPr id="266356" name="Rectangle 116"/>
          <p:cNvSpPr>
            <a:spLocks noChangeAspect="1" noChangeArrowheads="1"/>
          </p:cNvSpPr>
          <p:nvPr/>
        </p:nvSpPr>
        <p:spPr bwMode="auto">
          <a:xfrm>
            <a:off x="2584450" y="1730375"/>
            <a:ext cx="7985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ea typeface="黑体" pitchFamily="49" charset="-122"/>
              </a:rPr>
              <a:t>CMP</a:t>
            </a:r>
          </a:p>
        </p:txBody>
      </p:sp>
      <p:sp>
        <p:nvSpPr>
          <p:cNvPr id="266369" name="Rectangle 129"/>
          <p:cNvSpPr>
            <a:spLocks noChangeAspect="1" noChangeArrowheads="1"/>
          </p:cNvSpPr>
          <p:nvPr/>
        </p:nvSpPr>
        <p:spPr bwMode="auto">
          <a:xfrm>
            <a:off x="3995738" y="1651000"/>
            <a:ext cx="140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Quidway NE/R</a:t>
            </a:r>
          </a:p>
          <a:p>
            <a:pPr algn="l" defTabSz="1066800"/>
            <a:r>
              <a:rPr lang="zh-CN" altLang="en-US" b="0"/>
              <a:t>系列路由器</a:t>
            </a:r>
            <a:r>
              <a:rPr lang="en-US" altLang="zh-CN" b="0"/>
              <a:t>Router</a:t>
            </a:r>
          </a:p>
        </p:txBody>
      </p:sp>
      <p:sp>
        <p:nvSpPr>
          <p:cNvPr id="266391" name="Rectangle 151"/>
          <p:cNvSpPr>
            <a:spLocks noChangeAspect="1" noChangeArrowheads="1"/>
          </p:cNvSpPr>
          <p:nvPr/>
        </p:nvSpPr>
        <p:spPr bwMode="auto">
          <a:xfrm>
            <a:off x="5883275" y="185737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服务器机箱</a:t>
            </a:r>
            <a:endParaRPr lang="zh-CN" altLang="en-US" b="0"/>
          </a:p>
        </p:txBody>
      </p:sp>
      <p:sp>
        <p:nvSpPr>
          <p:cNvPr id="266392" name="Rectangle 152"/>
          <p:cNvSpPr>
            <a:spLocks noChangeAspect="1" noChangeArrowheads="1"/>
          </p:cNvSpPr>
          <p:nvPr/>
        </p:nvSpPr>
        <p:spPr bwMode="auto">
          <a:xfrm>
            <a:off x="2746375" y="3270250"/>
            <a:ext cx="312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SAN</a:t>
            </a:r>
            <a:endParaRPr lang="en-US" altLang="zh-CN" b="0"/>
          </a:p>
        </p:txBody>
      </p:sp>
      <p:sp>
        <p:nvSpPr>
          <p:cNvPr id="266397" name="Rectangle 157"/>
          <p:cNvSpPr>
            <a:spLocks noChangeAspect="1" noChangeArrowheads="1"/>
          </p:cNvSpPr>
          <p:nvPr/>
        </p:nvSpPr>
        <p:spPr bwMode="auto">
          <a:xfrm>
            <a:off x="725488" y="3381375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存储系统</a:t>
            </a:r>
            <a:endParaRPr lang="zh-CN" altLang="en-US" b="0"/>
          </a:p>
        </p:txBody>
      </p:sp>
      <p:sp>
        <p:nvSpPr>
          <p:cNvPr id="269348" name="Rectangle 2084"/>
          <p:cNvSpPr>
            <a:spLocks noChangeAspect="1" noChangeArrowheads="1"/>
          </p:cNvSpPr>
          <p:nvPr/>
        </p:nvSpPr>
        <p:spPr bwMode="auto">
          <a:xfrm>
            <a:off x="5934075" y="33242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控制框</a:t>
            </a:r>
            <a:endParaRPr lang="zh-CN" altLang="en-US" b="0"/>
          </a:p>
        </p:txBody>
      </p:sp>
      <p:sp>
        <p:nvSpPr>
          <p:cNvPr id="269349" name="Rectangle 2085"/>
          <p:cNvSpPr>
            <a:spLocks noChangeAspect="1" noChangeArrowheads="1"/>
          </p:cNvSpPr>
          <p:nvPr/>
        </p:nvSpPr>
        <p:spPr bwMode="auto">
          <a:xfrm>
            <a:off x="7596188" y="3317875"/>
            <a:ext cx="6477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硬盘框</a:t>
            </a:r>
            <a:endParaRPr lang="zh-CN" altLang="en-US" b="0"/>
          </a:p>
        </p:txBody>
      </p:sp>
      <p:sp>
        <p:nvSpPr>
          <p:cNvPr id="269486" name="Text Box 2222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存储与网络安全图标</a:t>
            </a:r>
          </a:p>
        </p:txBody>
      </p:sp>
      <p:sp>
        <p:nvSpPr>
          <p:cNvPr id="269546" name="Rectangle 2282"/>
          <p:cNvSpPr>
            <a:spLocks noChangeAspect="1" noChangeArrowheads="1"/>
          </p:cNvSpPr>
          <p:nvPr/>
        </p:nvSpPr>
        <p:spPr bwMode="auto">
          <a:xfrm>
            <a:off x="4067175" y="3284538"/>
            <a:ext cx="10795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虚拟磁带库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(VTL)</a:t>
            </a:r>
            <a:endParaRPr lang="en-US" altLang="zh-CN" b="0"/>
          </a:p>
        </p:txBody>
      </p:sp>
      <p:sp>
        <p:nvSpPr>
          <p:cNvPr id="269547" name="Rectangle 2283"/>
          <p:cNvSpPr>
            <a:spLocks noChangeAspect="1" noChangeArrowheads="1"/>
          </p:cNvSpPr>
          <p:nvPr/>
        </p:nvSpPr>
        <p:spPr bwMode="auto">
          <a:xfrm>
            <a:off x="466725" y="4797425"/>
            <a:ext cx="1366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ACD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(</a:t>
            </a:r>
            <a:r>
              <a:rPr lang="en-US" altLang="zh-CN" b="0"/>
              <a:t>UAP3300/2100)</a:t>
            </a:r>
          </a:p>
        </p:txBody>
      </p:sp>
      <p:sp>
        <p:nvSpPr>
          <p:cNvPr id="269572" name="Rectangle 2308"/>
          <p:cNvSpPr>
            <a:spLocks noChangeArrowheads="1"/>
          </p:cNvSpPr>
          <p:nvPr/>
        </p:nvSpPr>
        <p:spPr bwMode="auto">
          <a:xfrm>
            <a:off x="2614613" y="4797425"/>
            <a:ext cx="5429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</a:rPr>
              <a:t>SoftCo</a:t>
            </a:r>
            <a:endParaRPr lang="en-US" altLang="zh-CN" sz="1400"/>
          </a:p>
        </p:txBody>
      </p:sp>
      <p:sp>
        <p:nvSpPr>
          <p:cNvPr id="269614" name="Text Box 2350"/>
          <p:cNvSpPr txBox="1">
            <a:spLocks noChangeArrowheads="1"/>
          </p:cNvSpPr>
          <p:nvPr/>
        </p:nvSpPr>
        <p:spPr bwMode="auto">
          <a:xfrm>
            <a:off x="7381875" y="1747838"/>
            <a:ext cx="944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sz="1400" b="0"/>
              <a:t>SVN3000</a:t>
            </a:r>
          </a:p>
        </p:txBody>
      </p:sp>
      <p:pic>
        <p:nvPicPr>
          <p:cNvPr id="269616" name="Picture 2352" descr="图片2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692150"/>
            <a:ext cx="536575" cy="981075"/>
          </a:xfrm>
          <a:prstGeom prst="rect">
            <a:avLst/>
          </a:prstGeom>
          <a:noFill/>
        </p:spPr>
      </p:pic>
      <p:pic>
        <p:nvPicPr>
          <p:cNvPr id="269617" name="Picture 2353" descr="图片2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836613"/>
            <a:ext cx="871537" cy="804862"/>
          </a:xfrm>
          <a:prstGeom prst="rect">
            <a:avLst/>
          </a:prstGeom>
          <a:noFill/>
        </p:spPr>
      </p:pic>
      <p:pic>
        <p:nvPicPr>
          <p:cNvPr id="269618" name="Picture 2354" descr="图片2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908050"/>
            <a:ext cx="798512" cy="725488"/>
          </a:xfrm>
          <a:prstGeom prst="rect">
            <a:avLst/>
          </a:prstGeom>
          <a:noFill/>
        </p:spPr>
      </p:pic>
      <p:pic>
        <p:nvPicPr>
          <p:cNvPr id="269619" name="Picture 2355" descr="图片2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908050"/>
            <a:ext cx="652463" cy="847725"/>
          </a:xfrm>
          <a:prstGeom prst="rect">
            <a:avLst/>
          </a:prstGeom>
          <a:noFill/>
        </p:spPr>
      </p:pic>
      <p:pic>
        <p:nvPicPr>
          <p:cNvPr id="269620" name="Picture 2356" descr="图片2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836613"/>
            <a:ext cx="871538" cy="901700"/>
          </a:xfrm>
          <a:prstGeom prst="rect">
            <a:avLst/>
          </a:prstGeom>
          <a:noFill/>
        </p:spPr>
      </p:pic>
      <p:pic>
        <p:nvPicPr>
          <p:cNvPr id="269621" name="Picture 2357" descr="图片2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817562" cy="762000"/>
          </a:xfrm>
          <a:prstGeom prst="rect">
            <a:avLst/>
          </a:prstGeom>
          <a:noFill/>
        </p:spPr>
      </p:pic>
      <p:pic>
        <p:nvPicPr>
          <p:cNvPr id="269622" name="Picture 2358" descr="图片2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4075" y="2565400"/>
            <a:ext cx="1493838" cy="549275"/>
          </a:xfrm>
          <a:prstGeom prst="rect">
            <a:avLst/>
          </a:prstGeom>
          <a:noFill/>
        </p:spPr>
      </p:pic>
      <p:pic>
        <p:nvPicPr>
          <p:cNvPr id="269623" name="Picture 2359" descr="图片22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565400"/>
            <a:ext cx="1060450" cy="549275"/>
          </a:xfrm>
          <a:prstGeom prst="rect">
            <a:avLst/>
          </a:prstGeom>
          <a:noFill/>
        </p:spPr>
      </p:pic>
      <p:pic>
        <p:nvPicPr>
          <p:cNvPr id="269624" name="Picture 2360" descr="图片22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565400"/>
            <a:ext cx="1060450" cy="549275"/>
          </a:xfrm>
          <a:prstGeom prst="rect">
            <a:avLst/>
          </a:prstGeom>
          <a:noFill/>
        </p:spPr>
      </p:pic>
      <p:pic>
        <p:nvPicPr>
          <p:cNvPr id="269625" name="Picture 2361" descr="图片22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2565400"/>
            <a:ext cx="1066800" cy="549275"/>
          </a:xfrm>
          <a:prstGeom prst="rect">
            <a:avLst/>
          </a:prstGeom>
          <a:noFill/>
        </p:spPr>
      </p:pic>
      <p:pic>
        <p:nvPicPr>
          <p:cNvPr id="269626" name="Picture 2362" descr="图片22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860800"/>
            <a:ext cx="590550" cy="908050"/>
          </a:xfrm>
          <a:prstGeom prst="rect">
            <a:avLst/>
          </a:prstGeom>
          <a:noFill/>
        </p:spPr>
      </p:pic>
      <p:pic>
        <p:nvPicPr>
          <p:cNvPr id="269627" name="Picture 2363" descr="图片22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860800"/>
            <a:ext cx="828675" cy="858838"/>
          </a:xfrm>
          <a:prstGeom prst="rect">
            <a:avLst/>
          </a:prstGeom>
          <a:noFill/>
        </p:spPr>
      </p:pic>
      <p:pic>
        <p:nvPicPr>
          <p:cNvPr id="269641" name="Picture 2377" descr="图片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933825"/>
            <a:ext cx="830263" cy="863600"/>
          </a:xfrm>
          <a:prstGeom prst="rect">
            <a:avLst/>
          </a:prstGeom>
          <a:noFill/>
        </p:spPr>
      </p:pic>
      <p:sp>
        <p:nvSpPr>
          <p:cNvPr id="269642" name="Rectangle 2378"/>
          <p:cNvSpPr>
            <a:spLocks noChangeArrowheads="1"/>
          </p:cNvSpPr>
          <p:nvPr/>
        </p:nvSpPr>
        <p:spPr bwMode="auto">
          <a:xfrm>
            <a:off x="4284663" y="4797425"/>
            <a:ext cx="6667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SmartCall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1000</a:t>
            </a:r>
          </a:p>
        </p:txBody>
      </p:sp>
      <p:pic>
        <p:nvPicPr>
          <p:cNvPr id="269643" name="Picture 2379" descr="图片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4005263"/>
            <a:ext cx="871538" cy="603250"/>
          </a:xfrm>
          <a:prstGeom prst="rect">
            <a:avLst/>
          </a:prstGeom>
          <a:noFill/>
        </p:spPr>
      </p:pic>
      <p:pic>
        <p:nvPicPr>
          <p:cNvPr id="269644" name="Picture 2380" descr="图片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789363"/>
            <a:ext cx="920750" cy="993775"/>
          </a:xfrm>
          <a:prstGeom prst="rect">
            <a:avLst/>
          </a:prstGeom>
          <a:noFill/>
        </p:spPr>
      </p:pic>
      <p:pic>
        <p:nvPicPr>
          <p:cNvPr id="269645" name="Picture 2381" descr="图片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5300663"/>
            <a:ext cx="920750" cy="993775"/>
          </a:xfrm>
          <a:prstGeom prst="rect">
            <a:avLst/>
          </a:prstGeom>
          <a:noFill/>
        </p:spPr>
      </p:pic>
      <p:pic>
        <p:nvPicPr>
          <p:cNvPr id="269646" name="Picture 2382" descr="图片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27288" y="5314950"/>
            <a:ext cx="920750" cy="993775"/>
          </a:xfrm>
          <a:prstGeom prst="rect">
            <a:avLst/>
          </a:prstGeom>
          <a:noFill/>
        </p:spPr>
      </p:pic>
      <p:pic>
        <p:nvPicPr>
          <p:cNvPr id="269647" name="Picture 2383" descr="图片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40200" y="5300663"/>
            <a:ext cx="792163" cy="993775"/>
          </a:xfrm>
          <a:prstGeom prst="rect">
            <a:avLst/>
          </a:prstGeom>
          <a:noFill/>
        </p:spPr>
      </p:pic>
      <p:pic>
        <p:nvPicPr>
          <p:cNvPr id="269648" name="Picture 2384" descr="图片1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580063" y="5445125"/>
            <a:ext cx="1304925" cy="566738"/>
          </a:xfrm>
          <a:prstGeom prst="rect">
            <a:avLst/>
          </a:prstGeom>
          <a:noFill/>
        </p:spPr>
      </p:pic>
      <p:pic>
        <p:nvPicPr>
          <p:cNvPr id="269649" name="Picture 2385" descr="图片1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08850" y="5300663"/>
            <a:ext cx="1322388" cy="895350"/>
          </a:xfrm>
          <a:prstGeom prst="rect">
            <a:avLst/>
          </a:prstGeom>
          <a:noFill/>
        </p:spPr>
      </p:pic>
      <p:sp>
        <p:nvSpPr>
          <p:cNvPr id="269650" name="Rectangle 2386"/>
          <p:cNvSpPr>
            <a:spLocks noChangeArrowheads="1"/>
          </p:cNvSpPr>
          <p:nvPr/>
        </p:nvSpPr>
        <p:spPr bwMode="auto">
          <a:xfrm>
            <a:off x="5795963" y="4724400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sz="1600" b="0"/>
              <a:t>虚拟磁带</a:t>
            </a:r>
          </a:p>
        </p:txBody>
      </p:sp>
      <p:sp>
        <p:nvSpPr>
          <p:cNvPr id="269651" name="Rectangle 2387"/>
          <p:cNvSpPr>
            <a:spLocks noChangeArrowheads="1"/>
          </p:cNvSpPr>
          <p:nvPr/>
        </p:nvSpPr>
        <p:spPr bwMode="auto">
          <a:xfrm>
            <a:off x="7581900" y="4797425"/>
            <a:ext cx="87788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en-US" sz="1600" b="0"/>
              <a:t>SAS HBA</a:t>
            </a:r>
            <a:endParaRPr lang="en-US" altLang="zh-CN" sz="1600" b="0"/>
          </a:p>
        </p:txBody>
      </p:sp>
      <p:sp>
        <p:nvSpPr>
          <p:cNvPr id="269652" name="Rectangle 2388"/>
          <p:cNvSpPr>
            <a:spLocks noChangeArrowheads="1"/>
          </p:cNvSpPr>
          <p:nvPr/>
        </p:nvSpPr>
        <p:spPr bwMode="auto">
          <a:xfrm>
            <a:off x="900113" y="6308725"/>
            <a:ext cx="74295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sz="1600" b="0"/>
              <a:t>FC HBA</a:t>
            </a:r>
          </a:p>
        </p:txBody>
      </p:sp>
      <p:sp>
        <p:nvSpPr>
          <p:cNvPr id="269653" name="Rectangle 2389"/>
          <p:cNvSpPr>
            <a:spLocks noChangeArrowheads="1"/>
          </p:cNvSpPr>
          <p:nvPr/>
        </p:nvSpPr>
        <p:spPr bwMode="auto">
          <a:xfrm>
            <a:off x="2501900" y="6308725"/>
            <a:ext cx="990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sz="1600" b="0"/>
              <a:t>iSCSI HBA</a:t>
            </a:r>
          </a:p>
        </p:txBody>
      </p:sp>
      <p:sp>
        <p:nvSpPr>
          <p:cNvPr id="269654" name="Rectangle 2390"/>
          <p:cNvSpPr>
            <a:spLocks noChangeArrowheads="1"/>
          </p:cNvSpPr>
          <p:nvPr/>
        </p:nvSpPr>
        <p:spPr bwMode="auto">
          <a:xfrm>
            <a:off x="4356100" y="6308725"/>
            <a:ext cx="4064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en-US" sz="1600" b="0"/>
              <a:t>网卡</a:t>
            </a:r>
            <a:endParaRPr lang="zh-CN" altLang="en-US" sz="1600" b="0"/>
          </a:p>
        </p:txBody>
      </p:sp>
      <p:sp>
        <p:nvSpPr>
          <p:cNvPr id="269655" name="Rectangle 2391"/>
          <p:cNvSpPr>
            <a:spLocks noChangeArrowheads="1"/>
          </p:cNvSpPr>
          <p:nvPr/>
        </p:nvSpPr>
        <p:spPr bwMode="auto">
          <a:xfrm>
            <a:off x="5724525" y="6308725"/>
            <a:ext cx="10160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sz="1600" b="0"/>
              <a:t>不间断电源</a:t>
            </a:r>
          </a:p>
        </p:txBody>
      </p:sp>
      <p:sp>
        <p:nvSpPr>
          <p:cNvPr id="269656" name="Rectangle 2392"/>
          <p:cNvSpPr>
            <a:spLocks noChangeArrowheads="1"/>
          </p:cNvSpPr>
          <p:nvPr/>
        </p:nvSpPr>
        <p:spPr bwMode="auto">
          <a:xfrm>
            <a:off x="7667625" y="6308725"/>
            <a:ext cx="77787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sz="1600" b="0"/>
              <a:t>VTL</a:t>
            </a:r>
            <a:r>
              <a:rPr lang="zh-CN" altLang="en-US" sz="1600" b="0"/>
              <a:t>产品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70" name="Rectangle 6"/>
          <p:cNvSpPr>
            <a:spLocks noChangeAspect="1" noChangeArrowheads="1"/>
          </p:cNvSpPr>
          <p:nvPr/>
        </p:nvSpPr>
        <p:spPr bwMode="auto">
          <a:xfrm>
            <a:off x="593725" y="1801813"/>
            <a:ext cx="742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IDS</a:t>
            </a:r>
            <a:r>
              <a:rPr lang="zh-CN" altLang="en-US" b="0"/>
              <a:t>设备</a:t>
            </a:r>
          </a:p>
        </p:txBody>
      </p:sp>
      <p:sp>
        <p:nvSpPr>
          <p:cNvPr id="267306" name="Rectangle 42"/>
          <p:cNvSpPr>
            <a:spLocks noChangeAspect="1" noChangeArrowheads="1"/>
          </p:cNvSpPr>
          <p:nvPr/>
        </p:nvSpPr>
        <p:spPr bwMode="auto">
          <a:xfrm>
            <a:off x="2405063" y="1844675"/>
            <a:ext cx="798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ea typeface="黑体" pitchFamily="49" charset="-122"/>
              </a:rPr>
              <a:t>CMP</a:t>
            </a:r>
          </a:p>
        </p:txBody>
      </p:sp>
      <p:sp>
        <p:nvSpPr>
          <p:cNvPr id="267329" name="Rectangle 65"/>
          <p:cNvSpPr>
            <a:spLocks noChangeAspect="1" noChangeArrowheads="1"/>
          </p:cNvSpPr>
          <p:nvPr/>
        </p:nvSpPr>
        <p:spPr bwMode="auto">
          <a:xfrm>
            <a:off x="6043613" y="191452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服务器机箱</a:t>
            </a:r>
            <a:endParaRPr lang="zh-CN" altLang="en-US" b="0"/>
          </a:p>
        </p:txBody>
      </p:sp>
      <p:sp>
        <p:nvSpPr>
          <p:cNvPr id="267330" name="Rectangle 66"/>
          <p:cNvSpPr>
            <a:spLocks noChangeAspect="1" noChangeArrowheads="1"/>
          </p:cNvSpPr>
          <p:nvPr/>
        </p:nvSpPr>
        <p:spPr bwMode="auto">
          <a:xfrm>
            <a:off x="2601913" y="3429000"/>
            <a:ext cx="312737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SAN</a:t>
            </a:r>
            <a:endParaRPr lang="en-US" altLang="zh-CN" b="0"/>
          </a:p>
        </p:txBody>
      </p:sp>
      <p:sp>
        <p:nvSpPr>
          <p:cNvPr id="267335" name="Rectangle 71"/>
          <p:cNvSpPr>
            <a:spLocks noChangeAspect="1" noChangeArrowheads="1"/>
          </p:cNvSpPr>
          <p:nvPr/>
        </p:nvSpPr>
        <p:spPr bwMode="auto">
          <a:xfrm>
            <a:off x="725488" y="34290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存储系统</a:t>
            </a:r>
            <a:endParaRPr lang="zh-CN" altLang="en-US" b="0"/>
          </a:p>
        </p:txBody>
      </p:sp>
      <p:sp>
        <p:nvSpPr>
          <p:cNvPr id="270399" name="Rectangle 1087"/>
          <p:cNvSpPr>
            <a:spLocks noChangeAspect="1" noChangeArrowheads="1"/>
          </p:cNvSpPr>
          <p:nvPr/>
        </p:nvSpPr>
        <p:spPr bwMode="auto">
          <a:xfrm>
            <a:off x="5843588" y="342900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控制框</a:t>
            </a:r>
            <a:endParaRPr lang="zh-CN" altLang="en-US" b="0"/>
          </a:p>
        </p:txBody>
      </p:sp>
      <p:sp>
        <p:nvSpPr>
          <p:cNvPr id="270400" name="Rectangle 1088"/>
          <p:cNvSpPr>
            <a:spLocks noChangeAspect="1" noChangeArrowheads="1"/>
          </p:cNvSpPr>
          <p:nvPr/>
        </p:nvSpPr>
        <p:spPr bwMode="auto">
          <a:xfrm>
            <a:off x="7453313" y="3429000"/>
            <a:ext cx="6477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硬盘框</a:t>
            </a:r>
            <a:endParaRPr lang="zh-CN" altLang="en-US" b="0"/>
          </a:p>
        </p:txBody>
      </p:sp>
      <p:sp>
        <p:nvSpPr>
          <p:cNvPr id="270401" name="Text Box 1089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存储与网络安全图标</a:t>
            </a:r>
          </a:p>
        </p:txBody>
      </p:sp>
      <p:sp>
        <p:nvSpPr>
          <p:cNvPr id="270473" name="Rectangle 1161"/>
          <p:cNvSpPr>
            <a:spLocks noChangeAspect="1" noChangeArrowheads="1"/>
          </p:cNvSpPr>
          <p:nvPr/>
        </p:nvSpPr>
        <p:spPr bwMode="auto">
          <a:xfrm>
            <a:off x="4067175" y="3429000"/>
            <a:ext cx="11509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虚拟磁带库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(VTL)</a:t>
            </a:r>
            <a:endParaRPr lang="en-US" altLang="zh-CN" b="0"/>
          </a:p>
        </p:txBody>
      </p:sp>
      <p:sp>
        <p:nvSpPr>
          <p:cNvPr id="270474" name="Rectangle 1162"/>
          <p:cNvSpPr>
            <a:spLocks noChangeAspect="1" noChangeArrowheads="1"/>
          </p:cNvSpPr>
          <p:nvPr/>
        </p:nvSpPr>
        <p:spPr bwMode="auto">
          <a:xfrm>
            <a:off x="3997325" y="1649413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Quidway NE/R</a:t>
            </a:r>
          </a:p>
          <a:p>
            <a:pPr algn="l" defTabSz="1066800"/>
            <a:r>
              <a:rPr lang="zh-CN" altLang="en-US" b="0"/>
              <a:t>系列路由器</a:t>
            </a:r>
            <a:r>
              <a:rPr lang="en-US" altLang="zh-CN" b="0"/>
              <a:t>Router</a:t>
            </a:r>
          </a:p>
        </p:txBody>
      </p:sp>
      <p:sp>
        <p:nvSpPr>
          <p:cNvPr id="270475" name="Rectangle 1163"/>
          <p:cNvSpPr>
            <a:spLocks noChangeAspect="1" noChangeArrowheads="1"/>
          </p:cNvSpPr>
          <p:nvPr/>
        </p:nvSpPr>
        <p:spPr bwMode="auto">
          <a:xfrm>
            <a:off x="466725" y="4797425"/>
            <a:ext cx="1366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ACD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(</a:t>
            </a:r>
            <a:r>
              <a:rPr lang="en-US" altLang="zh-CN" b="0"/>
              <a:t>UAP3300/2100)</a:t>
            </a:r>
          </a:p>
        </p:txBody>
      </p:sp>
      <p:sp>
        <p:nvSpPr>
          <p:cNvPr id="270495" name="Rectangle 1183"/>
          <p:cNvSpPr>
            <a:spLocks noChangeArrowheads="1"/>
          </p:cNvSpPr>
          <p:nvPr/>
        </p:nvSpPr>
        <p:spPr bwMode="auto">
          <a:xfrm>
            <a:off x="2614613" y="4797425"/>
            <a:ext cx="5429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</a:rPr>
              <a:t>SoftCo</a:t>
            </a:r>
            <a:endParaRPr lang="en-US" altLang="zh-CN" sz="1400"/>
          </a:p>
        </p:txBody>
      </p:sp>
      <p:sp>
        <p:nvSpPr>
          <p:cNvPr id="270516" name="Text Box 1204"/>
          <p:cNvSpPr txBox="1">
            <a:spLocks noChangeArrowheads="1"/>
          </p:cNvSpPr>
          <p:nvPr/>
        </p:nvSpPr>
        <p:spPr bwMode="auto">
          <a:xfrm>
            <a:off x="7493000" y="1851025"/>
            <a:ext cx="944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sz="1400" b="0"/>
              <a:t>SVN3000</a:t>
            </a:r>
          </a:p>
        </p:txBody>
      </p:sp>
      <p:pic>
        <p:nvPicPr>
          <p:cNvPr id="270517" name="Picture 1205" descr="图片2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765175"/>
            <a:ext cx="536575" cy="974725"/>
          </a:xfrm>
          <a:prstGeom prst="rect">
            <a:avLst/>
          </a:prstGeom>
          <a:noFill/>
        </p:spPr>
      </p:pic>
      <p:pic>
        <p:nvPicPr>
          <p:cNvPr id="270518" name="Picture 1206" descr="图片2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08050"/>
            <a:ext cx="822325" cy="755650"/>
          </a:xfrm>
          <a:prstGeom prst="rect">
            <a:avLst/>
          </a:prstGeom>
          <a:noFill/>
        </p:spPr>
      </p:pic>
      <p:pic>
        <p:nvPicPr>
          <p:cNvPr id="270519" name="Picture 1207" descr="图片2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08050"/>
            <a:ext cx="798513" cy="725488"/>
          </a:xfrm>
          <a:prstGeom prst="rect">
            <a:avLst/>
          </a:prstGeom>
          <a:noFill/>
        </p:spPr>
      </p:pic>
      <p:pic>
        <p:nvPicPr>
          <p:cNvPr id="270520" name="Picture 1208" descr="图片23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1863" y="908050"/>
            <a:ext cx="652462" cy="847725"/>
          </a:xfrm>
          <a:prstGeom prst="rect">
            <a:avLst/>
          </a:prstGeom>
          <a:noFill/>
        </p:spPr>
      </p:pic>
      <p:pic>
        <p:nvPicPr>
          <p:cNvPr id="270521" name="Picture 1209" descr="图片2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836613"/>
            <a:ext cx="871537" cy="895350"/>
          </a:xfrm>
          <a:prstGeom prst="rect">
            <a:avLst/>
          </a:prstGeom>
          <a:noFill/>
        </p:spPr>
      </p:pic>
      <p:pic>
        <p:nvPicPr>
          <p:cNvPr id="270522" name="Picture 1210" descr="图片23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492375"/>
            <a:ext cx="817563" cy="768350"/>
          </a:xfrm>
          <a:prstGeom prst="rect">
            <a:avLst/>
          </a:prstGeom>
          <a:noFill/>
        </p:spPr>
      </p:pic>
      <p:pic>
        <p:nvPicPr>
          <p:cNvPr id="270523" name="Picture 1211" descr="图片23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4075" y="2636838"/>
            <a:ext cx="1500188" cy="554037"/>
          </a:xfrm>
          <a:prstGeom prst="rect">
            <a:avLst/>
          </a:prstGeom>
          <a:noFill/>
        </p:spPr>
      </p:pic>
      <p:pic>
        <p:nvPicPr>
          <p:cNvPr id="270524" name="Picture 1212" descr="图片2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636838"/>
            <a:ext cx="1060450" cy="549275"/>
          </a:xfrm>
          <a:prstGeom prst="rect">
            <a:avLst/>
          </a:prstGeom>
          <a:noFill/>
        </p:spPr>
      </p:pic>
      <p:pic>
        <p:nvPicPr>
          <p:cNvPr id="270525" name="Picture 1213" descr="图片23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636838"/>
            <a:ext cx="1060450" cy="549275"/>
          </a:xfrm>
          <a:prstGeom prst="rect">
            <a:avLst/>
          </a:prstGeom>
          <a:noFill/>
        </p:spPr>
      </p:pic>
      <p:pic>
        <p:nvPicPr>
          <p:cNvPr id="270526" name="Picture 1214" descr="图片23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2708275"/>
            <a:ext cx="1054100" cy="549275"/>
          </a:xfrm>
          <a:prstGeom prst="rect">
            <a:avLst/>
          </a:prstGeom>
          <a:noFill/>
        </p:spPr>
      </p:pic>
      <p:pic>
        <p:nvPicPr>
          <p:cNvPr id="270527" name="Picture 1215" descr="图片24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00113" y="3789363"/>
            <a:ext cx="590550" cy="901700"/>
          </a:xfrm>
          <a:prstGeom prst="rect">
            <a:avLst/>
          </a:prstGeom>
          <a:noFill/>
        </p:spPr>
      </p:pic>
      <p:pic>
        <p:nvPicPr>
          <p:cNvPr id="270528" name="Picture 1216" descr="图片24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860800"/>
            <a:ext cx="828675" cy="858838"/>
          </a:xfrm>
          <a:prstGeom prst="rect">
            <a:avLst/>
          </a:prstGeom>
          <a:noFill/>
        </p:spPr>
      </p:pic>
      <p:pic>
        <p:nvPicPr>
          <p:cNvPr id="270541" name="Picture 1229" descr="图片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860800"/>
            <a:ext cx="830263" cy="863600"/>
          </a:xfrm>
          <a:prstGeom prst="rect">
            <a:avLst/>
          </a:prstGeom>
          <a:noFill/>
        </p:spPr>
      </p:pic>
      <p:sp>
        <p:nvSpPr>
          <p:cNvPr id="270542" name="Rectangle 1230"/>
          <p:cNvSpPr>
            <a:spLocks noChangeArrowheads="1"/>
          </p:cNvSpPr>
          <p:nvPr/>
        </p:nvSpPr>
        <p:spPr bwMode="auto">
          <a:xfrm>
            <a:off x="4211638" y="4724400"/>
            <a:ext cx="6667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SmartCall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1000</a:t>
            </a:r>
          </a:p>
        </p:txBody>
      </p:sp>
      <p:pic>
        <p:nvPicPr>
          <p:cNvPr id="270543" name="Picture 1231" descr="图片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5963" y="4076700"/>
            <a:ext cx="871537" cy="596900"/>
          </a:xfrm>
          <a:prstGeom prst="rect">
            <a:avLst/>
          </a:prstGeom>
          <a:noFill/>
        </p:spPr>
      </p:pic>
      <p:pic>
        <p:nvPicPr>
          <p:cNvPr id="270544" name="Picture 1232" descr="图片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789363"/>
            <a:ext cx="920750" cy="1000125"/>
          </a:xfrm>
          <a:prstGeom prst="rect">
            <a:avLst/>
          </a:prstGeom>
          <a:noFill/>
        </p:spPr>
      </p:pic>
      <p:pic>
        <p:nvPicPr>
          <p:cNvPr id="270545" name="Picture 1233" descr="图片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00663"/>
            <a:ext cx="920750" cy="1000125"/>
          </a:xfrm>
          <a:prstGeom prst="rect">
            <a:avLst/>
          </a:prstGeom>
          <a:noFill/>
        </p:spPr>
      </p:pic>
      <p:pic>
        <p:nvPicPr>
          <p:cNvPr id="270546" name="Picture 1234" descr="图片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11413" y="5237163"/>
            <a:ext cx="920750" cy="1000125"/>
          </a:xfrm>
          <a:prstGeom prst="rect">
            <a:avLst/>
          </a:prstGeom>
          <a:noFill/>
        </p:spPr>
      </p:pic>
      <p:pic>
        <p:nvPicPr>
          <p:cNvPr id="270547" name="Picture 1235" descr="图片1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84663" y="5237163"/>
            <a:ext cx="792162" cy="1000125"/>
          </a:xfrm>
          <a:prstGeom prst="rect">
            <a:avLst/>
          </a:prstGeom>
          <a:noFill/>
        </p:spPr>
      </p:pic>
      <p:pic>
        <p:nvPicPr>
          <p:cNvPr id="270548" name="Picture 1236" descr="图片1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651500" y="5445125"/>
            <a:ext cx="1262063" cy="549275"/>
          </a:xfrm>
          <a:prstGeom prst="rect">
            <a:avLst/>
          </a:prstGeom>
          <a:noFill/>
        </p:spPr>
      </p:pic>
      <p:pic>
        <p:nvPicPr>
          <p:cNvPr id="270549" name="Picture 1237" descr="图片1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5825" y="5300663"/>
            <a:ext cx="1328738" cy="895350"/>
          </a:xfrm>
          <a:prstGeom prst="rect">
            <a:avLst/>
          </a:prstGeom>
          <a:noFill/>
        </p:spPr>
      </p:pic>
      <p:sp>
        <p:nvSpPr>
          <p:cNvPr id="270550" name="Rectangle 1238"/>
          <p:cNvSpPr>
            <a:spLocks noChangeArrowheads="1"/>
          </p:cNvSpPr>
          <p:nvPr/>
        </p:nvSpPr>
        <p:spPr bwMode="auto">
          <a:xfrm>
            <a:off x="5795963" y="4724400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sz="1600" b="0"/>
              <a:t>虚拟磁带</a:t>
            </a:r>
          </a:p>
        </p:txBody>
      </p:sp>
      <p:sp>
        <p:nvSpPr>
          <p:cNvPr id="270551" name="Rectangle 1239"/>
          <p:cNvSpPr>
            <a:spLocks noChangeArrowheads="1"/>
          </p:cNvSpPr>
          <p:nvPr/>
        </p:nvSpPr>
        <p:spPr bwMode="auto">
          <a:xfrm>
            <a:off x="7581900" y="4797425"/>
            <a:ext cx="87788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en-US" sz="1600" b="0"/>
              <a:t>SAS HBA</a:t>
            </a:r>
            <a:endParaRPr lang="en-US" altLang="zh-CN" sz="1600" b="0"/>
          </a:p>
        </p:txBody>
      </p:sp>
      <p:sp>
        <p:nvSpPr>
          <p:cNvPr id="270552" name="Rectangle 1240"/>
          <p:cNvSpPr>
            <a:spLocks noChangeArrowheads="1"/>
          </p:cNvSpPr>
          <p:nvPr/>
        </p:nvSpPr>
        <p:spPr bwMode="auto">
          <a:xfrm>
            <a:off x="900113" y="6308725"/>
            <a:ext cx="74295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sz="1600" b="0"/>
              <a:t>FC HBA</a:t>
            </a:r>
          </a:p>
        </p:txBody>
      </p:sp>
      <p:sp>
        <p:nvSpPr>
          <p:cNvPr id="270553" name="Rectangle 1241"/>
          <p:cNvSpPr>
            <a:spLocks noChangeArrowheads="1"/>
          </p:cNvSpPr>
          <p:nvPr/>
        </p:nvSpPr>
        <p:spPr bwMode="auto">
          <a:xfrm>
            <a:off x="2501900" y="6308725"/>
            <a:ext cx="990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sz="1600" b="0"/>
              <a:t>iSCSI HBA</a:t>
            </a:r>
          </a:p>
        </p:txBody>
      </p:sp>
      <p:sp>
        <p:nvSpPr>
          <p:cNvPr id="270554" name="Rectangle 1242"/>
          <p:cNvSpPr>
            <a:spLocks noChangeArrowheads="1"/>
          </p:cNvSpPr>
          <p:nvPr/>
        </p:nvSpPr>
        <p:spPr bwMode="auto">
          <a:xfrm>
            <a:off x="4356100" y="6308725"/>
            <a:ext cx="4064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en-US" sz="1600" b="0"/>
              <a:t>网卡</a:t>
            </a:r>
            <a:endParaRPr lang="zh-CN" altLang="en-US" sz="1600" b="0"/>
          </a:p>
        </p:txBody>
      </p:sp>
      <p:sp>
        <p:nvSpPr>
          <p:cNvPr id="270555" name="Rectangle 1243"/>
          <p:cNvSpPr>
            <a:spLocks noChangeArrowheads="1"/>
          </p:cNvSpPr>
          <p:nvPr/>
        </p:nvSpPr>
        <p:spPr bwMode="auto">
          <a:xfrm>
            <a:off x="5724525" y="6308725"/>
            <a:ext cx="10160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sz="1600" b="0"/>
              <a:t>不间断电源</a:t>
            </a:r>
          </a:p>
        </p:txBody>
      </p:sp>
      <p:sp>
        <p:nvSpPr>
          <p:cNvPr id="270556" name="Rectangle 1244"/>
          <p:cNvSpPr>
            <a:spLocks noChangeArrowheads="1"/>
          </p:cNvSpPr>
          <p:nvPr/>
        </p:nvSpPr>
        <p:spPr bwMode="auto">
          <a:xfrm>
            <a:off x="7667625" y="6308725"/>
            <a:ext cx="77787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sz="1600" b="0"/>
              <a:t>VTL</a:t>
            </a:r>
            <a:r>
              <a:rPr lang="zh-CN" altLang="en-US" sz="1600" b="0"/>
              <a:t>产品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ext Box 2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业务与软件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253957" name="Rectangle 5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95288" y="692150"/>
            <a:ext cx="1935162" cy="239713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服务器 （</a:t>
            </a:r>
            <a:r>
              <a:rPr lang="en-US" altLang="zh-CN" sz="1400" b="1"/>
              <a:t>Server</a:t>
            </a:r>
            <a:r>
              <a:rPr lang="zh-CN" altLang="en-US" sz="1400" b="1"/>
              <a:t>）</a:t>
            </a:r>
          </a:p>
        </p:txBody>
      </p:sp>
      <p:sp>
        <p:nvSpPr>
          <p:cNvPr id="253958" name="Rectangle 6"/>
          <p:cNvSpPr>
            <a:spLocks noChangeAspect="1" noChangeArrowheads="1"/>
          </p:cNvSpPr>
          <p:nvPr/>
        </p:nvSpPr>
        <p:spPr bwMode="auto">
          <a:xfrm>
            <a:off x="684213" y="1989138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PC Server</a:t>
            </a:r>
          </a:p>
        </p:txBody>
      </p:sp>
      <p:sp>
        <p:nvSpPr>
          <p:cNvPr id="254105" name="Rectangle 153"/>
          <p:cNvSpPr>
            <a:spLocks noChangeAspect="1" noChangeArrowheads="1"/>
          </p:cNvSpPr>
          <p:nvPr/>
        </p:nvSpPr>
        <p:spPr bwMode="auto">
          <a:xfrm>
            <a:off x="2411413" y="1916113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b="0"/>
              <a:t>小型机</a:t>
            </a:r>
          </a:p>
        </p:txBody>
      </p:sp>
      <p:sp>
        <p:nvSpPr>
          <p:cNvPr id="274865" name="Rectangle 1457"/>
          <p:cNvSpPr>
            <a:spLocks noChangeAspect="1" noChangeArrowheads="1"/>
          </p:cNvSpPr>
          <p:nvPr/>
        </p:nvSpPr>
        <p:spPr bwMode="auto">
          <a:xfrm>
            <a:off x="4078288" y="1800225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Database</a:t>
            </a:r>
          </a:p>
          <a:p>
            <a:pPr algn="l" defTabSz="1066800"/>
            <a:r>
              <a:rPr lang="zh-CN" altLang="en-US" b="0"/>
              <a:t>数据库</a:t>
            </a:r>
          </a:p>
        </p:txBody>
      </p:sp>
      <p:sp>
        <p:nvSpPr>
          <p:cNvPr id="274866" name="Rectangle 1458"/>
          <p:cNvSpPr>
            <a:spLocks noChangeAspect="1" noChangeArrowheads="1"/>
          </p:cNvSpPr>
          <p:nvPr/>
        </p:nvSpPr>
        <p:spPr bwMode="auto">
          <a:xfrm>
            <a:off x="5651500" y="1773238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Disk Array</a:t>
            </a:r>
          </a:p>
          <a:p>
            <a:pPr algn="l" defTabSz="1066800"/>
            <a:r>
              <a:rPr lang="zh-CN" altLang="en-US" b="0"/>
              <a:t>磁盘柜</a:t>
            </a:r>
          </a:p>
        </p:txBody>
      </p:sp>
      <p:sp>
        <p:nvSpPr>
          <p:cNvPr id="274867" name="Rectangle 1459"/>
          <p:cNvSpPr>
            <a:spLocks noChangeAspect="1" noChangeArrowheads="1"/>
          </p:cNvSpPr>
          <p:nvPr/>
        </p:nvSpPr>
        <p:spPr bwMode="auto">
          <a:xfrm>
            <a:off x="7451725" y="1916113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存储服务器</a:t>
            </a:r>
          </a:p>
        </p:txBody>
      </p:sp>
      <p:sp>
        <p:nvSpPr>
          <p:cNvPr id="274927" name="Rectangle 1519"/>
          <p:cNvSpPr>
            <a:spLocks noChangeAspect="1" noChangeArrowheads="1"/>
          </p:cNvSpPr>
          <p:nvPr/>
        </p:nvSpPr>
        <p:spPr bwMode="auto">
          <a:xfrm>
            <a:off x="468313" y="3429000"/>
            <a:ext cx="13731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Radius server</a:t>
            </a:r>
          </a:p>
        </p:txBody>
      </p:sp>
      <p:sp>
        <p:nvSpPr>
          <p:cNvPr id="274928" name="Rectangle 1520"/>
          <p:cNvSpPr>
            <a:spLocks noChangeAspect="1" noChangeArrowheads="1"/>
          </p:cNvSpPr>
          <p:nvPr/>
        </p:nvSpPr>
        <p:spPr bwMode="auto">
          <a:xfrm>
            <a:off x="2339975" y="3213100"/>
            <a:ext cx="1373188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DHCP Server</a:t>
            </a:r>
          </a:p>
          <a:p>
            <a:pPr algn="l" defTabSz="1066800"/>
            <a:r>
              <a:rPr lang="en-US" altLang="zh-CN" b="0"/>
              <a:t>FTP Server</a:t>
            </a:r>
          </a:p>
          <a:p>
            <a:pPr algn="l" defTabSz="1066800"/>
            <a:r>
              <a:rPr lang="en-US" altLang="zh-CN" b="0"/>
              <a:t>File Server</a:t>
            </a:r>
          </a:p>
        </p:txBody>
      </p:sp>
      <p:sp>
        <p:nvSpPr>
          <p:cNvPr id="274929" name="Rectangle 1521"/>
          <p:cNvSpPr>
            <a:spLocks noChangeAspect="1" noChangeArrowheads="1"/>
          </p:cNvSpPr>
          <p:nvPr/>
        </p:nvSpPr>
        <p:spPr bwMode="auto">
          <a:xfrm>
            <a:off x="3995738" y="3213100"/>
            <a:ext cx="887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Email</a:t>
            </a:r>
          </a:p>
          <a:p>
            <a:pPr algn="l" defTabSz="1066800"/>
            <a:r>
              <a:rPr lang="zh-CN" altLang="en-US" b="0"/>
              <a:t>服务器</a:t>
            </a:r>
          </a:p>
        </p:txBody>
      </p:sp>
      <p:sp>
        <p:nvSpPr>
          <p:cNvPr id="274982" name="Rectangle 1574"/>
          <p:cNvSpPr>
            <a:spLocks noChangeAspect="1" noChangeArrowheads="1"/>
          </p:cNvSpPr>
          <p:nvPr/>
        </p:nvSpPr>
        <p:spPr bwMode="auto">
          <a:xfrm>
            <a:off x="5651500" y="3357563"/>
            <a:ext cx="1182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Web</a:t>
            </a:r>
            <a:r>
              <a:rPr lang="zh-CN" altLang="en-US" b="0"/>
              <a:t>服务器</a:t>
            </a:r>
          </a:p>
        </p:txBody>
      </p:sp>
      <p:sp>
        <p:nvSpPr>
          <p:cNvPr id="274983" name="Rectangle 1575"/>
          <p:cNvSpPr>
            <a:spLocks noChangeAspect="1" noChangeArrowheads="1"/>
          </p:cNvSpPr>
          <p:nvPr/>
        </p:nvSpPr>
        <p:spPr bwMode="auto">
          <a:xfrm>
            <a:off x="7308850" y="3284538"/>
            <a:ext cx="12779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Portal Server</a:t>
            </a:r>
          </a:p>
        </p:txBody>
      </p:sp>
      <p:sp>
        <p:nvSpPr>
          <p:cNvPr id="275002" name="Rectangle 1594"/>
          <p:cNvSpPr>
            <a:spLocks noChangeAspect="1" noChangeArrowheads="1"/>
          </p:cNvSpPr>
          <p:nvPr/>
        </p:nvSpPr>
        <p:spPr bwMode="auto">
          <a:xfrm>
            <a:off x="611188" y="4652963"/>
            <a:ext cx="1157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App Server</a:t>
            </a:r>
          </a:p>
        </p:txBody>
      </p:sp>
      <p:sp>
        <p:nvSpPr>
          <p:cNvPr id="275049" name="Rectangle 1641"/>
          <p:cNvSpPr>
            <a:spLocks noChangeAspect="1" noChangeArrowheads="1"/>
          </p:cNvSpPr>
          <p:nvPr/>
        </p:nvSpPr>
        <p:spPr bwMode="auto">
          <a:xfrm>
            <a:off x="684213" y="6172200"/>
            <a:ext cx="12144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可视电话</a:t>
            </a:r>
          </a:p>
          <a:p>
            <a:pPr algn="l" defTabSz="1066800"/>
            <a:r>
              <a:rPr lang="zh-CN" altLang="en-US" b="0"/>
              <a:t>硬终端</a:t>
            </a:r>
          </a:p>
        </p:txBody>
      </p:sp>
      <p:sp>
        <p:nvSpPr>
          <p:cNvPr id="275050" name="Rectangle 1642"/>
          <p:cNvSpPr>
            <a:spLocks noChangeAspect="1" noChangeArrowheads="1"/>
          </p:cNvSpPr>
          <p:nvPr/>
        </p:nvSpPr>
        <p:spPr bwMode="auto">
          <a:xfrm>
            <a:off x="2268538" y="6388100"/>
            <a:ext cx="9159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/>
              <a:t>普通电话</a:t>
            </a:r>
          </a:p>
          <a:p>
            <a:pPr algn="l"/>
            <a:endParaRPr lang="en-US" altLang="zh-CN" b="0"/>
          </a:p>
        </p:txBody>
      </p:sp>
      <p:sp>
        <p:nvSpPr>
          <p:cNvPr id="275051" name="Rectangle 1643"/>
          <p:cNvSpPr>
            <a:spLocks noChangeAspect="1" noChangeArrowheads="1"/>
          </p:cNvSpPr>
          <p:nvPr/>
        </p:nvSpPr>
        <p:spPr bwMode="auto">
          <a:xfrm>
            <a:off x="3924300" y="6459538"/>
            <a:ext cx="1149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多媒体软终端</a:t>
            </a:r>
          </a:p>
        </p:txBody>
      </p:sp>
      <p:sp>
        <p:nvSpPr>
          <p:cNvPr id="275366" name="Rectangle 1958"/>
          <p:cNvSpPr>
            <a:spLocks noChangeAspect="1" noChangeArrowheads="1"/>
          </p:cNvSpPr>
          <p:nvPr/>
        </p:nvSpPr>
        <p:spPr bwMode="auto">
          <a:xfrm>
            <a:off x="323850" y="5157788"/>
            <a:ext cx="31686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/>
              <a:t>客户端</a:t>
            </a:r>
            <a:r>
              <a:rPr lang="en-US" altLang="zh-CN" sz="1400"/>
              <a:t>/</a:t>
            </a:r>
            <a:r>
              <a:rPr lang="zh-CN" altLang="en-US" sz="1400"/>
              <a:t>终端 （</a:t>
            </a:r>
            <a:r>
              <a:rPr lang="en-US" altLang="zh-CN" sz="1400"/>
              <a:t>Client / Terminal</a:t>
            </a:r>
            <a:r>
              <a:rPr lang="zh-CN" altLang="en-US" sz="1400"/>
              <a:t>）</a:t>
            </a:r>
          </a:p>
        </p:txBody>
      </p:sp>
      <p:sp>
        <p:nvSpPr>
          <p:cNvPr id="275367" name="Rectangle 1959"/>
          <p:cNvSpPr>
            <a:spLocks noChangeAspect="1" noChangeArrowheads="1"/>
          </p:cNvSpPr>
          <p:nvPr/>
        </p:nvSpPr>
        <p:spPr bwMode="auto">
          <a:xfrm>
            <a:off x="5724525" y="6092825"/>
            <a:ext cx="901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SIP</a:t>
            </a:r>
          </a:p>
          <a:p>
            <a:pPr algn="l" defTabSz="1066800"/>
            <a:r>
              <a:rPr lang="zh-CN" altLang="en-US" b="0"/>
              <a:t>硬终端</a:t>
            </a:r>
          </a:p>
        </p:txBody>
      </p:sp>
      <p:sp>
        <p:nvSpPr>
          <p:cNvPr id="275424" name="Rectangle 2016"/>
          <p:cNvSpPr>
            <a:spLocks noChangeAspect="1" noChangeArrowheads="1"/>
          </p:cNvSpPr>
          <p:nvPr/>
        </p:nvSpPr>
        <p:spPr bwMode="auto">
          <a:xfrm>
            <a:off x="7304088" y="6308725"/>
            <a:ext cx="126206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笔记本电脑</a:t>
            </a:r>
            <a:r>
              <a:rPr lang="en-US" altLang="zh-CN" b="0">
                <a:latin typeface="Arial Black" pitchFamily="34" charset="0"/>
              </a:rPr>
              <a:t>/</a:t>
            </a:r>
            <a:r>
              <a:rPr lang="zh-CN" altLang="en-US" b="0">
                <a:latin typeface="Arial Black" pitchFamily="34" charset="0"/>
              </a:rPr>
              <a:t>便携机</a:t>
            </a:r>
          </a:p>
        </p:txBody>
      </p:sp>
      <p:pic>
        <p:nvPicPr>
          <p:cNvPr id="275425" name="Picture 2017" descr="图片2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596900" cy="1017588"/>
          </a:xfrm>
          <a:prstGeom prst="rect">
            <a:avLst/>
          </a:prstGeom>
          <a:noFill/>
        </p:spPr>
      </p:pic>
      <p:pic>
        <p:nvPicPr>
          <p:cNvPr id="275426" name="Picture 2018" descr="图片2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1123950"/>
            <a:ext cx="908050" cy="542925"/>
          </a:xfrm>
          <a:prstGeom prst="rect">
            <a:avLst/>
          </a:prstGeom>
          <a:noFill/>
        </p:spPr>
      </p:pic>
      <p:pic>
        <p:nvPicPr>
          <p:cNvPr id="275427" name="Picture 2019" descr="图片2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765175"/>
            <a:ext cx="798512" cy="938213"/>
          </a:xfrm>
          <a:prstGeom prst="rect">
            <a:avLst/>
          </a:prstGeom>
          <a:noFill/>
        </p:spPr>
      </p:pic>
      <p:pic>
        <p:nvPicPr>
          <p:cNvPr id="275428" name="Picture 2020" descr="图片2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908050"/>
            <a:ext cx="517525" cy="792163"/>
          </a:xfrm>
          <a:prstGeom prst="rect">
            <a:avLst/>
          </a:prstGeom>
          <a:noFill/>
        </p:spPr>
      </p:pic>
      <p:pic>
        <p:nvPicPr>
          <p:cNvPr id="275429" name="Picture 2021" descr="图片24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836613"/>
            <a:ext cx="658812" cy="1017587"/>
          </a:xfrm>
          <a:prstGeom prst="rect">
            <a:avLst/>
          </a:prstGeom>
          <a:noFill/>
        </p:spPr>
      </p:pic>
      <p:pic>
        <p:nvPicPr>
          <p:cNvPr id="275430" name="Picture 2022" descr="图片24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349500"/>
            <a:ext cx="633412" cy="974725"/>
          </a:xfrm>
          <a:prstGeom prst="rect">
            <a:avLst/>
          </a:prstGeom>
          <a:noFill/>
        </p:spPr>
      </p:pic>
      <p:pic>
        <p:nvPicPr>
          <p:cNvPr id="275431" name="Picture 2023" descr="图片24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276475"/>
            <a:ext cx="639763" cy="974725"/>
          </a:xfrm>
          <a:prstGeom prst="rect">
            <a:avLst/>
          </a:prstGeom>
          <a:noFill/>
        </p:spPr>
      </p:pic>
      <p:pic>
        <p:nvPicPr>
          <p:cNvPr id="275432" name="Picture 2024" descr="图片2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49500"/>
            <a:ext cx="585788" cy="901700"/>
          </a:xfrm>
          <a:prstGeom prst="rect">
            <a:avLst/>
          </a:prstGeom>
          <a:noFill/>
        </p:spPr>
      </p:pic>
      <p:pic>
        <p:nvPicPr>
          <p:cNvPr id="275433" name="Picture 2025" descr="图片2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420938"/>
            <a:ext cx="762000" cy="798512"/>
          </a:xfrm>
          <a:prstGeom prst="rect">
            <a:avLst/>
          </a:prstGeom>
          <a:noFill/>
        </p:spPr>
      </p:pic>
      <p:pic>
        <p:nvPicPr>
          <p:cNvPr id="275434" name="Picture 2026" descr="图片25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349500"/>
            <a:ext cx="590550" cy="908050"/>
          </a:xfrm>
          <a:prstGeom prst="rect">
            <a:avLst/>
          </a:prstGeom>
          <a:noFill/>
        </p:spPr>
      </p:pic>
      <p:pic>
        <p:nvPicPr>
          <p:cNvPr id="275435" name="Picture 2027" descr="图片25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650" y="3789363"/>
            <a:ext cx="596900" cy="908050"/>
          </a:xfrm>
          <a:prstGeom prst="rect">
            <a:avLst/>
          </a:prstGeom>
          <a:noFill/>
        </p:spPr>
      </p:pic>
      <p:pic>
        <p:nvPicPr>
          <p:cNvPr id="275436" name="Picture 2028" descr="图片25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1188" y="5373688"/>
            <a:ext cx="1079500" cy="847725"/>
          </a:xfrm>
          <a:prstGeom prst="rect">
            <a:avLst/>
          </a:prstGeom>
          <a:noFill/>
        </p:spPr>
      </p:pic>
      <p:pic>
        <p:nvPicPr>
          <p:cNvPr id="275437" name="Picture 2029" descr="图片25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66950" y="5516563"/>
            <a:ext cx="1073150" cy="738187"/>
          </a:xfrm>
          <a:prstGeom prst="rect">
            <a:avLst/>
          </a:prstGeom>
          <a:noFill/>
        </p:spPr>
      </p:pic>
      <p:pic>
        <p:nvPicPr>
          <p:cNvPr id="275438" name="Picture 2030" descr="图片25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995738" y="5373688"/>
            <a:ext cx="1042987" cy="1011237"/>
          </a:xfrm>
          <a:prstGeom prst="rect">
            <a:avLst/>
          </a:prstGeom>
          <a:noFill/>
        </p:spPr>
      </p:pic>
      <p:pic>
        <p:nvPicPr>
          <p:cNvPr id="275439" name="Picture 2031" descr="图片25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580063" y="5300663"/>
            <a:ext cx="1066800" cy="779462"/>
          </a:xfrm>
          <a:prstGeom prst="rect">
            <a:avLst/>
          </a:prstGeom>
          <a:noFill/>
        </p:spPr>
      </p:pic>
      <p:pic>
        <p:nvPicPr>
          <p:cNvPr id="275440" name="Picture 2032" descr="图片25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80288" y="5445125"/>
            <a:ext cx="1189037" cy="8175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83" name="Rectangle 47"/>
          <p:cNvSpPr>
            <a:spLocks noChangeAspect="1" noChangeArrowheads="1"/>
          </p:cNvSpPr>
          <p:nvPr/>
        </p:nvSpPr>
        <p:spPr bwMode="auto">
          <a:xfrm>
            <a:off x="611188" y="1779588"/>
            <a:ext cx="12969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AMG5000/</a:t>
            </a:r>
          </a:p>
          <a:p>
            <a:pPr defTabSz="1066800"/>
            <a:r>
              <a:rPr lang="en-US" altLang="zh-CN" b="0"/>
              <a:t> MSAN</a:t>
            </a:r>
          </a:p>
        </p:txBody>
      </p:sp>
      <p:sp>
        <p:nvSpPr>
          <p:cNvPr id="167984" name="Rectangle 48"/>
          <p:cNvSpPr>
            <a:spLocks noChangeAspect="1" noChangeArrowheads="1"/>
          </p:cNvSpPr>
          <p:nvPr/>
        </p:nvSpPr>
        <p:spPr bwMode="auto">
          <a:xfrm>
            <a:off x="2268538" y="1779588"/>
            <a:ext cx="108108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DSLAM</a:t>
            </a:r>
          </a:p>
        </p:txBody>
      </p:sp>
      <p:sp>
        <p:nvSpPr>
          <p:cNvPr id="168099" name="Text Box 163"/>
          <p:cNvSpPr txBox="1">
            <a:spLocks noChangeAspect="1" noChangeArrowheads="1"/>
          </p:cNvSpPr>
          <p:nvPr/>
        </p:nvSpPr>
        <p:spPr bwMode="auto">
          <a:xfrm>
            <a:off x="3821113" y="965200"/>
            <a:ext cx="1182687" cy="1095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FTTx</a:t>
            </a:r>
          </a:p>
          <a:p>
            <a:pPr algn="l" defTabSz="1066800"/>
            <a:r>
              <a:rPr lang="en-US" altLang="zh-CN" b="0"/>
              <a:t>NG MSAN</a:t>
            </a:r>
          </a:p>
          <a:p>
            <a:pPr algn="l" defTabSz="1066800"/>
            <a:r>
              <a:rPr lang="en-US" altLang="zh-CN" b="0"/>
              <a:t>MA5600T</a:t>
            </a:r>
          </a:p>
          <a:p>
            <a:pPr algn="l" defTabSz="1066800"/>
            <a:r>
              <a:rPr lang="en-US" altLang="zh-CN" b="0"/>
              <a:t>5680T</a:t>
            </a:r>
          </a:p>
          <a:p>
            <a:pPr algn="l" defTabSz="1066800"/>
            <a:r>
              <a:rPr lang="zh-CN" altLang="en-US" b="0"/>
              <a:t>（大容量）</a:t>
            </a:r>
          </a:p>
          <a:p>
            <a:pPr algn="l" defTabSz="1066800"/>
            <a:endParaRPr lang="en-US" altLang="zh-CN" b="0"/>
          </a:p>
        </p:txBody>
      </p:sp>
      <p:sp>
        <p:nvSpPr>
          <p:cNvPr id="168100" name="Text Box 164"/>
          <p:cNvSpPr txBox="1">
            <a:spLocks noChangeAspect="1" noChangeArrowheads="1"/>
          </p:cNvSpPr>
          <p:nvPr/>
        </p:nvSpPr>
        <p:spPr bwMode="auto">
          <a:xfrm>
            <a:off x="5435600" y="965200"/>
            <a:ext cx="1182688" cy="1095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FTTx</a:t>
            </a:r>
          </a:p>
          <a:p>
            <a:pPr algn="l" defTabSz="1066800"/>
            <a:r>
              <a:rPr lang="en-US" altLang="zh-CN" b="0"/>
              <a:t>NG MSAN</a:t>
            </a:r>
          </a:p>
          <a:p>
            <a:pPr algn="l" defTabSz="1066800"/>
            <a:r>
              <a:rPr lang="en-US" altLang="zh-CN" b="0"/>
              <a:t>MA5606T</a:t>
            </a:r>
          </a:p>
          <a:p>
            <a:pPr algn="l" defTabSz="1066800"/>
            <a:r>
              <a:rPr lang="en-US" altLang="zh-CN" b="0"/>
              <a:t>5680T</a:t>
            </a:r>
          </a:p>
          <a:p>
            <a:pPr algn="l" defTabSz="1066800"/>
            <a:r>
              <a:rPr lang="zh-CN" altLang="en-US" b="0"/>
              <a:t>（小容量）</a:t>
            </a:r>
          </a:p>
          <a:p>
            <a:pPr algn="l" defTabSz="1066800"/>
            <a:endParaRPr lang="en-US" altLang="zh-CN" b="0"/>
          </a:p>
        </p:txBody>
      </p:sp>
      <p:sp>
        <p:nvSpPr>
          <p:cNvPr id="168320" name="Text Box 384"/>
          <p:cNvSpPr txBox="1">
            <a:spLocks noChangeAspect="1" noChangeArrowheads="1"/>
          </p:cNvSpPr>
          <p:nvPr/>
        </p:nvSpPr>
        <p:spPr bwMode="auto">
          <a:xfrm>
            <a:off x="365125" y="0"/>
            <a:ext cx="1355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84" tIns="36942" rIns="73884" bIns="36942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接入网图标</a:t>
            </a:r>
          </a:p>
        </p:txBody>
      </p:sp>
      <p:sp>
        <p:nvSpPr>
          <p:cNvPr id="168321" name="Rectangle 385"/>
          <p:cNvSpPr>
            <a:spLocks noChangeAspect="1" noChangeArrowheads="1"/>
          </p:cNvSpPr>
          <p:nvPr/>
        </p:nvSpPr>
        <p:spPr bwMode="auto">
          <a:xfrm>
            <a:off x="7451725" y="1839913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MD5500 MD5500B</a:t>
            </a:r>
          </a:p>
        </p:txBody>
      </p:sp>
      <p:sp>
        <p:nvSpPr>
          <p:cNvPr id="168322" name="Rectangle 386"/>
          <p:cNvSpPr>
            <a:spLocks noChangeAspect="1" noChangeArrowheads="1"/>
          </p:cNvSpPr>
          <p:nvPr/>
        </p:nvSpPr>
        <p:spPr bwMode="auto">
          <a:xfrm>
            <a:off x="755650" y="3357563"/>
            <a:ext cx="14398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>
                <a:latin typeface="华文细黑" pitchFamily="2" charset="-122"/>
                <a:ea typeface="华文细黑" pitchFamily="2" charset="-122"/>
              </a:rPr>
              <a:t>分光器</a:t>
            </a:r>
            <a:r>
              <a:rPr lang="en-US" altLang="zh-CN" b="0"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b="0">
                <a:latin typeface="华文细黑" pitchFamily="2" charset="-122"/>
                <a:ea typeface="华文细黑" pitchFamily="2" charset="-122"/>
              </a:rPr>
              <a:t>合波器</a:t>
            </a:r>
          </a:p>
        </p:txBody>
      </p:sp>
      <p:sp>
        <p:nvSpPr>
          <p:cNvPr id="168323" name="Rectangle 387"/>
          <p:cNvSpPr>
            <a:spLocks noChangeAspect="1" noChangeArrowheads="1"/>
          </p:cNvSpPr>
          <p:nvPr/>
        </p:nvSpPr>
        <p:spPr bwMode="auto">
          <a:xfrm>
            <a:off x="2411413" y="34036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光缆交接箱</a:t>
            </a:r>
            <a:endParaRPr lang="zh-CN" altLang="en-US" b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8324" name="Rectangle 388"/>
          <p:cNvSpPr>
            <a:spLocks noChangeAspect="1" noChangeArrowheads="1"/>
          </p:cNvSpPr>
          <p:nvPr/>
        </p:nvSpPr>
        <p:spPr bwMode="auto">
          <a:xfrm>
            <a:off x="946150" y="483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分纤盒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25" name="Rectangle 389"/>
          <p:cNvSpPr>
            <a:spLocks noChangeAspect="1" noChangeArrowheads="1"/>
          </p:cNvSpPr>
          <p:nvPr/>
        </p:nvSpPr>
        <p:spPr bwMode="auto">
          <a:xfrm>
            <a:off x="4284663" y="340360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接头盒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26" name="Rectangle 390"/>
          <p:cNvSpPr>
            <a:spLocks noChangeAspect="1" noChangeArrowheads="1"/>
          </p:cNvSpPr>
          <p:nvPr/>
        </p:nvSpPr>
        <p:spPr bwMode="auto">
          <a:xfrm>
            <a:off x="5970588" y="34036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光纤连接器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27" name="Rectangle 391"/>
          <p:cNvSpPr>
            <a:spLocks noChangeAspect="1" noChangeArrowheads="1"/>
          </p:cNvSpPr>
          <p:nvPr/>
        </p:nvSpPr>
        <p:spPr bwMode="auto">
          <a:xfrm>
            <a:off x="2555875" y="48307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光衰减器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28" name="Rectangle 392"/>
          <p:cNvSpPr>
            <a:spLocks noChangeAspect="1" noChangeArrowheads="1"/>
          </p:cNvSpPr>
          <p:nvPr/>
        </p:nvSpPr>
        <p:spPr bwMode="auto">
          <a:xfrm>
            <a:off x="5978525" y="48307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配线模块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29" name="Rectangle 393"/>
          <p:cNvSpPr>
            <a:spLocks noChangeAspect="1" noChangeArrowheads="1"/>
          </p:cNvSpPr>
          <p:nvPr/>
        </p:nvSpPr>
        <p:spPr bwMode="auto">
          <a:xfrm>
            <a:off x="4170363" y="483076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入户终端盒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30" name="Rectangle 394"/>
          <p:cNvSpPr>
            <a:spLocks noChangeAspect="1" noChangeArrowheads="1"/>
          </p:cNvSpPr>
          <p:nvPr/>
        </p:nvSpPr>
        <p:spPr bwMode="auto">
          <a:xfrm>
            <a:off x="2555875" y="6270625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光配件架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31" name="Rectangle 395"/>
          <p:cNvSpPr>
            <a:spLocks noChangeAspect="1" noChangeArrowheads="1"/>
          </p:cNvSpPr>
          <p:nvPr/>
        </p:nvSpPr>
        <p:spPr bwMode="auto">
          <a:xfrm>
            <a:off x="1019175" y="62706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转接头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32" name="Rectangle 396"/>
          <p:cNvSpPr>
            <a:spLocks noChangeAspect="1" noChangeArrowheads="1"/>
          </p:cNvSpPr>
          <p:nvPr/>
        </p:nvSpPr>
        <p:spPr bwMode="auto">
          <a:xfrm>
            <a:off x="7667625" y="48307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方正细黑一简体" pitchFamily="65" charset="-122"/>
                <a:ea typeface="华文细黑" pitchFamily="2" charset="-122"/>
              </a:rPr>
              <a:t>熔接模块</a:t>
            </a:r>
            <a:endParaRPr lang="zh-CN" altLang="en-US" b="0">
              <a:ea typeface="华文细黑" pitchFamily="2" charset="-122"/>
            </a:endParaRPr>
          </a:p>
        </p:txBody>
      </p:sp>
      <p:sp>
        <p:nvSpPr>
          <p:cNvPr id="168333" name="Rectangle 397"/>
          <p:cNvSpPr>
            <a:spLocks noChangeAspect="1" noChangeArrowheads="1"/>
          </p:cNvSpPr>
          <p:nvPr/>
        </p:nvSpPr>
        <p:spPr bwMode="auto">
          <a:xfrm>
            <a:off x="4121150" y="6270625"/>
            <a:ext cx="9556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BITS</a:t>
            </a:r>
          </a:p>
        </p:txBody>
      </p:sp>
      <p:sp>
        <p:nvSpPr>
          <p:cNvPr id="168334" name="Rectangle 398"/>
          <p:cNvSpPr>
            <a:spLocks noChangeAspect="1" noChangeArrowheads="1"/>
          </p:cNvSpPr>
          <p:nvPr/>
        </p:nvSpPr>
        <p:spPr bwMode="auto">
          <a:xfrm>
            <a:off x="6154738" y="6270625"/>
            <a:ext cx="5048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SPS</a:t>
            </a:r>
          </a:p>
        </p:txBody>
      </p:sp>
      <p:sp>
        <p:nvSpPr>
          <p:cNvPr id="168335" name="Rectangle 399"/>
          <p:cNvSpPr>
            <a:spLocks noChangeAspect="1" noChangeArrowheads="1"/>
          </p:cNvSpPr>
          <p:nvPr/>
        </p:nvSpPr>
        <p:spPr bwMode="auto">
          <a:xfrm>
            <a:off x="7524750" y="6270625"/>
            <a:ext cx="9556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DVC</a:t>
            </a:r>
          </a:p>
        </p:txBody>
      </p:sp>
      <p:pic>
        <p:nvPicPr>
          <p:cNvPr id="168336" name="Picture 400" descr="图片16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836613"/>
            <a:ext cx="731838" cy="835025"/>
          </a:xfrm>
          <a:prstGeom prst="rect">
            <a:avLst/>
          </a:prstGeom>
          <a:noFill/>
        </p:spPr>
      </p:pic>
      <p:pic>
        <p:nvPicPr>
          <p:cNvPr id="168337" name="Picture 401" descr="图片1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765175"/>
            <a:ext cx="742950" cy="828675"/>
          </a:xfrm>
          <a:prstGeom prst="rect">
            <a:avLst/>
          </a:prstGeom>
          <a:noFill/>
        </p:spPr>
      </p:pic>
      <p:pic>
        <p:nvPicPr>
          <p:cNvPr id="168338" name="Picture 402" descr="图片1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836613"/>
            <a:ext cx="719137" cy="1096962"/>
          </a:xfrm>
          <a:prstGeom prst="rect">
            <a:avLst/>
          </a:prstGeom>
          <a:noFill/>
        </p:spPr>
      </p:pic>
      <p:pic>
        <p:nvPicPr>
          <p:cNvPr id="168339" name="Picture 403" descr="图片1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325" y="1196975"/>
            <a:ext cx="847725" cy="785813"/>
          </a:xfrm>
          <a:prstGeom prst="rect">
            <a:avLst/>
          </a:prstGeom>
          <a:noFill/>
        </p:spPr>
      </p:pic>
      <p:pic>
        <p:nvPicPr>
          <p:cNvPr id="168340" name="Picture 404" descr="图片17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765175"/>
            <a:ext cx="669925" cy="1023938"/>
          </a:xfrm>
          <a:prstGeom prst="rect">
            <a:avLst/>
          </a:prstGeom>
          <a:noFill/>
        </p:spPr>
      </p:pic>
      <p:pic>
        <p:nvPicPr>
          <p:cNvPr id="168341" name="Picture 405" descr="图片17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420938"/>
            <a:ext cx="762000" cy="865187"/>
          </a:xfrm>
          <a:prstGeom prst="rect">
            <a:avLst/>
          </a:prstGeom>
          <a:noFill/>
        </p:spPr>
      </p:pic>
      <p:pic>
        <p:nvPicPr>
          <p:cNvPr id="168342" name="Picture 406" descr="图片17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492375"/>
            <a:ext cx="890587" cy="762000"/>
          </a:xfrm>
          <a:prstGeom prst="rect">
            <a:avLst/>
          </a:prstGeom>
          <a:noFill/>
        </p:spPr>
      </p:pic>
      <p:pic>
        <p:nvPicPr>
          <p:cNvPr id="168343" name="Picture 407" descr="图片17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420938"/>
            <a:ext cx="884238" cy="828675"/>
          </a:xfrm>
          <a:prstGeom prst="rect">
            <a:avLst/>
          </a:prstGeom>
          <a:noFill/>
        </p:spPr>
      </p:pic>
      <p:pic>
        <p:nvPicPr>
          <p:cNvPr id="168344" name="Picture 408" descr="图片17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425" y="2565400"/>
            <a:ext cx="742950" cy="774700"/>
          </a:xfrm>
          <a:prstGeom prst="rect">
            <a:avLst/>
          </a:prstGeom>
          <a:noFill/>
        </p:spPr>
      </p:pic>
      <p:pic>
        <p:nvPicPr>
          <p:cNvPr id="168345" name="Picture 409" descr="图片17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7088" y="3860800"/>
            <a:ext cx="792162" cy="749300"/>
          </a:xfrm>
          <a:prstGeom prst="rect">
            <a:avLst/>
          </a:prstGeom>
          <a:noFill/>
        </p:spPr>
      </p:pic>
      <p:pic>
        <p:nvPicPr>
          <p:cNvPr id="168346" name="Picture 410" descr="图片17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84438" y="3789363"/>
            <a:ext cx="603250" cy="927100"/>
          </a:xfrm>
          <a:prstGeom prst="rect">
            <a:avLst/>
          </a:prstGeom>
          <a:noFill/>
        </p:spPr>
      </p:pic>
      <p:pic>
        <p:nvPicPr>
          <p:cNvPr id="168347" name="Picture 411" descr="图片18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67175" y="3860800"/>
            <a:ext cx="822325" cy="817563"/>
          </a:xfrm>
          <a:prstGeom prst="rect">
            <a:avLst/>
          </a:prstGeom>
          <a:noFill/>
        </p:spPr>
      </p:pic>
      <p:pic>
        <p:nvPicPr>
          <p:cNvPr id="168348" name="Picture 412" descr="图片18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67400" y="4005263"/>
            <a:ext cx="785813" cy="676275"/>
          </a:xfrm>
          <a:prstGeom prst="rect">
            <a:avLst/>
          </a:prstGeom>
          <a:noFill/>
        </p:spPr>
      </p:pic>
      <p:pic>
        <p:nvPicPr>
          <p:cNvPr id="168349" name="Picture 413" descr="图片18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750" y="4005263"/>
            <a:ext cx="792163" cy="682625"/>
          </a:xfrm>
          <a:prstGeom prst="rect">
            <a:avLst/>
          </a:prstGeom>
          <a:noFill/>
        </p:spPr>
      </p:pic>
      <p:pic>
        <p:nvPicPr>
          <p:cNvPr id="168350" name="Picture 414" descr="图片18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00113" y="5373688"/>
            <a:ext cx="742950" cy="779462"/>
          </a:xfrm>
          <a:prstGeom prst="rect">
            <a:avLst/>
          </a:prstGeom>
          <a:noFill/>
        </p:spPr>
      </p:pic>
      <p:pic>
        <p:nvPicPr>
          <p:cNvPr id="168351" name="Picture 415" descr="图片18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84438" y="5373688"/>
            <a:ext cx="731837" cy="792162"/>
          </a:xfrm>
          <a:prstGeom prst="rect">
            <a:avLst/>
          </a:prstGeom>
          <a:noFill/>
        </p:spPr>
      </p:pic>
      <p:pic>
        <p:nvPicPr>
          <p:cNvPr id="168352" name="Picture 416" descr="图片18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211638" y="5300663"/>
            <a:ext cx="762000" cy="798512"/>
          </a:xfrm>
          <a:prstGeom prst="rect">
            <a:avLst/>
          </a:prstGeom>
          <a:noFill/>
        </p:spPr>
      </p:pic>
      <p:pic>
        <p:nvPicPr>
          <p:cNvPr id="168353" name="Picture 417" descr="图片18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67400" y="5300663"/>
            <a:ext cx="762000" cy="792162"/>
          </a:xfrm>
          <a:prstGeom prst="rect">
            <a:avLst/>
          </a:prstGeom>
          <a:noFill/>
        </p:spPr>
      </p:pic>
      <p:pic>
        <p:nvPicPr>
          <p:cNvPr id="168354" name="Picture 418" descr="图片18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24750" y="5300663"/>
            <a:ext cx="854075" cy="7921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95" name="Rectangle 787"/>
          <p:cNvSpPr>
            <a:spLocks noChangeAspect="1" noChangeArrowheads="1"/>
          </p:cNvSpPr>
          <p:nvPr/>
        </p:nvSpPr>
        <p:spPr bwMode="auto">
          <a:xfrm>
            <a:off x="684213" y="1989138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PC Server</a:t>
            </a:r>
          </a:p>
        </p:txBody>
      </p:sp>
      <p:sp>
        <p:nvSpPr>
          <p:cNvPr id="274196" name="Rectangle 788"/>
          <p:cNvSpPr>
            <a:spLocks noChangeAspect="1" noChangeArrowheads="1"/>
          </p:cNvSpPr>
          <p:nvPr/>
        </p:nvSpPr>
        <p:spPr bwMode="auto">
          <a:xfrm>
            <a:off x="2411413" y="1916113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b="0"/>
              <a:t>小型机</a:t>
            </a:r>
          </a:p>
        </p:txBody>
      </p:sp>
      <p:sp>
        <p:nvSpPr>
          <p:cNvPr id="274197" name="Rectangle 789"/>
          <p:cNvSpPr>
            <a:spLocks noChangeAspect="1" noChangeArrowheads="1"/>
          </p:cNvSpPr>
          <p:nvPr/>
        </p:nvSpPr>
        <p:spPr bwMode="auto">
          <a:xfrm>
            <a:off x="4140200" y="1839913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Database</a:t>
            </a:r>
          </a:p>
          <a:p>
            <a:pPr algn="l" defTabSz="1066800"/>
            <a:r>
              <a:rPr lang="zh-CN" altLang="en-US" b="0"/>
              <a:t>数据库</a:t>
            </a:r>
          </a:p>
        </p:txBody>
      </p:sp>
      <p:sp>
        <p:nvSpPr>
          <p:cNvPr id="274198" name="Rectangle 790"/>
          <p:cNvSpPr>
            <a:spLocks noChangeAspect="1" noChangeArrowheads="1"/>
          </p:cNvSpPr>
          <p:nvPr/>
        </p:nvSpPr>
        <p:spPr bwMode="auto">
          <a:xfrm>
            <a:off x="5651500" y="1773238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Disk Array</a:t>
            </a:r>
          </a:p>
          <a:p>
            <a:pPr algn="l" defTabSz="1066800"/>
            <a:r>
              <a:rPr lang="zh-CN" altLang="en-US" b="0"/>
              <a:t>磁盘柜</a:t>
            </a:r>
          </a:p>
        </p:txBody>
      </p:sp>
      <p:sp>
        <p:nvSpPr>
          <p:cNvPr id="274199" name="Rectangle 791"/>
          <p:cNvSpPr>
            <a:spLocks noChangeAspect="1" noChangeArrowheads="1"/>
          </p:cNvSpPr>
          <p:nvPr/>
        </p:nvSpPr>
        <p:spPr bwMode="auto">
          <a:xfrm>
            <a:off x="7451725" y="1916113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存储服务器</a:t>
            </a:r>
          </a:p>
        </p:txBody>
      </p:sp>
      <p:sp>
        <p:nvSpPr>
          <p:cNvPr id="274252" name="Rectangle 844"/>
          <p:cNvSpPr>
            <a:spLocks noChangeAspect="1" noChangeArrowheads="1"/>
          </p:cNvSpPr>
          <p:nvPr/>
        </p:nvSpPr>
        <p:spPr bwMode="auto">
          <a:xfrm>
            <a:off x="468313" y="3429000"/>
            <a:ext cx="13731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Radius server</a:t>
            </a:r>
          </a:p>
        </p:txBody>
      </p:sp>
      <p:sp>
        <p:nvSpPr>
          <p:cNvPr id="274253" name="Rectangle 845"/>
          <p:cNvSpPr>
            <a:spLocks noChangeAspect="1" noChangeArrowheads="1"/>
          </p:cNvSpPr>
          <p:nvPr/>
        </p:nvSpPr>
        <p:spPr bwMode="auto">
          <a:xfrm>
            <a:off x="2339975" y="3213100"/>
            <a:ext cx="1373188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DHCP Server</a:t>
            </a:r>
          </a:p>
          <a:p>
            <a:pPr algn="l" defTabSz="1066800"/>
            <a:r>
              <a:rPr lang="en-US" altLang="zh-CN" b="0"/>
              <a:t>FTP Server</a:t>
            </a:r>
          </a:p>
          <a:p>
            <a:pPr algn="l" defTabSz="1066800"/>
            <a:r>
              <a:rPr lang="en-US" altLang="zh-CN" b="0"/>
              <a:t>File Server</a:t>
            </a:r>
          </a:p>
        </p:txBody>
      </p:sp>
      <p:sp>
        <p:nvSpPr>
          <p:cNvPr id="274254" name="Rectangle 846"/>
          <p:cNvSpPr>
            <a:spLocks noChangeAspect="1" noChangeArrowheads="1"/>
          </p:cNvSpPr>
          <p:nvPr/>
        </p:nvSpPr>
        <p:spPr bwMode="auto">
          <a:xfrm>
            <a:off x="3995738" y="3213100"/>
            <a:ext cx="887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Email</a:t>
            </a:r>
          </a:p>
          <a:p>
            <a:pPr algn="l" defTabSz="1066800"/>
            <a:r>
              <a:rPr lang="zh-CN" altLang="en-US" b="0"/>
              <a:t>服务器</a:t>
            </a:r>
          </a:p>
        </p:txBody>
      </p:sp>
      <p:sp>
        <p:nvSpPr>
          <p:cNvPr id="274255" name="Rectangle 847"/>
          <p:cNvSpPr>
            <a:spLocks noChangeAspect="1" noChangeArrowheads="1"/>
          </p:cNvSpPr>
          <p:nvPr/>
        </p:nvSpPr>
        <p:spPr bwMode="auto">
          <a:xfrm>
            <a:off x="5651500" y="3357563"/>
            <a:ext cx="1182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Web</a:t>
            </a:r>
            <a:r>
              <a:rPr lang="zh-CN" altLang="en-US" b="0"/>
              <a:t>服务器</a:t>
            </a:r>
          </a:p>
        </p:txBody>
      </p:sp>
      <p:sp>
        <p:nvSpPr>
          <p:cNvPr id="274256" name="Rectangle 848"/>
          <p:cNvSpPr>
            <a:spLocks noChangeAspect="1" noChangeArrowheads="1"/>
          </p:cNvSpPr>
          <p:nvPr/>
        </p:nvSpPr>
        <p:spPr bwMode="auto">
          <a:xfrm>
            <a:off x="7308850" y="3284538"/>
            <a:ext cx="12779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Portal Server</a:t>
            </a:r>
          </a:p>
        </p:txBody>
      </p:sp>
      <p:sp>
        <p:nvSpPr>
          <p:cNvPr id="274257" name="Rectangle 849"/>
          <p:cNvSpPr>
            <a:spLocks noChangeAspect="1" noChangeArrowheads="1"/>
          </p:cNvSpPr>
          <p:nvPr/>
        </p:nvSpPr>
        <p:spPr bwMode="auto">
          <a:xfrm>
            <a:off x="611188" y="4797425"/>
            <a:ext cx="1157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App Server</a:t>
            </a:r>
          </a:p>
        </p:txBody>
      </p:sp>
      <p:sp>
        <p:nvSpPr>
          <p:cNvPr id="274322" name="Rectangle 914"/>
          <p:cNvSpPr>
            <a:spLocks noChangeAspect="1" noChangeArrowheads="1"/>
          </p:cNvSpPr>
          <p:nvPr/>
        </p:nvSpPr>
        <p:spPr bwMode="auto">
          <a:xfrm>
            <a:off x="684213" y="6172200"/>
            <a:ext cx="12144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可视电话</a:t>
            </a:r>
          </a:p>
          <a:p>
            <a:pPr algn="l" defTabSz="1066800"/>
            <a:r>
              <a:rPr lang="zh-CN" altLang="en-US" b="0"/>
              <a:t>硬终端</a:t>
            </a:r>
          </a:p>
        </p:txBody>
      </p:sp>
      <p:sp>
        <p:nvSpPr>
          <p:cNvPr id="274323" name="Rectangle 915"/>
          <p:cNvSpPr>
            <a:spLocks noChangeAspect="1" noChangeArrowheads="1"/>
          </p:cNvSpPr>
          <p:nvPr/>
        </p:nvSpPr>
        <p:spPr bwMode="auto">
          <a:xfrm>
            <a:off x="2268538" y="6388100"/>
            <a:ext cx="9159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/>
              <a:t>普通电话</a:t>
            </a:r>
          </a:p>
          <a:p>
            <a:pPr algn="l"/>
            <a:endParaRPr lang="en-US" altLang="zh-CN" b="0"/>
          </a:p>
        </p:txBody>
      </p:sp>
      <p:sp>
        <p:nvSpPr>
          <p:cNvPr id="274324" name="Rectangle 916"/>
          <p:cNvSpPr>
            <a:spLocks noChangeAspect="1" noChangeArrowheads="1"/>
          </p:cNvSpPr>
          <p:nvPr/>
        </p:nvSpPr>
        <p:spPr bwMode="auto">
          <a:xfrm>
            <a:off x="3924300" y="6459538"/>
            <a:ext cx="1149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多媒体软终端</a:t>
            </a:r>
          </a:p>
        </p:txBody>
      </p:sp>
      <p:sp>
        <p:nvSpPr>
          <p:cNvPr id="279759" name="Rectangle 123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95288" y="692150"/>
            <a:ext cx="1935162" cy="239713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服务器 （</a:t>
            </a:r>
            <a:r>
              <a:rPr lang="en-US" altLang="zh-CN" sz="1400" b="1"/>
              <a:t>Server</a:t>
            </a:r>
            <a:r>
              <a:rPr lang="zh-CN" altLang="en-US" sz="1400" b="1"/>
              <a:t>）</a:t>
            </a:r>
          </a:p>
        </p:txBody>
      </p:sp>
      <p:sp>
        <p:nvSpPr>
          <p:cNvPr id="279760" name="Rectangle 1232"/>
          <p:cNvSpPr>
            <a:spLocks noChangeAspect="1" noChangeArrowheads="1"/>
          </p:cNvSpPr>
          <p:nvPr/>
        </p:nvSpPr>
        <p:spPr bwMode="auto">
          <a:xfrm>
            <a:off x="323850" y="5157788"/>
            <a:ext cx="31686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/>
              <a:t>客户端</a:t>
            </a:r>
            <a:r>
              <a:rPr lang="en-US" altLang="zh-CN" sz="1400"/>
              <a:t>/</a:t>
            </a:r>
            <a:r>
              <a:rPr lang="zh-CN" altLang="en-US" sz="1400"/>
              <a:t>终端 （</a:t>
            </a:r>
            <a:r>
              <a:rPr lang="en-US" altLang="zh-CN" sz="1400"/>
              <a:t>Client / Terminal</a:t>
            </a:r>
            <a:r>
              <a:rPr lang="zh-CN" altLang="en-US" sz="1400"/>
              <a:t>）</a:t>
            </a:r>
          </a:p>
        </p:txBody>
      </p:sp>
      <p:sp>
        <p:nvSpPr>
          <p:cNvPr id="279761" name="Rectangle 1233"/>
          <p:cNvSpPr>
            <a:spLocks noChangeAspect="1" noChangeArrowheads="1"/>
          </p:cNvSpPr>
          <p:nvPr/>
        </p:nvSpPr>
        <p:spPr bwMode="auto">
          <a:xfrm>
            <a:off x="5830888" y="6211888"/>
            <a:ext cx="901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SIP</a:t>
            </a:r>
          </a:p>
          <a:p>
            <a:pPr algn="l" defTabSz="1066800"/>
            <a:r>
              <a:rPr lang="zh-CN" altLang="en-US" b="0"/>
              <a:t>硬终端</a:t>
            </a:r>
          </a:p>
        </p:txBody>
      </p:sp>
      <p:sp>
        <p:nvSpPr>
          <p:cNvPr id="279819" name="Text Box 1291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279820" name="Rectangle 1292"/>
          <p:cNvSpPr>
            <a:spLocks noChangeAspect="1" noChangeArrowheads="1"/>
          </p:cNvSpPr>
          <p:nvPr/>
        </p:nvSpPr>
        <p:spPr bwMode="auto">
          <a:xfrm>
            <a:off x="7304088" y="6308725"/>
            <a:ext cx="126206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latin typeface="Arial Black" pitchFamily="34" charset="0"/>
              </a:rPr>
              <a:t>笔记本电脑</a:t>
            </a:r>
            <a:r>
              <a:rPr lang="en-US" altLang="zh-CN" b="0">
                <a:latin typeface="Arial Black" pitchFamily="34" charset="0"/>
              </a:rPr>
              <a:t>/</a:t>
            </a:r>
            <a:r>
              <a:rPr lang="zh-CN" altLang="en-US" b="0">
                <a:latin typeface="Arial Black" pitchFamily="34" charset="0"/>
              </a:rPr>
              <a:t>便携机</a:t>
            </a:r>
          </a:p>
        </p:txBody>
      </p:sp>
      <p:pic>
        <p:nvPicPr>
          <p:cNvPr id="279821" name="Picture 1293" descr="图片2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596900" cy="1017588"/>
          </a:xfrm>
          <a:prstGeom prst="rect">
            <a:avLst/>
          </a:prstGeom>
          <a:noFill/>
        </p:spPr>
      </p:pic>
      <p:pic>
        <p:nvPicPr>
          <p:cNvPr id="279822" name="Picture 1294" descr="图片2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1196975"/>
            <a:ext cx="908050" cy="549275"/>
          </a:xfrm>
          <a:prstGeom prst="rect">
            <a:avLst/>
          </a:prstGeom>
          <a:noFill/>
        </p:spPr>
      </p:pic>
      <p:pic>
        <p:nvPicPr>
          <p:cNvPr id="279823" name="Picture 1295" descr="图片26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798513" cy="944563"/>
          </a:xfrm>
          <a:prstGeom prst="rect">
            <a:avLst/>
          </a:prstGeom>
          <a:noFill/>
        </p:spPr>
      </p:pic>
      <p:pic>
        <p:nvPicPr>
          <p:cNvPr id="279824" name="Picture 1296" descr="图片2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836613"/>
            <a:ext cx="523875" cy="792162"/>
          </a:xfrm>
          <a:prstGeom prst="rect">
            <a:avLst/>
          </a:prstGeom>
          <a:noFill/>
        </p:spPr>
      </p:pic>
      <p:pic>
        <p:nvPicPr>
          <p:cNvPr id="279825" name="Picture 1297" descr="图片2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908050"/>
            <a:ext cx="665162" cy="1011238"/>
          </a:xfrm>
          <a:prstGeom prst="rect">
            <a:avLst/>
          </a:prstGeom>
          <a:noFill/>
        </p:spPr>
      </p:pic>
      <p:pic>
        <p:nvPicPr>
          <p:cNvPr id="279826" name="Picture 1298" descr="图片2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276475"/>
            <a:ext cx="633413" cy="974725"/>
          </a:xfrm>
          <a:prstGeom prst="rect">
            <a:avLst/>
          </a:prstGeom>
          <a:noFill/>
        </p:spPr>
      </p:pic>
      <p:pic>
        <p:nvPicPr>
          <p:cNvPr id="279827" name="Picture 1299" descr="图片2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249488"/>
            <a:ext cx="633413" cy="963612"/>
          </a:xfrm>
          <a:prstGeom prst="rect">
            <a:avLst/>
          </a:prstGeom>
          <a:noFill/>
        </p:spPr>
      </p:pic>
      <p:pic>
        <p:nvPicPr>
          <p:cNvPr id="279828" name="Picture 1300" descr="图片26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49500"/>
            <a:ext cx="585788" cy="901700"/>
          </a:xfrm>
          <a:prstGeom prst="rect">
            <a:avLst/>
          </a:prstGeom>
          <a:noFill/>
        </p:spPr>
      </p:pic>
      <p:pic>
        <p:nvPicPr>
          <p:cNvPr id="279829" name="Picture 1301" descr="图片26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2420938"/>
            <a:ext cx="768350" cy="792162"/>
          </a:xfrm>
          <a:prstGeom prst="rect">
            <a:avLst/>
          </a:prstGeom>
          <a:noFill/>
        </p:spPr>
      </p:pic>
      <p:pic>
        <p:nvPicPr>
          <p:cNvPr id="279830" name="Picture 1302" descr="图片26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188" y="2420938"/>
            <a:ext cx="585787" cy="901700"/>
          </a:xfrm>
          <a:prstGeom prst="rect">
            <a:avLst/>
          </a:prstGeom>
          <a:noFill/>
        </p:spPr>
      </p:pic>
      <p:pic>
        <p:nvPicPr>
          <p:cNvPr id="279831" name="Picture 1303" descr="图片26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650" y="3933825"/>
            <a:ext cx="590550" cy="901700"/>
          </a:xfrm>
          <a:prstGeom prst="rect">
            <a:avLst/>
          </a:prstGeom>
          <a:noFill/>
        </p:spPr>
      </p:pic>
      <p:pic>
        <p:nvPicPr>
          <p:cNvPr id="279832" name="Picture 1304" descr="图片26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4213" y="5373688"/>
            <a:ext cx="1079500" cy="847725"/>
          </a:xfrm>
          <a:prstGeom prst="rect">
            <a:avLst/>
          </a:prstGeom>
          <a:noFill/>
        </p:spPr>
      </p:pic>
      <p:pic>
        <p:nvPicPr>
          <p:cNvPr id="279833" name="Picture 1305" descr="图片2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95513" y="5589588"/>
            <a:ext cx="1073150" cy="738187"/>
          </a:xfrm>
          <a:prstGeom prst="rect">
            <a:avLst/>
          </a:prstGeom>
          <a:noFill/>
        </p:spPr>
      </p:pic>
      <p:pic>
        <p:nvPicPr>
          <p:cNvPr id="279834" name="Picture 1306" descr="图片27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924300" y="5229225"/>
            <a:ext cx="1036638" cy="1017588"/>
          </a:xfrm>
          <a:prstGeom prst="rect">
            <a:avLst/>
          </a:prstGeom>
          <a:noFill/>
        </p:spPr>
      </p:pic>
      <p:pic>
        <p:nvPicPr>
          <p:cNvPr id="279835" name="Picture 1307" descr="图片27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51500" y="5373688"/>
            <a:ext cx="1066800" cy="779462"/>
          </a:xfrm>
          <a:prstGeom prst="rect">
            <a:avLst/>
          </a:prstGeom>
          <a:noFill/>
        </p:spPr>
      </p:pic>
      <p:pic>
        <p:nvPicPr>
          <p:cNvPr id="279836" name="Picture 1308" descr="图片27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80288" y="5300663"/>
            <a:ext cx="1189037" cy="817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1" name="Rectangle 5"/>
          <p:cNvSpPr>
            <a:spLocks noChangeAspect="1" noChangeArrowheads="1"/>
          </p:cNvSpPr>
          <p:nvPr/>
        </p:nvSpPr>
        <p:spPr bwMode="auto">
          <a:xfrm>
            <a:off x="539750" y="1773238"/>
            <a:ext cx="1189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PC</a:t>
            </a:r>
            <a:r>
              <a:rPr lang="zh-CN" altLang="en-US" b="0"/>
              <a:t>终端</a:t>
            </a:r>
          </a:p>
        </p:txBody>
      </p:sp>
      <p:sp>
        <p:nvSpPr>
          <p:cNvPr id="275560" name="Rectangle 104"/>
          <p:cNvSpPr>
            <a:spLocks noChangeAspect="1" noChangeArrowheads="1"/>
          </p:cNvSpPr>
          <p:nvPr/>
        </p:nvSpPr>
        <p:spPr bwMode="auto">
          <a:xfrm>
            <a:off x="2268538" y="1916113"/>
            <a:ext cx="8461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打印机</a:t>
            </a:r>
          </a:p>
        </p:txBody>
      </p:sp>
      <p:sp>
        <p:nvSpPr>
          <p:cNvPr id="275561" name="Rectangle 105"/>
          <p:cNvSpPr>
            <a:spLocks noChangeAspect="1" noChangeArrowheads="1"/>
          </p:cNvSpPr>
          <p:nvPr/>
        </p:nvSpPr>
        <p:spPr bwMode="auto">
          <a:xfrm>
            <a:off x="3995738" y="1844675"/>
            <a:ext cx="1196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GSM/CDMA</a:t>
            </a:r>
          </a:p>
          <a:p>
            <a:pPr algn="l" defTabSz="1066800"/>
            <a:r>
              <a:rPr lang="zh-CN" altLang="en-US" b="0"/>
              <a:t>移动终端</a:t>
            </a:r>
          </a:p>
        </p:txBody>
      </p:sp>
      <p:sp>
        <p:nvSpPr>
          <p:cNvPr id="275562" name="Rectangle 106"/>
          <p:cNvSpPr>
            <a:spLocks noChangeAspect="1" noChangeArrowheads="1"/>
          </p:cNvSpPr>
          <p:nvPr/>
        </p:nvSpPr>
        <p:spPr bwMode="auto">
          <a:xfrm>
            <a:off x="5724525" y="1773238"/>
            <a:ext cx="91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Legacy</a:t>
            </a:r>
          </a:p>
          <a:p>
            <a:pPr algn="l" defTabSz="1066800"/>
            <a:r>
              <a:rPr lang="en-US" altLang="zh-CN" b="0"/>
              <a:t>Terminal</a:t>
            </a:r>
          </a:p>
        </p:txBody>
      </p:sp>
      <p:sp>
        <p:nvSpPr>
          <p:cNvPr id="275795" name="Rectangle 339"/>
          <p:cNvSpPr>
            <a:spLocks noChangeAspect="1" noChangeArrowheads="1"/>
          </p:cNvSpPr>
          <p:nvPr/>
        </p:nvSpPr>
        <p:spPr bwMode="auto">
          <a:xfrm>
            <a:off x="7235825" y="1773238"/>
            <a:ext cx="1217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MMS</a:t>
            </a:r>
          </a:p>
          <a:p>
            <a:pPr algn="l" defTabSz="1066800"/>
            <a:r>
              <a:rPr lang="en-US" altLang="zh-CN" b="0"/>
              <a:t>Terminal</a:t>
            </a:r>
          </a:p>
        </p:txBody>
      </p:sp>
      <p:sp>
        <p:nvSpPr>
          <p:cNvPr id="275836" name="Rectangle 380"/>
          <p:cNvSpPr>
            <a:spLocks noChangeAspect="1" noChangeArrowheads="1"/>
          </p:cNvSpPr>
          <p:nvPr/>
        </p:nvSpPr>
        <p:spPr bwMode="auto">
          <a:xfrm>
            <a:off x="468313" y="3284538"/>
            <a:ext cx="12176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3G</a:t>
            </a:r>
            <a:r>
              <a:rPr lang="zh-CN" altLang="en-US" b="0"/>
              <a:t>移动终端</a:t>
            </a:r>
          </a:p>
        </p:txBody>
      </p:sp>
      <p:sp>
        <p:nvSpPr>
          <p:cNvPr id="275926" name="Rectangle 470"/>
          <p:cNvSpPr>
            <a:spLocks noChangeAspect="1" noChangeArrowheads="1"/>
          </p:cNvSpPr>
          <p:nvPr/>
        </p:nvSpPr>
        <p:spPr bwMode="auto">
          <a:xfrm>
            <a:off x="2124075" y="3141663"/>
            <a:ext cx="1393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Smart Phone</a:t>
            </a:r>
          </a:p>
          <a:p>
            <a:pPr algn="l" defTabSz="1066800"/>
            <a:r>
              <a:rPr lang="en-US" altLang="zh-CN" b="0"/>
              <a:t>PDA</a:t>
            </a:r>
          </a:p>
        </p:txBody>
      </p:sp>
      <p:sp>
        <p:nvSpPr>
          <p:cNvPr id="275985" name="Rectangle 529"/>
          <p:cNvSpPr>
            <a:spLocks noChangeAspect="1" noChangeArrowheads="1"/>
          </p:cNvSpPr>
          <p:nvPr/>
        </p:nvSpPr>
        <p:spPr bwMode="auto">
          <a:xfrm>
            <a:off x="4068763" y="3281363"/>
            <a:ext cx="1066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3G</a:t>
            </a:r>
            <a:r>
              <a:rPr lang="zh-CN" altLang="en-US" b="0"/>
              <a:t>数据卡</a:t>
            </a:r>
          </a:p>
        </p:txBody>
      </p:sp>
      <p:sp>
        <p:nvSpPr>
          <p:cNvPr id="276044" name="Rectangle 588"/>
          <p:cNvSpPr>
            <a:spLocks noChangeAspect="1" noChangeArrowheads="1"/>
          </p:cNvSpPr>
          <p:nvPr/>
        </p:nvSpPr>
        <p:spPr bwMode="auto">
          <a:xfrm>
            <a:off x="5795963" y="3306763"/>
            <a:ext cx="481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STB</a:t>
            </a:r>
          </a:p>
        </p:txBody>
      </p:sp>
      <p:sp>
        <p:nvSpPr>
          <p:cNvPr id="276045" name="Rectangle 589"/>
          <p:cNvSpPr>
            <a:spLocks noChangeAspect="1" noChangeArrowheads="1"/>
          </p:cNvSpPr>
          <p:nvPr/>
        </p:nvSpPr>
        <p:spPr bwMode="auto">
          <a:xfrm>
            <a:off x="7537450" y="33575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视讯终端</a:t>
            </a:r>
          </a:p>
        </p:txBody>
      </p:sp>
      <p:sp>
        <p:nvSpPr>
          <p:cNvPr id="276077" name="Rectangle 621"/>
          <p:cNvSpPr>
            <a:spLocks noChangeAspect="1" noChangeArrowheads="1"/>
          </p:cNvSpPr>
          <p:nvPr/>
        </p:nvSpPr>
        <p:spPr bwMode="auto">
          <a:xfrm>
            <a:off x="827088" y="472440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摄像头</a:t>
            </a:r>
          </a:p>
        </p:txBody>
      </p:sp>
      <p:sp>
        <p:nvSpPr>
          <p:cNvPr id="276078" name="Rectangle 622"/>
          <p:cNvSpPr>
            <a:spLocks noChangeAspect="1" noChangeArrowheads="1"/>
          </p:cNvSpPr>
          <p:nvPr/>
        </p:nvSpPr>
        <p:spPr bwMode="auto">
          <a:xfrm>
            <a:off x="2484438" y="472440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摄像机</a:t>
            </a:r>
          </a:p>
        </p:txBody>
      </p:sp>
      <p:sp>
        <p:nvSpPr>
          <p:cNvPr id="276079" name="Rectangle 623"/>
          <p:cNvSpPr>
            <a:spLocks noChangeAspect="1" noChangeArrowheads="1"/>
          </p:cNvSpPr>
          <p:nvPr/>
        </p:nvSpPr>
        <p:spPr bwMode="auto">
          <a:xfrm>
            <a:off x="4211638" y="494188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麦克风</a:t>
            </a:r>
          </a:p>
        </p:txBody>
      </p:sp>
      <p:sp>
        <p:nvSpPr>
          <p:cNvPr id="276173" name="Rectangle 717"/>
          <p:cNvSpPr>
            <a:spLocks noChangeAspect="1" noChangeArrowheads="1"/>
          </p:cNvSpPr>
          <p:nvPr/>
        </p:nvSpPr>
        <p:spPr bwMode="auto">
          <a:xfrm>
            <a:off x="5965825" y="486886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耳麦</a:t>
            </a:r>
          </a:p>
        </p:txBody>
      </p:sp>
      <p:sp>
        <p:nvSpPr>
          <p:cNvPr id="276190" name="Rectangle 734"/>
          <p:cNvSpPr>
            <a:spLocks noChangeAspect="1" noChangeArrowheads="1"/>
          </p:cNvSpPr>
          <p:nvPr/>
        </p:nvSpPr>
        <p:spPr bwMode="auto">
          <a:xfrm>
            <a:off x="971550" y="6308725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</a:p>
        </p:txBody>
      </p:sp>
      <p:sp>
        <p:nvSpPr>
          <p:cNvPr id="276191" name="Rectangle 735"/>
          <p:cNvSpPr>
            <a:spLocks noChangeAspect="1" noChangeArrowheads="1"/>
          </p:cNvSpPr>
          <p:nvPr/>
        </p:nvSpPr>
        <p:spPr bwMode="auto">
          <a:xfrm>
            <a:off x="2411413" y="6308725"/>
            <a:ext cx="9191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LAN Switch</a:t>
            </a:r>
          </a:p>
        </p:txBody>
      </p:sp>
      <p:sp>
        <p:nvSpPr>
          <p:cNvPr id="276241" name="Rectangle 785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95288" y="5157788"/>
            <a:ext cx="2951162" cy="296862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>
                <a:solidFill>
                  <a:schemeClr val="tx1"/>
                </a:solidFill>
              </a:rPr>
              <a:t>数通</a:t>
            </a:r>
            <a:r>
              <a:rPr lang="en-US" altLang="zh-CN" sz="1400" b="1">
                <a:solidFill>
                  <a:schemeClr val="tx1"/>
                </a:solidFill>
              </a:rPr>
              <a:t>/</a:t>
            </a:r>
            <a:r>
              <a:rPr lang="zh-CN" altLang="en-US" sz="1400" b="1">
                <a:solidFill>
                  <a:schemeClr val="tx1"/>
                </a:solidFill>
              </a:rPr>
              <a:t>传输设备 （</a:t>
            </a:r>
            <a:r>
              <a:rPr lang="en-US" altLang="zh-CN" sz="1400" b="1">
                <a:solidFill>
                  <a:schemeClr val="tx1"/>
                </a:solidFill>
              </a:rPr>
              <a:t>Data Com</a:t>
            </a:r>
            <a:r>
              <a:rPr lang="zh-CN" altLang="en-US" sz="1400" b="1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6242" name="Rectangle 786"/>
          <p:cNvSpPr>
            <a:spLocks noChangeAspect="1" noChangeArrowheads="1"/>
          </p:cNvSpPr>
          <p:nvPr/>
        </p:nvSpPr>
        <p:spPr bwMode="auto">
          <a:xfrm>
            <a:off x="4346575" y="6159500"/>
            <a:ext cx="4556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Router</a:t>
            </a:r>
          </a:p>
        </p:txBody>
      </p:sp>
      <p:sp>
        <p:nvSpPr>
          <p:cNvPr id="276243" name="Rectangle 787"/>
          <p:cNvSpPr>
            <a:spLocks noChangeAspect="1" noChangeArrowheads="1"/>
          </p:cNvSpPr>
          <p:nvPr/>
        </p:nvSpPr>
        <p:spPr bwMode="auto">
          <a:xfrm>
            <a:off x="5791200" y="6237288"/>
            <a:ext cx="81121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窄带</a:t>
            </a:r>
            <a:r>
              <a:rPr lang="en-US" altLang="zh-CN" b="0"/>
              <a:t>Modem</a:t>
            </a:r>
          </a:p>
        </p:txBody>
      </p:sp>
      <p:sp>
        <p:nvSpPr>
          <p:cNvPr id="276244" name="Rectangle 788"/>
          <p:cNvSpPr>
            <a:spLocks noChangeAspect="1" noChangeArrowheads="1"/>
          </p:cNvSpPr>
          <p:nvPr/>
        </p:nvSpPr>
        <p:spPr bwMode="auto">
          <a:xfrm>
            <a:off x="7524750" y="6092825"/>
            <a:ext cx="50641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ADSL </a:t>
            </a:r>
          </a:p>
          <a:p>
            <a:pPr algn="l"/>
            <a:r>
              <a:rPr lang="en-US" altLang="zh-CN" b="0"/>
              <a:t>Modem</a:t>
            </a:r>
          </a:p>
        </p:txBody>
      </p:sp>
      <p:sp>
        <p:nvSpPr>
          <p:cNvPr id="276323" name="Text Box 867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76324" name="Picture 868" descr="图片27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765175"/>
            <a:ext cx="931862" cy="901700"/>
          </a:xfrm>
          <a:prstGeom prst="rect">
            <a:avLst/>
          </a:prstGeom>
          <a:noFill/>
        </p:spPr>
      </p:pic>
      <p:pic>
        <p:nvPicPr>
          <p:cNvPr id="276325" name="Picture 869" descr="图片2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08050"/>
            <a:ext cx="1036638" cy="944563"/>
          </a:xfrm>
          <a:prstGeom prst="rect">
            <a:avLst/>
          </a:prstGeom>
          <a:noFill/>
        </p:spPr>
      </p:pic>
      <p:pic>
        <p:nvPicPr>
          <p:cNvPr id="276326" name="Picture 870" descr="图片2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765175"/>
            <a:ext cx="695325" cy="1163638"/>
          </a:xfrm>
          <a:prstGeom prst="rect">
            <a:avLst/>
          </a:prstGeom>
          <a:noFill/>
        </p:spPr>
      </p:pic>
      <p:pic>
        <p:nvPicPr>
          <p:cNvPr id="276327" name="Picture 871" descr="图片27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765175"/>
            <a:ext cx="500063" cy="1122363"/>
          </a:xfrm>
          <a:prstGeom prst="rect">
            <a:avLst/>
          </a:prstGeom>
          <a:noFill/>
        </p:spPr>
      </p:pic>
      <p:pic>
        <p:nvPicPr>
          <p:cNvPr id="276328" name="Picture 872" descr="图片2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836613"/>
            <a:ext cx="622300" cy="938212"/>
          </a:xfrm>
          <a:prstGeom prst="rect">
            <a:avLst/>
          </a:prstGeom>
          <a:noFill/>
        </p:spPr>
      </p:pic>
      <p:pic>
        <p:nvPicPr>
          <p:cNvPr id="276329" name="Picture 873" descr="图片2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276475"/>
            <a:ext cx="622300" cy="931863"/>
          </a:xfrm>
          <a:prstGeom prst="rect">
            <a:avLst/>
          </a:prstGeom>
          <a:noFill/>
        </p:spPr>
      </p:pic>
      <p:pic>
        <p:nvPicPr>
          <p:cNvPr id="276330" name="Picture 874" descr="图片28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205038"/>
            <a:ext cx="731838" cy="1066800"/>
          </a:xfrm>
          <a:prstGeom prst="rect">
            <a:avLst/>
          </a:prstGeom>
          <a:noFill/>
        </p:spPr>
      </p:pic>
      <p:pic>
        <p:nvPicPr>
          <p:cNvPr id="276331" name="Picture 875" descr="图片28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275" y="2492375"/>
            <a:ext cx="1249363" cy="682625"/>
          </a:xfrm>
          <a:prstGeom prst="rect">
            <a:avLst/>
          </a:prstGeom>
          <a:noFill/>
        </p:spPr>
      </p:pic>
      <p:pic>
        <p:nvPicPr>
          <p:cNvPr id="276332" name="Picture 876" descr="图片28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636838"/>
            <a:ext cx="1163637" cy="500062"/>
          </a:xfrm>
          <a:prstGeom prst="rect">
            <a:avLst/>
          </a:prstGeom>
          <a:noFill/>
        </p:spPr>
      </p:pic>
      <p:pic>
        <p:nvPicPr>
          <p:cNvPr id="276333" name="Picture 877" descr="图片28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64388" y="2636838"/>
            <a:ext cx="1268412" cy="585787"/>
          </a:xfrm>
          <a:prstGeom prst="rect">
            <a:avLst/>
          </a:prstGeom>
          <a:noFill/>
        </p:spPr>
      </p:pic>
      <p:pic>
        <p:nvPicPr>
          <p:cNvPr id="276334" name="Picture 878" descr="图片28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860800"/>
            <a:ext cx="901700" cy="779463"/>
          </a:xfrm>
          <a:prstGeom prst="rect">
            <a:avLst/>
          </a:prstGeom>
          <a:noFill/>
        </p:spPr>
      </p:pic>
      <p:pic>
        <p:nvPicPr>
          <p:cNvPr id="276335" name="Picture 879" descr="图片28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860800"/>
            <a:ext cx="871538" cy="890588"/>
          </a:xfrm>
          <a:prstGeom prst="rect">
            <a:avLst/>
          </a:prstGeom>
          <a:noFill/>
        </p:spPr>
      </p:pic>
      <p:pic>
        <p:nvPicPr>
          <p:cNvPr id="276336" name="Picture 880" descr="图片28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356100" y="3789363"/>
            <a:ext cx="493713" cy="1103312"/>
          </a:xfrm>
          <a:prstGeom prst="rect">
            <a:avLst/>
          </a:prstGeom>
          <a:noFill/>
        </p:spPr>
      </p:pic>
      <p:pic>
        <p:nvPicPr>
          <p:cNvPr id="276337" name="Picture 881" descr="图片28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0063" y="3716338"/>
            <a:ext cx="895350" cy="1116012"/>
          </a:xfrm>
          <a:prstGeom prst="rect">
            <a:avLst/>
          </a:prstGeom>
          <a:noFill/>
        </p:spPr>
      </p:pic>
      <p:pic>
        <p:nvPicPr>
          <p:cNvPr id="276338" name="Picture 882" descr="图片28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84213" y="5589588"/>
            <a:ext cx="1158875" cy="493712"/>
          </a:xfrm>
          <a:prstGeom prst="rect">
            <a:avLst/>
          </a:prstGeom>
          <a:noFill/>
        </p:spPr>
      </p:pic>
      <p:pic>
        <p:nvPicPr>
          <p:cNvPr id="276339" name="Picture 883" descr="图片28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39975" y="5661025"/>
            <a:ext cx="1139825" cy="481013"/>
          </a:xfrm>
          <a:prstGeom prst="rect">
            <a:avLst/>
          </a:prstGeom>
          <a:noFill/>
        </p:spPr>
      </p:pic>
      <p:pic>
        <p:nvPicPr>
          <p:cNvPr id="276340" name="Picture 884" descr="图片29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140200" y="5300663"/>
            <a:ext cx="798513" cy="725487"/>
          </a:xfrm>
          <a:prstGeom prst="rect">
            <a:avLst/>
          </a:prstGeom>
          <a:noFill/>
        </p:spPr>
      </p:pic>
      <p:pic>
        <p:nvPicPr>
          <p:cNvPr id="276341" name="Picture 885" descr="图片29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24525" y="5516563"/>
            <a:ext cx="1036638" cy="487362"/>
          </a:xfrm>
          <a:prstGeom prst="rect">
            <a:avLst/>
          </a:prstGeom>
          <a:noFill/>
        </p:spPr>
      </p:pic>
      <p:pic>
        <p:nvPicPr>
          <p:cNvPr id="276342" name="Picture 886" descr="图片29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80288" y="5373688"/>
            <a:ext cx="981075" cy="6334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4" name="Rectangle 54"/>
          <p:cNvSpPr>
            <a:spLocks noChangeAspect="1" noChangeArrowheads="1"/>
          </p:cNvSpPr>
          <p:nvPr/>
        </p:nvSpPr>
        <p:spPr bwMode="auto">
          <a:xfrm>
            <a:off x="539750" y="1773238"/>
            <a:ext cx="1189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PC</a:t>
            </a:r>
            <a:r>
              <a:rPr lang="zh-CN" altLang="en-US" b="0"/>
              <a:t>终端</a:t>
            </a:r>
          </a:p>
        </p:txBody>
      </p:sp>
      <p:sp>
        <p:nvSpPr>
          <p:cNvPr id="276712" name="Rectangle 232"/>
          <p:cNvSpPr>
            <a:spLocks noChangeAspect="1" noChangeArrowheads="1"/>
          </p:cNvSpPr>
          <p:nvPr/>
        </p:nvSpPr>
        <p:spPr bwMode="auto">
          <a:xfrm>
            <a:off x="2268538" y="1916113"/>
            <a:ext cx="8461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打印机</a:t>
            </a:r>
          </a:p>
        </p:txBody>
      </p:sp>
      <p:sp>
        <p:nvSpPr>
          <p:cNvPr id="276713" name="Rectangle 233"/>
          <p:cNvSpPr>
            <a:spLocks noChangeAspect="1" noChangeArrowheads="1"/>
          </p:cNvSpPr>
          <p:nvPr/>
        </p:nvSpPr>
        <p:spPr bwMode="auto">
          <a:xfrm>
            <a:off x="3995738" y="1844675"/>
            <a:ext cx="1196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GSM/CDMA</a:t>
            </a:r>
          </a:p>
          <a:p>
            <a:pPr algn="l" defTabSz="1066800"/>
            <a:r>
              <a:rPr lang="zh-CN" altLang="en-US" b="0"/>
              <a:t>移动终端</a:t>
            </a:r>
          </a:p>
        </p:txBody>
      </p:sp>
      <p:sp>
        <p:nvSpPr>
          <p:cNvPr id="276714" name="Rectangle 234"/>
          <p:cNvSpPr>
            <a:spLocks noChangeAspect="1" noChangeArrowheads="1"/>
          </p:cNvSpPr>
          <p:nvPr/>
        </p:nvSpPr>
        <p:spPr bwMode="auto">
          <a:xfrm>
            <a:off x="5724525" y="1773238"/>
            <a:ext cx="91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Legacy</a:t>
            </a:r>
          </a:p>
          <a:p>
            <a:pPr algn="l" defTabSz="1066800"/>
            <a:r>
              <a:rPr lang="en-US" altLang="zh-CN" b="0"/>
              <a:t>Terminal</a:t>
            </a:r>
          </a:p>
        </p:txBody>
      </p:sp>
      <p:sp>
        <p:nvSpPr>
          <p:cNvPr id="276715" name="Rectangle 235"/>
          <p:cNvSpPr>
            <a:spLocks noChangeAspect="1" noChangeArrowheads="1"/>
          </p:cNvSpPr>
          <p:nvPr/>
        </p:nvSpPr>
        <p:spPr bwMode="auto">
          <a:xfrm>
            <a:off x="7235825" y="1773238"/>
            <a:ext cx="1217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MMS</a:t>
            </a:r>
          </a:p>
          <a:p>
            <a:pPr algn="l" defTabSz="1066800"/>
            <a:r>
              <a:rPr lang="en-US" altLang="zh-CN" b="0"/>
              <a:t>Terminal</a:t>
            </a:r>
          </a:p>
        </p:txBody>
      </p:sp>
      <p:sp>
        <p:nvSpPr>
          <p:cNvPr id="276716" name="Rectangle 236"/>
          <p:cNvSpPr>
            <a:spLocks noChangeAspect="1" noChangeArrowheads="1"/>
          </p:cNvSpPr>
          <p:nvPr/>
        </p:nvSpPr>
        <p:spPr bwMode="auto">
          <a:xfrm>
            <a:off x="468313" y="3284538"/>
            <a:ext cx="12176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3G</a:t>
            </a:r>
            <a:r>
              <a:rPr lang="zh-CN" altLang="en-US" b="0"/>
              <a:t>移动终端</a:t>
            </a:r>
          </a:p>
        </p:txBody>
      </p:sp>
      <p:sp>
        <p:nvSpPr>
          <p:cNvPr id="276717" name="Rectangle 237"/>
          <p:cNvSpPr>
            <a:spLocks noChangeAspect="1" noChangeArrowheads="1"/>
          </p:cNvSpPr>
          <p:nvPr/>
        </p:nvSpPr>
        <p:spPr bwMode="auto">
          <a:xfrm>
            <a:off x="2124075" y="3141663"/>
            <a:ext cx="1393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Smart Phone</a:t>
            </a:r>
          </a:p>
          <a:p>
            <a:pPr algn="l" defTabSz="1066800"/>
            <a:r>
              <a:rPr lang="en-US" altLang="zh-CN" b="0"/>
              <a:t>PDA</a:t>
            </a:r>
          </a:p>
        </p:txBody>
      </p:sp>
      <p:sp>
        <p:nvSpPr>
          <p:cNvPr id="276952" name="Rectangle 472"/>
          <p:cNvSpPr>
            <a:spLocks noChangeAspect="1" noChangeArrowheads="1"/>
          </p:cNvSpPr>
          <p:nvPr/>
        </p:nvSpPr>
        <p:spPr bwMode="auto">
          <a:xfrm>
            <a:off x="4068763" y="3281363"/>
            <a:ext cx="1066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/>
              <a:t>3G</a:t>
            </a:r>
            <a:r>
              <a:rPr lang="zh-CN" altLang="en-US" b="0"/>
              <a:t>数据卡</a:t>
            </a:r>
          </a:p>
        </p:txBody>
      </p:sp>
      <p:sp>
        <p:nvSpPr>
          <p:cNvPr id="276953" name="Rectangle 473"/>
          <p:cNvSpPr>
            <a:spLocks noChangeAspect="1" noChangeArrowheads="1"/>
          </p:cNvSpPr>
          <p:nvPr/>
        </p:nvSpPr>
        <p:spPr bwMode="auto">
          <a:xfrm>
            <a:off x="5795963" y="3306763"/>
            <a:ext cx="481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/>
              <a:t>STB</a:t>
            </a:r>
          </a:p>
        </p:txBody>
      </p:sp>
      <p:sp>
        <p:nvSpPr>
          <p:cNvPr id="276954" name="Rectangle 474"/>
          <p:cNvSpPr>
            <a:spLocks noChangeAspect="1" noChangeArrowheads="1"/>
          </p:cNvSpPr>
          <p:nvPr/>
        </p:nvSpPr>
        <p:spPr bwMode="auto">
          <a:xfrm>
            <a:off x="7385050" y="3357563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视讯会议终端</a:t>
            </a:r>
          </a:p>
        </p:txBody>
      </p:sp>
      <p:sp>
        <p:nvSpPr>
          <p:cNvPr id="277052" name="Rectangle 572"/>
          <p:cNvSpPr>
            <a:spLocks noChangeAspect="1" noChangeArrowheads="1"/>
          </p:cNvSpPr>
          <p:nvPr/>
        </p:nvSpPr>
        <p:spPr bwMode="auto">
          <a:xfrm>
            <a:off x="827088" y="472440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摄像头</a:t>
            </a:r>
          </a:p>
        </p:txBody>
      </p:sp>
      <p:sp>
        <p:nvSpPr>
          <p:cNvPr id="277053" name="Rectangle 573"/>
          <p:cNvSpPr>
            <a:spLocks noChangeAspect="1" noChangeArrowheads="1"/>
          </p:cNvSpPr>
          <p:nvPr/>
        </p:nvSpPr>
        <p:spPr bwMode="auto">
          <a:xfrm>
            <a:off x="2484438" y="472440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摄像机</a:t>
            </a:r>
          </a:p>
        </p:txBody>
      </p:sp>
      <p:sp>
        <p:nvSpPr>
          <p:cNvPr id="277054" name="Rectangle 574"/>
          <p:cNvSpPr>
            <a:spLocks noChangeAspect="1" noChangeArrowheads="1"/>
          </p:cNvSpPr>
          <p:nvPr/>
        </p:nvSpPr>
        <p:spPr bwMode="auto">
          <a:xfrm>
            <a:off x="4211638" y="47974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麦克风</a:t>
            </a:r>
          </a:p>
        </p:txBody>
      </p:sp>
      <p:sp>
        <p:nvSpPr>
          <p:cNvPr id="277166" name="Rectangle 686"/>
          <p:cNvSpPr>
            <a:spLocks noChangeAspect="1" noChangeArrowheads="1"/>
          </p:cNvSpPr>
          <p:nvPr/>
        </p:nvSpPr>
        <p:spPr bwMode="auto">
          <a:xfrm>
            <a:off x="5965825" y="48006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耳麦</a:t>
            </a:r>
          </a:p>
        </p:txBody>
      </p:sp>
      <p:sp>
        <p:nvSpPr>
          <p:cNvPr id="277167" name="Rectangle 687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611188" y="5013325"/>
            <a:ext cx="2951162" cy="296863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>
                <a:solidFill>
                  <a:schemeClr val="tx1"/>
                </a:solidFill>
              </a:rPr>
              <a:t>数通</a:t>
            </a:r>
            <a:r>
              <a:rPr lang="en-US" altLang="zh-CN" sz="1400" b="1">
                <a:solidFill>
                  <a:schemeClr val="tx1"/>
                </a:solidFill>
              </a:rPr>
              <a:t>/</a:t>
            </a:r>
            <a:r>
              <a:rPr lang="zh-CN" altLang="en-US" sz="1400" b="1">
                <a:solidFill>
                  <a:schemeClr val="tx1"/>
                </a:solidFill>
              </a:rPr>
              <a:t>传输设备 （</a:t>
            </a:r>
            <a:r>
              <a:rPr lang="en-US" altLang="zh-CN" sz="1400" b="1">
                <a:solidFill>
                  <a:schemeClr val="tx1"/>
                </a:solidFill>
              </a:rPr>
              <a:t>Data Com</a:t>
            </a:r>
            <a:r>
              <a:rPr lang="zh-CN" altLang="en-US" sz="1400" b="1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7266" name="Rectangle 786"/>
          <p:cNvSpPr>
            <a:spLocks noChangeAspect="1" noChangeArrowheads="1"/>
          </p:cNvSpPr>
          <p:nvPr/>
        </p:nvSpPr>
        <p:spPr bwMode="auto">
          <a:xfrm>
            <a:off x="971550" y="6308725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</a:p>
        </p:txBody>
      </p:sp>
      <p:sp>
        <p:nvSpPr>
          <p:cNvPr id="277267" name="Rectangle 787"/>
          <p:cNvSpPr>
            <a:spLocks noChangeAspect="1" noChangeArrowheads="1"/>
          </p:cNvSpPr>
          <p:nvPr/>
        </p:nvSpPr>
        <p:spPr bwMode="auto">
          <a:xfrm>
            <a:off x="2411413" y="6308725"/>
            <a:ext cx="9191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LAN Switch</a:t>
            </a:r>
          </a:p>
        </p:txBody>
      </p:sp>
      <p:sp>
        <p:nvSpPr>
          <p:cNvPr id="277268" name="Rectangle 788"/>
          <p:cNvSpPr>
            <a:spLocks noChangeAspect="1" noChangeArrowheads="1"/>
          </p:cNvSpPr>
          <p:nvPr/>
        </p:nvSpPr>
        <p:spPr bwMode="auto">
          <a:xfrm>
            <a:off x="4346575" y="6159500"/>
            <a:ext cx="4556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Router</a:t>
            </a:r>
          </a:p>
        </p:txBody>
      </p:sp>
      <p:sp>
        <p:nvSpPr>
          <p:cNvPr id="277269" name="Rectangle 789"/>
          <p:cNvSpPr>
            <a:spLocks noChangeAspect="1" noChangeArrowheads="1"/>
          </p:cNvSpPr>
          <p:nvPr/>
        </p:nvSpPr>
        <p:spPr bwMode="auto">
          <a:xfrm>
            <a:off x="5791200" y="6237288"/>
            <a:ext cx="81121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窄带</a:t>
            </a:r>
            <a:r>
              <a:rPr lang="en-US" altLang="zh-CN" b="0"/>
              <a:t>Modem</a:t>
            </a:r>
          </a:p>
        </p:txBody>
      </p:sp>
      <p:sp>
        <p:nvSpPr>
          <p:cNvPr id="277270" name="Rectangle 790"/>
          <p:cNvSpPr>
            <a:spLocks noChangeAspect="1" noChangeArrowheads="1"/>
          </p:cNvSpPr>
          <p:nvPr/>
        </p:nvSpPr>
        <p:spPr bwMode="auto">
          <a:xfrm>
            <a:off x="7524750" y="6092825"/>
            <a:ext cx="50641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ADSL </a:t>
            </a:r>
          </a:p>
          <a:p>
            <a:pPr algn="l"/>
            <a:r>
              <a:rPr lang="en-US" altLang="zh-CN" b="0"/>
              <a:t>Modem</a:t>
            </a:r>
          </a:p>
        </p:txBody>
      </p:sp>
      <p:sp>
        <p:nvSpPr>
          <p:cNvPr id="277350" name="Text Box 870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77351" name="Picture 871" descr="图片29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836613"/>
            <a:ext cx="931862" cy="908050"/>
          </a:xfrm>
          <a:prstGeom prst="rect">
            <a:avLst/>
          </a:prstGeom>
          <a:noFill/>
        </p:spPr>
      </p:pic>
      <p:pic>
        <p:nvPicPr>
          <p:cNvPr id="277352" name="Picture 872" descr="图片2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836613"/>
            <a:ext cx="1030287" cy="944562"/>
          </a:xfrm>
          <a:prstGeom prst="rect">
            <a:avLst/>
          </a:prstGeom>
          <a:noFill/>
        </p:spPr>
      </p:pic>
      <p:pic>
        <p:nvPicPr>
          <p:cNvPr id="277353" name="Picture 873" descr="图片29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765175"/>
            <a:ext cx="695325" cy="1163638"/>
          </a:xfrm>
          <a:prstGeom prst="rect">
            <a:avLst/>
          </a:prstGeom>
          <a:noFill/>
        </p:spPr>
      </p:pic>
      <p:pic>
        <p:nvPicPr>
          <p:cNvPr id="277354" name="Picture 874" descr="图片29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692150"/>
            <a:ext cx="500063" cy="1122363"/>
          </a:xfrm>
          <a:prstGeom prst="rect">
            <a:avLst/>
          </a:prstGeom>
          <a:noFill/>
        </p:spPr>
      </p:pic>
      <p:pic>
        <p:nvPicPr>
          <p:cNvPr id="277355" name="Picture 875" descr="图片29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836613"/>
            <a:ext cx="615950" cy="931862"/>
          </a:xfrm>
          <a:prstGeom prst="rect">
            <a:avLst/>
          </a:prstGeom>
          <a:noFill/>
        </p:spPr>
      </p:pic>
      <p:pic>
        <p:nvPicPr>
          <p:cNvPr id="277356" name="Picture 876" descr="图片29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276475"/>
            <a:ext cx="622300" cy="931863"/>
          </a:xfrm>
          <a:prstGeom prst="rect">
            <a:avLst/>
          </a:prstGeom>
          <a:noFill/>
        </p:spPr>
      </p:pic>
      <p:pic>
        <p:nvPicPr>
          <p:cNvPr id="277357" name="Picture 877" descr="图片29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133600"/>
            <a:ext cx="731837" cy="1066800"/>
          </a:xfrm>
          <a:prstGeom prst="rect">
            <a:avLst/>
          </a:prstGeom>
          <a:noFill/>
        </p:spPr>
      </p:pic>
      <p:pic>
        <p:nvPicPr>
          <p:cNvPr id="277358" name="Picture 878" descr="图片3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636838"/>
            <a:ext cx="1255713" cy="682625"/>
          </a:xfrm>
          <a:prstGeom prst="rect">
            <a:avLst/>
          </a:prstGeom>
          <a:noFill/>
        </p:spPr>
      </p:pic>
      <p:pic>
        <p:nvPicPr>
          <p:cNvPr id="277359" name="Picture 879" descr="图片30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636838"/>
            <a:ext cx="1169987" cy="500062"/>
          </a:xfrm>
          <a:prstGeom prst="rect">
            <a:avLst/>
          </a:prstGeom>
          <a:noFill/>
        </p:spPr>
      </p:pic>
      <p:pic>
        <p:nvPicPr>
          <p:cNvPr id="277360" name="Picture 880" descr="图片30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565400"/>
            <a:ext cx="1262063" cy="585788"/>
          </a:xfrm>
          <a:prstGeom prst="rect">
            <a:avLst/>
          </a:prstGeom>
          <a:noFill/>
        </p:spPr>
      </p:pic>
      <p:pic>
        <p:nvPicPr>
          <p:cNvPr id="277361" name="Picture 881" descr="图片30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3789363"/>
            <a:ext cx="901700" cy="798512"/>
          </a:xfrm>
          <a:prstGeom prst="rect">
            <a:avLst/>
          </a:prstGeom>
          <a:noFill/>
        </p:spPr>
      </p:pic>
      <p:pic>
        <p:nvPicPr>
          <p:cNvPr id="277362" name="Picture 882" descr="图片30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66950" y="3789363"/>
            <a:ext cx="871538" cy="890587"/>
          </a:xfrm>
          <a:prstGeom prst="rect">
            <a:avLst/>
          </a:prstGeom>
          <a:noFill/>
        </p:spPr>
      </p:pic>
      <p:pic>
        <p:nvPicPr>
          <p:cNvPr id="277363" name="Picture 883" descr="图片30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4663" y="3644900"/>
            <a:ext cx="506412" cy="1139825"/>
          </a:xfrm>
          <a:prstGeom prst="rect">
            <a:avLst/>
          </a:prstGeom>
          <a:noFill/>
        </p:spPr>
      </p:pic>
      <p:pic>
        <p:nvPicPr>
          <p:cNvPr id="277364" name="Picture 884" descr="图片30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1500" y="3716338"/>
            <a:ext cx="901700" cy="1122362"/>
          </a:xfrm>
          <a:prstGeom prst="rect">
            <a:avLst/>
          </a:prstGeom>
          <a:noFill/>
        </p:spPr>
      </p:pic>
      <p:pic>
        <p:nvPicPr>
          <p:cNvPr id="277365" name="Picture 885" descr="图片30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188" y="5516563"/>
            <a:ext cx="1158875" cy="493712"/>
          </a:xfrm>
          <a:prstGeom prst="rect">
            <a:avLst/>
          </a:prstGeom>
          <a:noFill/>
        </p:spPr>
      </p:pic>
      <p:pic>
        <p:nvPicPr>
          <p:cNvPr id="277366" name="Picture 886" descr="图片30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39975" y="5516563"/>
            <a:ext cx="1139825" cy="487362"/>
          </a:xfrm>
          <a:prstGeom prst="rect">
            <a:avLst/>
          </a:prstGeom>
          <a:noFill/>
        </p:spPr>
      </p:pic>
      <p:pic>
        <p:nvPicPr>
          <p:cNvPr id="277367" name="Picture 887" descr="图片30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140200" y="5300663"/>
            <a:ext cx="798513" cy="719137"/>
          </a:xfrm>
          <a:prstGeom prst="rect">
            <a:avLst/>
          </a:prstGeom>
          <a:noFill/>
        </p:spPr>
      </p:pic>
      <p:pic>
        <p:nvPicPr>
          <p:cNvPr id="277368" name="Picture 888" descr="图片31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651500" y="5516563"/>
            <a:ext cx="1036638" cy="481012"/>
          </a:xfrm>
          <a:prstGeom prst="rect">
            <a:avLst/>
          </a:prstGeom>
          <a:noFill/>
        </p:spPr>
      </p:pic>
      <p:pic>
        <p:nvPicPr>
          <p:cNvPr id="277369" name="Picture 889" descr="图片31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08850" y="5373688"/>
            <a:ext cx="987425" cy="6334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9" name="Rectangle 5"/>
          <p:cNvSpPr>
            <a:spLocks noChangeAspect="1" noChangeArrowheads="1"/>
          </p:cNvSpPr>
          <p:nvPr/>
        </p:nvSpPr>
        <p:spPr bwMode="auto">
          <a:xfrm>
            <a:off x="758825" y="1695450"/>
            <a:ext cx="547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/>
              <a:t>F5 load</a:t>
            </a:r>
          </a:p>
          <a:p>
            <a:r>
              <a:rPr lang="en-US" altLang="zh-CN" b="0"/>
              <a:t>Balance</a:t>
            </a:r>
          </a:p>
        </p:txBody>
      </p:sp>
      <p:sp>
        <p:nvSpPr>
          <p:cNvPr id="277510" name="Rectangle 6"/>
          <p:cNvSpPr>
            <a:spLocks noChangeAspect="1" noChangeArrowheads="1"/>
          </p:cNvSpPr>
          <p:nvPr/>
        </p:nvSpPr>
        <p:spPr bwMode="auto">
          <a:xfrm>
            <a:off x="2522538" y="1844675"/>
            <a:ext cx="457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防火墙</a:t>
            </a:r>
          </a:p>
        </p:txBody>
      </p:sp>
      <p:sp>
        <p:nvSpPr>
          <p:cNvPr id="277511" name="Rectangle 7"/>
          <p:cNvSpPr>
            <a:spLocks noChangeAspect="1" noChangeArrowheads="1"/>
          </p:cNvSpPr>
          <p:nvPr/>
        </p:nvSpPr>
        <p:spPr bwMode="auto">
          <a:xfrm>
            <a:off x="4310063" y="1916113"/>
            <a:ext cx="3048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微波</a:t>
            </a:r>
          </a:p>
        </p:txBody>
      </p:sp>
      <p:sp>
        <p:nvSpPr>
          <p:cNvPr id="277571" name="Rectangle 67"/>
          <p:cNvSpPr>
            <a:spLocks noChangeAspect="1" noChangeArrowheads="1"/>
          </p:cNvSpPr>
          <p:nvPr/>
        </p:nvSpPr>
        <p:spPr bwMode="auto">
          <a:xfrm>
            <a:off x="5651500" y="1628775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自动配线架</a:t>
            </a:r>
          </a:p>
          <a:p>
            <a:pPr algn="l" defTabSz="1066800"/>
            <a:r>
              <a:rPr lang="en-US" altLang="zh-CN" b="0"/>
              <a:t>MDF</a:t>
            </a:r>
          </a:p>
        </p:txBody>
      </p:sp>
      <p:sp>
        <p:nvSpPr>
          <p:cNvPr id="277616" name="Rectangle 11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468313" y="2205038"/>
            <a:ext cx="3111500" cy="2889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>
                <a:solidFill>
                  <a:schemeClr val="tx1"/>
                </a:solidFill>
              </a:rPr>
              <a:t>网管设备 （</a:t>
            </a:r>
            <a:r>
              <a:rPr lang="en-US" altLang="zh-CN" sz="1400" b="1">
                <a:solidFill>
                  <a:schemeClr val="tx1"/>
                </a:solidFill>
              </a:rPr>
              <a:t>Network Management</a:t>
            </a:r>
            <a:r>
              <a:rPr lang="zh-CN" altLang="en-US" sz="1400" b="1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7617" name="Rectangle 113"/>
          <p:cNvSpPr>
            <a:spLocks noChangeAspect="1" noChangeArrowheads="1"/>
          </p:cNvSpPr>
          <p:nvPr/>
        </p:nvSpPr>
        <p:spPr bwMode="auto">
          <a:xfrm>
            <a:off x="684213" y="3384550"/>
            <a:ext cx="793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上级网管</a:t>
            </a:r>
          </a:p>
        </p:txBody>
      </p:sp>
      <p:sp>
        <p:nvSpPr>
          <p:cNvPr id="277643" name="Rectangle 139"/>
          <p:cNvSpPr>
            <a:spLocks noChangeAspect="1" noChangeArrowheads="1"/>
          </p:cNvSpPr>
          <p:nvPr/>
        </p:nvSpPr>
        <p:spPr bwMode="auto">
          <a:xfrm>
            <a:off x="3924300" y="3429000"/>
            <a:ext cx="762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网管客户端</a:t>
            </a:r>
          </a:p>
        </p:txBody>
      </p:sp>
      <p:sp>
        <p:nvSpPr>
          <p:cNvPr id="277644" name="Rectangle 140"/>
          <p:cNvSpPr>
            <a:spLocks noChangeAspect="1" noChangeArrowheads="1"/>
          </p:cNvSpPr>
          <p:nvPr/>
        </p:nvSpPr>
        <p:spPr bwMode="auto">
          <a:xfrm>
            <a:off x="5651500" y="3429000"/>
            <a:ext cx="838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OAM Server</a:t>
            </a:r>
          </a:p>
        </p:txBody>
      </p:sp>
      <p:sp>
        <p:nvSpPr>
          <p:cNvPr id="277841" name="Rectangle 337"/>
          <p:cNvSpPr>
            <a:spLocks noChangeAspect="1" noChangeArrowheads="1"/>
          </p:cNvSpPr>
          <p:nvPr/>
        </p:nvSpPr>
        <p:spPr bwMode="auto">
          <a:xfrm>
            <a:off x="2195513" y="3357563"/>
            <a:ext cx="12700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iManger I2000</a:t>
            </a:r>
          </a:p>
        </p:txBody>
      </p:sp>
      <p:sp>
        <p:nvSpPr>
          <p:cNvPr id="277896" name="Rectangle 392"/>
          <p:cNvSpPr>
            <a:spLocks noChangeAspect="1" noChangeArrowheads="1"/>
          </p:cNvSpPr>
          <p:nvPr/>
        </p:nvSpPr>
        <p:spPr bwMode="auto">
          <a:xfrm>
            <a:off x="7596188" y="3500438"/>
            <a:ext cx="7778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OAM Client</a:t>
            </a:r>
          </a:p>
        </p:txBody>
      </p:sp>
      <p:sp>
        <p:nvSpPr>
          <p:cNvPr id="277915" name="Rectangle 411"/>
          <p:cNvSpPr>
            <a:spLocks noChangeAspect="1" noChangeArrowheads="1"/>
          </p:cNvSpPr>
          <p:nvPr/>
        </p:nvSpPr>
        <p:spPr bwMode="auto">
          <a:xfrm>
            <a:off x="611188" y="4797425"/>
            <a:ext cx="701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Alarm Box</a:t>
            </a:r>
          </a:p>
        </p:txBody>
      </p:sp>
      <p:sp>
        <p:nvSpPr>
          <p:cNvPr id="277954" name="Rectangle 450"/>
          <p:cNvSpPr>
            <a:spLocks noChangeAspect="1" noChangeArrowheads="1"/>
          </p:cNvSpPr>
          <p:nvPr/>
        </p:nvSpPr>
        <p:spPr bwMode="auto">
          <a:xfrm>
            <a:off x="2166938" y="4652963"/>
            <a:ext cx="1325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Alarm Server</a:t>
            </a:r>
          </a:p>
          <a:p>
            <a:pPr algn="l" defTabSz="1066800"/>
            <a:r>
              <a:rPr lang="zh-CN" altLang="en-US" b="0"/>
              <a:t>告警服务器</a:t>
            </a:r>
          </a:p>
        </p:txBody>
      </p:sp>
      <p:sp>
        <p:nvSpPr>
          <p:cNvPr id="277968" name="Rectangle 464"/>
          <p:cNvSpPr>
            <a:spLocks noChangeAspect="1" noChangeArrowheads="1"/>
          </p:cNvSpPr>
          <p:nvPr/>
        </p:nvSpPr>
        <p:spPr bwMode="auto">
          <a:xfrm>
            <a:off x="755650" y="62404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个人用户</a:t>
            </a:r>
          </a:p>
        </p:txBody>
      </p:sp>
      <p:sp>
        <p:nvSpPr>
          <p:cNvPr id="277969" name="Rectangle 465"/>
          <p:cNvSpPr>
            <a:spLocks noChangeAspect="1" noChangeArrowheads="1"/>
          </p:cNvSpPr>
          <p:nvPr/>
        </p:nvSpPr>
        <p:spPr bwMode="auto">
          <a:xfrm>
            <a:off x="2411413" y="6237288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企业用户</a:t>
            </a:r>
          </a:p>
        </p:txBody>
      </p:sp>
      <p:sp>
        <p:nvSpPr>
          <p:cNvPr id="277970" name="Rectangle 466"/>
          <p:cNvSpPr>
            <a:spLocks noChangeAspect="1" noChangeArrowheads="1"/>
          </p:cNvSpPr>
          <p:nvPr/>
        </p:nvSpPr>
        <p:spPr bwMode="auto">
          <a:xfrm>
            <a:off x="4211638" y="6021388"/>
            <a:ext cx="877887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Operator</a:t>
            </a:r>
          </a:p>
          <a:p>
            <a:pPr algn="l" defTabSz="1066800"/>
            <a:r>
              <a:rPr lang="en-US" altLang="zh-CN" b="0"/>
              <a:t>administrator</a:t>
            </a:r>
          </a:p>
          <a:p>
            <a:pPr algn="l" defTabSz="1066800"/>
            <a:r>
              <a:rPr lang="en-US" altLang="zh-CN" b="0"/>
              <a:t>PC User</a:t>
            </a:r>
          </a:p>
        </p:txBody>
      </p:sp>
      <p:sp>
        <p:nvSpPr>
          <p:cNvPr id="278056" name="Rectangle 552"/>
          <p:cNvSpPr>
            <a:spLocks noChangeAspect="1" noChangeArrowheads="1"/>
          </p:cNvSpPr>
          <p:nvPr/>
        </p:nvSpPr>
        <p:spPr bwMode="auto">
          <a:xfrm>
            <a:off x="393700" y="5084763"/>
            <a:ext cx="30257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/>
              <a:t>角色与用户 （</a:t>
            </a:r>
            <a:r>
              <a:rPr lang="en-US" altLang="zh-CN" sz="1400"/>
              <a:t>Roles &amp; Customers</a:t>
            </a:r>
            <a:r>
              <a:rPr lang="zh-CN" altLang="en-US" sz="1400"/>
              <a:t>）</a:t>
            </a:r>
          </a:p>
        </p:txBody>
      </p:sp>
      <p:sp>
        <p:nvSpPr>
          <p:cNvPr id="278057" name="Rectangle 553"/>
          <p:cNvSpPr>
            <a:spLocks noChangeAspect="1" noChangeArrowheads="1"/>
          </p:cNvSpPr>
          <p:nvPr/>
        </p:nvSpPr>
        <p:spPr bwMode="auto">
          <a:xfrm>
            <a:off x="5651500" y="5949950"/>
            <a:ext cx="1149350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b="0"/>
              <a:t>网络维护</a:t>
            </a:r>
            <a:r>
              <a:rPr lang="en-US" altLang="zh-CN" b="0"/>
              <a:t>/</a:t>
            </a:r>
          </a:p>
          <a:p>
            <a:pPr algn="l" defTabSz="1066800"/>
            <a:r>
              <a:rPr lang="zh-CN" altLang="en-US" b="0"/>
              <a:t>检修工程师</a:t>
            </a:r>
          </a:p>
          <a:p>
            <a:pPr algn="l" defTabSz="1066800"/>
            <a:r>
              <a:rPr lang="zh-CN" altLang="en-US" b="0"/>
              <a:t>技术人员</a:t>
            </a:r>
          </a:p>
        </p:txBody>
      </p:sp>
      <p:sp>
        <p:nvSpPr>
          <p:cNvPr id="278115" name="Rectangle 611"/>
          <p:cNvSpPr>
            <a:spLocks noChangeAspect="1" noChangeArrowheads="1"/>
          </p:cNvSpPr>
          <p:nvPr/>
        </p:nvSpPr>
        <p:spPr bwMode="auto">
          <a:xfrm>
            <a:off x="7380288" y="6092825"/>
            <a:ext cx="1177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Boss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老板</a:t>
            </a:r>
            <a:r>
              <a:rPr lang="en-US" altLang="zh-CN" b="0">
                <a:solidFill>
                  <a:srgbClr val="242729"/>
                </a:solidFill>
              </a:rPr>
              <a:t>/</a:t>
            </a:r>
            <a:r>
              <a:rPr lang="zh-CN" altLang="en-US" b="0">
                <a:solidFill>
                  <a:srgbClr val="242729"/>
                </a:solidFill>
              </a:rPr>
              <a:t>领导</a:t>
            </a:r>
          </a:p>
        </p:txBody>
      </p:sp>
      <p:sp>
        <p:nvSpPr>
          <p:cNvPr id="278215" name="Text Box 711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78216" name="Picture 712" descr="图片3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42950" cy="731838"/>
          </a:xfrm>
          <a:prstGeom prst="rect">
            <a:avLst/>
          </a:prstGeom>
          <a:noFill/>
        </p:spPr>
      </p:pic>
      <p:pic>
        <p:nvPicPr>
          <p:cNvPr id="278217" name="Picture 713" descr="图片3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08050"/>
            <a:ext cx="742950" cy="779463"/>
          </a:xfrm>
          <a:prstGeom prst="rect">
            <a:avLst/>
          </a:prstGeom>
          <a:noFill/>
        </p:spPr>
      </p:pic>
      <p:pic>
        <p:nvPicPr>
          <p:cNvPr id="278218" name="Picture 714" descr="图片3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884238" cy="854075"/>
          </a:xfrm>
          <a:prstGeom prst="rect">
            <a:avLst/>
          </a:prstGeom>
          <a:noFill/>
        </p:spPr>
      </p:pic>
      <p:pic>
        <p:nvPicPr>
          <p:cNvPr id="278219" name="Picture 715" descr="图片3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836613"/>
            <a:ext cx="798512" cy="817562"/>
          </a:xfrm>
          <a:prstGeom prst="rect">
            <a:avLst/>
          </a:prstGeom>
          <a:noFill/>
        </p:spPr>
      </p:pic>
      <p:pic>
        <p:nvPicPr>
          <p:cNvPr id="278220" name="Picture 716" descr="图片3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188" y="2492375"/>
            <a:ext cx="1084262" cy="762000"/>
          </a:xfrm>
          <a:prstGeom prst="rect">
            <a:avLst/>
          </a:prstGeom>
          <a:noFill/>
        </p:spPr>
      </p:pic>
      <p:pic>
        <p:nvPicPr>
          <p:cNvPr id="278221" name="Picture 717" descr="图片3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6950" y="2492375"/>
            <a:ext cx="1011238" cy="901700"/>
          </a:xfrm>
          <a:prstGeom prst="rect">
            <a:avLst/>
          </a:prstGeom>
          <a:noFill/>
        </p:spPr>
      </p:pic>
      <p:pic>
        <p:nvPicPr>
          <p:cNvPr id="278222" name="Picture 718" descr="图片3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5738" y="2420938"/>
            <a:ext cx="725487" cy="895350"/>
          </a:xfrm>
          <a:prstGeom prst="rect">
            <a:avLst/>
          </a:prstGeom>
          <a:noFill/>
        </p:spPr>
      </p:pic>
      <p:pic>
        <p:nvPicPr>
          <p:cNvPr id="278223" name="Picture 719" descr="图片3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063" y="2349500"/>
            <a:ext cx="987425" cy="908050"/>
          </a:xfrm>
          <a:prstGeom prst="rect">
            <a:avLst/>
          </a:prstGeom>
          <a:noFill/>
        </p:spPr>
      </p:pic>
      <p:pic>
        <p:nvPicPr>
          <p:cNvPr id="278224" name="Picture 720" descr="图片3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80288" y="2420938"/>
            <a:ext cx="755650" cy="920750"/>
          </a:xfrm>
          <a:prstGeom prst="rect">
            <a:avLst/>
          </a:prstGeom>
          <a:noFill/>
        </p:spPr>
      </p:pic>
      <p:pic>
        <p:nvPicPr>
          <p:cNvPr id="278225" name="Picture 721" descr="图片3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188" y="3933825"/>
            <a:ext cx="755650" cy="774700"/>
          </a:xfrm>
          <a:prstGeom prst="rect">
            <a:avLst/>
          </a:prstGeom>
          <a:noFill/>
        </p:spPr>
      </p:pic>
      <p:pic>
        <p:nvPicPr>
          <p:cNvPr id="278226" name="Picture 722" descr="图片32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11413" y="3716338"/>
            <a:ext cx="590550" cy="908050"/>
          </a:xfrm>
          <a:prstGeom prst="rect">
            <a:avLst/>
          </a:prstGeom>
          <a:noFill/>
        </p:spPr>
      </p:pic>
      <p:pic>
        <p:nvPicPr>
          <p:cNvPr id="278227" name="Picture 723" descr="图片32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5300663"/>
            <a:ext cx="1243013" cy="1011237"/>
          </a:xfrm>
          <a:prstGeom prst="rect">
            <a:avLst/>
          </a:prstGeom>
          <a:noFill/>
        </p:spPr>
      </p:pic>
      <p:pic>
        <p:nvPicPr>
          <p:cNvPr id="278228" name="Picture 724" descr="图片32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24075" y="5300663"/>
            <a:ext cx="1243013" cy="1011237"/>
          </a:xfrm>
          <a:prstGeom prst="rect">
            <a:avLst/>
          </a:prstGeom>
          <a:noFill/>
        </p:spPr>
      </p:pic>
      <p:pic>
        <p:nvPicPr>
          <p:cNvPr id="278229" name="Picture 725" descr="图片3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0200" y="5157788"/>
            <a:ext cx="804863" cy="669925"/>
          </a:xfrm>
          <a:prstGeom prst="rect">
            <a:avLst/>
          </a:prstGeom>
          <a:noFill/>
        </p:spPr>
      </p:pic>
      <p:pic>
        <p:nvPicPr>
          <p:cNvPr id="278230" name="Picture 726" descr="图片32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51500" y="5157788"/>
            <a:ext cx="731838" cy="841375"/>
          </a:xfrm>
          <a:prstGeom prst="rect">
            <a:avLst/>
          </a:prstGeom>
          <a:noFill/>
        </p:spPr>
      </p:pic>
      <p:pic>
        <p:nvPicPr>
          <p:cNvPr id="278231" name="Picture 727" descr="图片32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80288" y="5300663"/>
            <a:ext cx="785812" cy="719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61" name="Rectangle 33"/>
          <p:cNvSpPr>
            <a:spLocks noChangeAspect="1" noChangeArrowheads="1"/>
          </p:cNvSpPr>
          <p:nvPr/>
        </p:nvSpPr>
        <p:spPr bwMode="auto">
          <a:xfrm>
            <a:off x="758825" y="1695450"/>
            <a:ext cx="5476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</a:rPr>
              <a:t>F5 load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Balance</a:t>
            </a:r>
          </a:p>
        </p:txBody>
      </p:sp>
      <p:sp>
        <p:nvSpPr>
          <p:cNvPr id="278562" name="Rectangle 34"/>
          <p:cNvSpPr>
            <a:spLocks noChangeAspect="1" noChangeArrowheads="1"/>
          </p:cNvSpPr>
          <p:nvPr/>
        </p:nvSpPr>
        <p:spPr bwMode="auto">
          <a:xfrm>
            <a:off x="2522538" y="1844675"/>
            <a:ext cx="457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防火墙</a:t>
            </a:r>
          </a:p>
        </p:txBody>
      </p:sp>
      <p:sp>
        <p:nvSpPr>
          <p:cNvPr id="278563" name="Rectangle 35"/>
          <p:cNvSpPr>
            <a:spLocks noChangeAspect="1" noChangeArrowheads="1"/>
          </p:cNvSpPr>
          <p:nvPr/>
        </p:nvSpPr>
        <p:spPr bwMode="auto">
          <a:xfrm>
            <a:off x="4310063" y="1916113"/>
            <a:ext cx="3048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微波</a:t>
            </a:r>
          </a:p>
        </p:txBody>
      </p:sp>
      <p:sp>
        <p:nvSpPr>
          <p:cNvPr id="278609" name="Rectangle 81"/>
          <p:cNvSpPr>
            <a:spLocks noChangeAspect="1" noChangeArrowheads="1"/>
          </p:cNvSpPr>
          <p:nvPr/>
        </p:nvSpPr>
        <p:spPr bwMode="auto">
          <a:xfrm>
            <a:off x="5651500" y="1747838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/>
              <a:t>自动配线架</a:t>
            </a:r>
          </a:p>
          <a:p>
            <a:pPr algn="l" defTabSz="1066800"/>
            <a:r>
              <a:rPr lang="en-US" altLang="zh-CN" b="0"/>
              <a:t>MDF</a:t>
            </a:r>
          </a:p>
        </p:txBody>
      </p:sp>
      <p:sp>
        <p:nvSpPr>
          <p:cNvPr id="278610" name="Rectangle 8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468313" y="2205038"/>
            <a:ext cx="3111500" cy="2889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>
                <a:solidFill>
                  <a:schemeClr val="tx1"/>
                </a:solidFill>
              </a:rPr>
              <a:t>网管设备 （</a:t>
            </a:r>
            <a:r>
              <a:rPr lang="en-US" altLang="zh-CN" sz="1400" b="1">
                <a:solidFill>
                  <a:schemeClr val="tx1"/>
                </a:solidFill>
              </a:rPr>
              <a:t>Network Management</a:t>
            </a:r>
            <a:r>
              <a:rPr lang="zh-CN" altLang="en-US" sz="1400" b="1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8636" name="Rectangle 108"/>
          <p:cNvSpPr>
            <a:spLocks noChangeAspect="1" noChangeArrowheads="1"/>
          </p:cNvSpPr>
          <p:nvPr/>
        </p:nvSpPr>
        <p:spPr bwMode="auto">
          <a:xfrm>
            <a:off x="684213" y="3384550"/>
            <a:ext cx="793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/>
              <a:t>上级网管</a:t>
            </a:r>
          </a:p>
        </p:txBody>
      </p:sp>
      <p:sp>
        <p:nvSpPr>
          <p:cNvPr id="278890" name="Rectangle 362"/>
          <p:cNvSpPr>
            <a:spLocks noChangeAspect="1" noChangeArrowheads="1"/>
          </p:cNvSpPr>
          <p:nvPr/>
        </p:nvSpPr>
        <p:spPr bwMode="auto">
          <a:xfrm>
            <a:off x="3924300" y="3429000"/>
            <a:ext cx="762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网管客户端</a:t>
            </a:r>
          </a:p>
        </p:txBody>
      </p:sp>
      <p:sp>
        <p:nvSpPr>
          <p:cNvPr id="278891" name="Rectangle 363"/>
          <p:cNvSpPr>
            <a:spLocks noChangeAspect="1" noChangeArrowheads="1"/>
          </p:cNvSpPr>
          <p:nvPr/>
        </p:nvSpPr>
        <p:spPr bwMode="auto">
          <a:xfrm>
            <a:off x="5651500" y="3429000"/>
            <a:ext cx="838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OAM Server</a:t>
            </a:r>
          </a:p>
        </p:txBody>
      </p:sp>
      <p:sp>
        <p:nvSpPr>
          <p:cNvPr id="278892" name="Rectangle 364"/>
          <p:cNvSpPr>
            <a:spLocks noChangeAspect="1" noChangeArrowheads="1"/>
          </p:cNvSpPr>
          <p:nvPr/>
        </p:nvSpPr>
        <p:spPr bwMode="auto">
          <a:xfrm>
            <a:off x="2195513" y="3357563"/>
            <a:ext cx="12700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iManger I2000</a:t>
            </a:r>
          </a:p>
        </p:txBody>
      </p:sp>
      <p:sp>
        <p:nvSpPr>
          <p:cNvPr id="279204" name="Rectangle 676"/>
          <p:cNvSpPr>
            <a:spLocks noChangeAspect="1" noChangeArrowheads="1"/>
          </p:cNvSpPr>
          <p:nvPr/>
        </p:nvSpPr>
        <p:spPr bwMode="auto">
          <a:xfrm>
            <a:off x="7596188" y="3500438"/>
            <a:ext cx="7778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OAM Client</a:t>
            </a:r>
          </a:p>
        </p:txBody>
      </p:sp>
      <p:sp>
        <p:nvSpPr>
          <p:cNvPr id="279205" name="Rectangle 677"/>
          <p:cNvSpPr>
            <a:spLocks noChangeAspect="1" noChangeArrowheads="1"/>
          </p:cNvSpPr>
          <p:nvPr/>
        </p:nvSpPr>
        <p:spPr bwMode="auto">
          <a:xfrm>
            <a:off x="611188" y="4797425"/>
            <a:ext cx="701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Alarm Box</a:t>
            </a:r>
          </a:p>
        </p:txBody>
      </p:sp>
      <p:sp>
        <p:nvSpPr>
          <p:cNvPr id="279206" name="Rectangle 678"/>
          <p:cNvSpPr>
            <a:spLocks noChangeAspect="1" noChangeArrowheads="1"/>
          </p:cNvSpPr>
          <p:nvPr/>
        </p:nvSpPr>
        <p:spPr bwMode="auto">
          <a:xfrm>
            <a:off x="2124075" y="4652963"/>
            <a:ext cx="1325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Alarm Server</a:t>
            </a:r>
          </a:p>
          <a:p>
            <a:pPr algn="l" defTabSz="1066800"/>
            <a:r>
              <a:rPr lang="zh-CN" altLang="en-US" b="0"/>
              <a:t>告警服务器</a:t>
            </a:r>
          </a:p>
        </p:txBody>
      </p:sp>
      <p:sp>
        <p:nvSpPr>
          <p:cNvPr id="279207" name="Rectangle 679"/>
          <p:cNvSpPr>
            <a:spLocks noChangeAspect="1" noChangeArrowheads="1"/>
          </p:cNvSpPr>
          <p:nvPr/>
        </p:nvSpPr>
        <p:spPr bwMode="auto">
          <a:xfrm>
            <a:off x="755650" y="62404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个人用户</a:t>
            </a:r>
          </a:p>
        </p:txBody>
      </p:sp>
      <p:sp>
        <p:nvSpPr>
          <p:cNvPr id="279208" name="Rectangle 680"/>
          <p:cNvSpPr>
            <a:spLocks noChangeAspect="1" noChangeArrowheads="1"/>
          </p:cNvSpPr>
          <p:nvPr/>
        </p:nvSpPr>
        <p:spPr bwMode="auto">
          <a:xfrm>
            <a:off x="2411413" y="62404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zh-CN" altLang="en-US" b="0"/>
              <a:t>企业用户</a:t>
            </a:r>
          </a:p>
        </p:txBody>
      </p:sp>
      <p:sp>
        <p:nvSpPr>
          <p:cNvPr id="279209" name="Rectangle 681"/>
          <p:cNvSpPr>
            <a:spLocks noChangeAspect="1" noChangeArrowheads="1"/>
          </p:cNvSpPr>
          <p:nvPr/>
        </p:nvSpPr>
        <p:spPr bwMode="auto">
          <a:xfrm>
            <a:off x="4211638" y="6021388"/>
            <a:ext cx="877887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Operator</a:t>
            </a:r>
          </a:p>
          <a:p>
            <a:pPr algn="l" defTabSz="1066800"/>
            <a:r>
              <a:rPr lang="en-US" altLang="zh-CN" b="0"/>
              <a:t>administrator</a:t>
            </a:r>
          </a:p>
          <a:p>
            <a:pPr algn="l" defTabSz="1066800"/>
            <a:r>
              <a:rPr lang="en-US" altLang="zh-CN" b="0"/>
              <a:t>PC User</a:t>
            </a:r>
          </a:p>
        </p:txBody>
      </p:sp>
      <p:sp>
        <p:nvSpPr>
          <p:cNvPr id="279210" name="Rectangle 682"/>
          <p:cNvSpPr>
            <a:spLocks noChangeAspect="1" noChangeArrowheads="1"/>
          </p:cNvSpPr>
          <p:nvPr/>
        </p:nvSpPr>
        <p:spPr bwMode="auto">
          <a:xfrm>
            <a:off x="393700" y="5084763"/>
            <a:ext cx="30257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/>
              <a:t>角色与用户 （</a:t>
            </a:r>
            <a:r>
              <a:rPr lang="en-US" altLang="zh-CN" sz="1400"/>
              <a:t>Roles &amp; Customers</a:t>
            </a:r>
            <a:r>
              <a:rPr lang="zh-CN" altLang="en-US" sz="1400"/>
              <a:t>）</a:t>
            </a:r>
          </a:p>
        </p:txBody>
      </p:sp>
      <p:sp>
        <p:nvSpPr>
          <p:cNvPr id="279305" name="Rectangle 777"/>
          <p:cNvSpPr>
            <a:spLocks noChangeAspect="1" noChangeArrowheads="1"/>
          </p:cNvSpPr>
          <p:nvPr/>
        </p:nvSpPr>
        <p:spPr bwMode="auto">
          <a:xfrm>
            <a:off x="5651500" y="5949950"/>
            <a:ext cx="1149350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b="0"/>
              <a:t>网络维护</a:t>
            </a:r>
            <a:r>
              <a:rPr lang="en-US" altLang="zh-CN" b="0"/>
              <a:t>/</a:t>
            </a:r>
          </a:p>
          <a:p>
            <a:pPr algn="l" defTabSz="1066800"/>
            <a:r>
              <a:rPr lang="zh-CN" altLang="en-US" b="0"/>
              <a:t>检修工程师</a:t>
            </a:r>
          </a:p>
          <a:p>
            <a:pPr algn="l" defTabSz="1066800"/>
            <a:r>
              <a:rPr lang="zh-CN" altLang="en-US" b="0"/>
              <a:t>技术人员</a:t>
            </a:r>
          </a:p>
        </p:txBody>
      </p:sp>
      <p:sp>
        <p:nvSpPr>
          <p:cNvPr id="279306" name="Rectangle 778"/>
          <p:cNvSpPr>
            <a:spLocks noChangeAspect="1" noChangeArrowheads="1"/>
          </p:cNvSpPr>
          <p:nvPr/>
        </p:nvSpPr>
        <p:spPr bwMode="auto">
          <a:xfrm>
            <a:off x="7380288" y="6092825"/>
            <a:ext cx="1177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Boss</a:t>
            </a:r>
          </a:p>
          <a:p>
            <a:pPr algn="l" defTabSz="1066800"/>
            <a:r>
              <a:rPr lang="zh-CN" altLang="en-US" b="0"/>
              <a:t>老板</a:t>
            </a:r>
            <a:r>
              <a:rPr lang="en-US" altLang="zh-CN" b="0"/>
              <a:t>/</a:t>
            </a:r>
            <a:r>
              <a:rPr lang="zh-CN" altLang="en-US" b="0"/>
              <a:t>领导</a:t>
            </a:r>
          </a:p>
        </p:txBody>
      </p:sp>
      <p:sp>
        <p:nvSpPr>
          <p:cNvPr id="279397" name="Text Box 869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79398" name="Picture 870" descr="图片3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749300" cy="725488"/>
          </a:xfrm>
          <a:prstGeom prst="rect">
            <a:avLst/>
          </a:prstGeom>
          <a:noFill/>
        </p:spPr>
      </p:pic>
      <p:pic>
        <p:nvPicPr>
          <p:cNvPr id="279399" name="Picture 871" descr="图片3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08050"/>
            <a:ext cx="755650" cy="792163"/>
          </a:xfrm>
          <a:prstGeom prst="rect">
            <a:avLst/>
          </a:prstGeom>
          <a:noFill/>
        </p:spPr>
      </p:pic>
      <p:pic>
        <p:nvPicPr>
          <p:cNvPr id="279400" name="Picture 872" descr="图片3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884238" cy="854075"/>
          </a:xfrm>
          <a:prstGeom prst="rect">
            <a:avLst/>
          </a:prstGeom>
          <a:noFill/>
        </p:spPr>
      </p:pic>
      <p:pic>
        <p:nvPicPr>
          <p:cNvPr id="279401" name="Picture 873" descr="图片33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81075"/>
            <a:ext cx="798513" cy="817563"/>
          </a:xfrm>
          <a:prstGeom prst="rect">
            <a:avLst/>
          </a:prstGeom>
          <a:noFill/>
        </p:spPr>
      </p:pic>
      <p:pic>
        <p:nvPicPr>
          <p:cNvPr id="279402" name="Picture 874" descr="图片3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50" y="2492375"/>
            <a:ext cx="1084263" cy="762000"/>
          </a:xfrm>
          <a:prstGeom prst="rect">
            <a:avLst/>
          </a:prstGeom>
          <a:noFill/>
        </p:spPr>
      </p:pic>
      <p:pic>
        <p:nvPicPr>
          <p:cNvPr id="279403" name="Picture 875" descr="图片33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6950" y="2420938"/>
            <a:ext cx="1011238" cy="901700"/>
          </a:xfrm>
          <a:prstGeom prst="rect">
            <a:avLst/>
          </a:prstGeom>
          <a:noFill/>
        </p:spPr>
      </p:pic>
      <p:pic>
        <p:nvPicPr>
          <p:cNvPr id="279404" name="Picture 876" descr="图片33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67175" y="2420938"/>
            <a:ext cx="725488" cy="895350"/>
          </a:xfrm>
          <a:prstGeom prst="rect">
            <a:avLst/>
          </a:prstGeom>
          <a:noFill/>
        </p:spPr>
      </p:pic>
      <p:pic>
        <p:nvPicPr>
          <p:cNvPr id="279405" name="Picture 877" descr="图片33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063" y="2420938"/>
            <a:ext cx="1000125" cy="914400"/>
          </a:xfrm>
          <a:prstGeom prst="rect">
            <a:avLst/>
          </a:prstGeom>
          <a:noFill/>
        </p:spPr>
      </p:pic>
      <p:pic>
        <p:nvPicPr>
          <p:cNvPr id="279406" name="Picture 878" descr="图片33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96188" y="2349500"/>
            <a:ext cx="755650" cy="901700"/>
          </a:xfrm>
          <a:prstGeom prst="rect">
            <a:avLst/>
          </a:prstGeom>
          <a:noFill/>
        </p:spPr>
      </p:pic>
      <p:pic>
        <p:nvPicPr>
          <p:cNvPr id="279407" name="Picture 879" descr="图片33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188" y="3933825"/>
            <a:ext cx="755650" cy="774700"/>
          </a:xfrm>
          <a:prstGeom prst="rect">
            <a:avLst/>
          </a:prstGeom>
          <a:noFill/>
        </p:spPr>
      </p:pic>
      <p:pic>
        <p:nvPicPr>
          <p:cNvPr id="279408" name="Picture 880" descr="图片33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84438" y="3789363"/>
            <a:ext cx="596900" cy="901700"/>
          </a:xfrm>
          <a:prstGeom prst="rect">
            <a:avLst/>
          </a:prstGeom>
          <a:noFill/>
        </p:spPr>
      </p:pic>
      <p:pic>
        <p:nvPicPr>
          <p:cNvPr id="279409" name="Picture 881" descr="图片33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9750" y="5300663"/>
            <a:ext cx="1249363" cy="1017587"/>
          </a:xfrm>
          <a:prstGeom prst="rect">
            <a:avLst/>
          </a:prstGeom>
          <a:noFill/>
        </p:spPr>
      </p:pic>
      <p:pic>
        <p:nvPicPr>
          <p:cNvPr id="279410" name="Picture 882" descr="图片34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39975" y="5373688"/>
            <a:ext cx="1243013" cy="1017587"/>
          </a:xfrm>
          <a:prstGeom prst="rect">
            <a:avLst/>
          </a:prstGeom>
          <a:noFill/>
        </p:spPr>
      </p:pic>
      <p:pic>
        <p:nvPicPr>
          <p:cNvPr id="279411" name="Picture 883" descr="图片34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0200" y="5229225"/>
            <a:ext cx="822325" cy="676275"/>
          </a:xfrm>
          <a:prstGeom prst="rect">
            <a:avLst/>
          </a:prstGeom>
          <a:noFill/>
        </p:spPr>
      </p:pic>
      <p:pic>
        <p:nvPicPr>
          <p:cNvPr id="279412" name="Picture 884" descr="图片34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51500" y="5084763"/>
            <a:ext cx="731838" cy="835025"/>
          </a:xfrm>
          <a:prstGeom prst="rect">
            <a:avLst/>
          </a:prstGeom>
          <a:noFill/>
        </p:spPr>
      </p:pic>
      <p:pic>
        <p:nvPicPr>
          <p:cNvPr id="279414" name="Picture 886" descr="图片34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80288" y="5373688"/>
            <a:ext cx="792162" cy="719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Rectangle 4"/>
          <p:cNvSpPr>
            <a:spLocks noChangeAspect="1" noChangeArrowheads="1"/>
          </p:cNvSpPr>
          <p:nvPr/>
        </p:nvSpPr>
        <p:spPr bwMode="auto">
          <a:xfrm>
            <a:off x="900113" y="1844675"/>
            <a:ext cx="6508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Secretary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秘书</a:t>
            </a:r>
          </a:p>
        </p:txBody>
      </p:sp>
      <p:sp>
        <p:nvSpPr>
          <p:cNvPr id="280710" name="Rectangle 134"/>
          <p:cNvSpPr>
            <a:spLocks noChangeAspect="1" noChangeArrowheads="1"/>
          </p:cNvSpPr>
          <p:nvPr/>
        </p:nvSpPr>
        <p:spPr bwMode="auto">
          <a:xfrm>
            <a:off x="2339975" y="1773238"/>
            <a:ext cx="7620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Sales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市场销售员</a:t>
            </a:r>
          </a:p>
        </p:txBody>
      </p:sp>
      <p:sp>
        <p:nvSpPr>
          <p:cNvPr id="280711" name="Rectangle 135"/>
          <p:cNvSpPr>
            <a:spLocks noChangeAspect="1" noChangeArrowheads="1"/>
          </p:cNvSpPr>
          <p:nvPr/>
        </p:nvSpPr>
        <p:spPr bwMode="auto">
          <a:xfrm>
            <a:off x="4067175" y="1773238"/>
            <a:ext cx="5222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Mobile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user</a:t>
            </a:r>
          </a:p>
        </p:txBody>
      </p:sp>
      <p:sp>
        <p:nvSpPr>
          <p:cNvPr id="280712" name="Rectangle 136"/>
          <p:cNvSpPr>
            <a:spLocks noChangeAspect="1" noChangeArrowheads="1"/>
          </p:cNvSpPr>
          <p:nvPr/>
        </p:nvSpPr>
        <p:spPr bwMode="auto">
          <a:xfrm>
            <a:off x="5651500" y="1844675"/>
            <a:ext cx="7588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Telephone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User</a:t>
            </a:r>
          </a:p>
        </p:txBody>
      </p:sp>
      <p:sp>
        <p:nvSpPr>
          <p:cNvPr id="281262" name="Rectangle 686"/>
          <p:cNvSpPr>
            <a:spLocks noChangeAspect="1" noChangeArrowheads="1"/>
          </p:cNvSpPr>
          <p:nvPr/>
        </p:nvSpPr>
        <p:spPr bwMode="auto">
          <a:xfrm>
            <a:off x="7092950" y="1557338"/>
            <a:ext cx="11398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Content Provider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内容提供商</a:t>
            </a:r>
          </a:p>
        </p:txBody>
      </p:sp>
      <p:sp>
        <p:nvSpPr>
          <p:cNvPr id="283677" name="Rectangle 2077"/>
          <p:cNvSpPr>
            <a:spLocks noChangeAspect="1" noChangeArrowheads="1"/>
          </p:cNvSpPr>
          <p:nvPr/>
        </p:nvSpPr>
        <p:spPr bwMode="auto">
          <a:xfrm>
            <a:off x="684213" y="3213100"/>
            <a:ext cx="106203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Label Company</a:t>
            </a:r>
          </a:p>
          <a:p>
            <a:pPr algn="l" defTabSz="1066800"/>
            <a:r>
              <a:rPr lang="zh-CN" altLang="en-US" b="0"/>
              <a:t>唱片公司</a:t>
            </a:r>
          </a:p>
        </p:txBody>
      </p:sp>
      <p:sp>
        <p:nvSpPr>
          <p:cNvPr id="283678" name="Rectangle 2078"/>
          <p:cNvSpPr>
            <a:spLocks noChangeAspect="1" noChangeArrowheads="1"/>
          </p:cNvSpPr>
          <p:nvPr/>
        </p:nvSpPr>
        <p:spPr bwMode="auto">
          <a:xfrm>
            <a:off x="2195513" y="3141663"/>
            <a:ext cx="11080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TV/Movie Group</a:t>
            </a:r>
          </a:p>
          <a:p>
            <a:pPr algn="l" defTabSz="1066800"/>
            <a:r>
              <a:rPr lang="zh-CN" altLang="en-US" b="0"/>
              <a:t>影视内容提供商</a:t>
            </a:r>
          </a:p>
        </p:txBody>
      </p:sp>
      <p:sp>
        <p:nvSpPr>
          <p:cNvPr id="285058" name="Rectangle 3458"/>
          <p:cNvSpPr>
            <a:spLocks noChangeAspect="1" noChangeArrowheads="1"/>
          </p:cNvSpPr>
          <p:nvPr/>
        </p:nvSpPr>
        <p:spPr bwMode="auto">
          <a:xfrm>
            <a:off x="4156075" y="3203575"/>
            <a:ext cx="7254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Consultant</a:t>
            </a:r>
          </a:p>
          <a:p>
            <a:pPr algn="l" defTabSz="1066800"/>
            <a:r>
              <a:rPr lang="zh-CN" altLang="en-US" b="0"/>
              <a:t>咨询公司</a:t>
            </a:r>
          </a:p>
        </p:txBody>
      </p:sp>
      <p:sp>
        <p:nvSpPr>
          <p:cNvPr id="285059" name="Rectangle 3459"/>
          <p:cNvSpPr>
            <a:spLocks noChangeAspect="1" noChangeArrowheads="1"/>
          </p:cNvSpPr>
          <p:nvPr/>
        </p:nvSpPr>
        <p:spPr bwMode="auto">
          <a:xfrm>
            <a:off x="5580063" y="3068638"/>
            <a:ext cx="1195387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Telecom Regulation Agent</a:t>
            </a:r>
          </a:p>
          <a:p>
            <a:pPr algn="l" defTabSz="1066800"/>
            <a:r>
              <a:rPr lang="zh-CN" altLang="en-US" b="0"/>
              <a:t>电信管理局</a:t>
            </a:r>
          </a:p>
        </p:txBody>
      </p:sp>
      <p:sp>
        <p:nvSpPr>
          <p:cNvPr id="285060" name="Rectangle 3460"/>
          <p:cNvSpPr>
            <a:spLocks noChangeAspect="1" noChangeArrowheads="1"/>
          </p:cNvSpPr>
          <p:nvPr/>
        </p:nvSpPr>
        <p:spPr bwMode="auto">
          <a:xfrm>
            <a:off x="7319963" y="3141663"/>
            <a:ext cx="99695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1</a:t>
            </a:r>
            <a:r>
              <a:rPr lang="zh-CN" altLang="en-US" b="0"/>
              <a:t>、</a:t>
            </a:r>
            <a:r>
              <a:rPr lang="en-US" altLang="zh-CN" b="0"/>
              <a:t>Information</a:t>
            </a:r>
          </a:p>
          <a:p>
            <a:pPr algn="l" defTabSz="1066800"/>
            <a:r>
              <a:rPr lang="en-US" altLang="zh-CN" b="0"/>
              <a:t>Stations</a:t>
            </a:r>
          </a:p>
          <a:p>
            <a:pPr algn="l" defTabSz="1066800"/>
            <a:r>
              <a:rPr lang="en-US" altLang="zh-CN" b="0"/>
              <a:t>2</a:t>
            </a:r>
            <a:r>
              <a:rPr lang="zh-CN" altLang="en-US" b="0"/>
              <a:t>、</a:t>
            </a:r>
            <a:r>
              <a:rPr lang="en-US" altLang="zh-CN" b="0"/>
              <a:t>1860/1861</a:t>
            </a:r>
          </a:p>
        </p:txBody>
      </p:sp>
      <p:sp>
        <p:nvSpPr>
          <p:cNvPr id="285457" name="Rectangle 3857"/>
          <p:cNvSpPr>
            <a:spLocks noChangeAspect="1" noChangeArrowheads="1"/>
          </p:cNvSpPr>
          <p:nvPr/>
        </p:nvSpPr>
        <p:spPr bwMode="auto">
          <a:xfrm>
            <a:off x="811213" y="4581525"/>
            <a:ext cx="1023937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Customer</a:t>
            </a:r>
          </a:p>
          <a:p>
            <a:pPr algn="l" defTabSz="1066800"/>
            <a:r>
              <a:rPr lang="en-US" altLang="zh-CN" b="0"/>
              <a:t>Service Attendant</a:t>
            </a:r>
          </a:p>
        </p:txBody>
      </p:sp>
      <p:sp>
        <p:nvSpPr>
          <p:cNvPr id="285458" name="Rectangle 3858"/>
          <p:cNvSpPr>
            <a:spLocks noChangeAspect="1" noChangeArrowheads="1"/>
          </p:cNvSpPr>
          <p:nvPr/>
        </p:nvSpPr>
        <p:spPr bwMode="auto">
          <a:xfrm>
            <a:off x="2386013" y="4652963"/>
            <a:ext cx="8905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/>
              <a:t>Reseller</a:t>
            </a:r>
          </a:p>
          <a:p>
            <a:pPr algn="l"/>
            <a:r>
              <a:rPr lang="zh-CN" altLang="en-US" b="0">
                <a:ea typeface="黑体" pitchFamily="49" charset="-122"/>
              </a:rPr>
              <a:t>零售商</a:t>
            </a:r>
          </a:p>
        </p:txBody>
      </p:sp>
      <p:sp>
        <p:nvSpPr>
          <p:cNvPr id="285459" name="Rectangle 3859"/>
          <p:cNvSpPr>
            <a:spLocks noChangeAspect="1" noChangeArrowheads="1"/>
          </p:cNvSpPr>
          <p:nvPr/>
        </p:nvSpPr>
        <p:spPr bwMode="auto">
          <a:xfrm>
            <a:off x="4067175" y="4498975"/>
            <a:ext cx="93662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Distributor</a:t>
            </a:r>
          </a:p>
          <a:p>
            <a:pPr algn="l"/>
            <a:r>
              <a:rPr lang="zh-CN" altLang="en-US" b="0">
                <a:ea typeface="黑体" pitchFamily="49" charset="-122"/>
              </a:rPr>
              <a:t>分销商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Whole Sale</a:t>
            </a:r>
          </a:p>
          <a:p>
            <a:pPr algn="l"/>
            <a:r>
              <a:rPr lang="zh-CN" altLang="en-US" b="0">
                <a:ea typeface="黑体" pitchFamily="49" charset="-122"/>
              </a:rPr>
              <a:t>批发商</a:t>
            </a:r>
          </a:p>
        </p:txBody>
      </p:sp>
      <p:sp>
        <p:nvSpPr>
          <p:cNvPr id="289157" name="Text Box 4485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89159" name="Picture 4487" descr="图片3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836613"/>
            <a:ext cx="908050" cy="884237"/>
          </a:xfrm>
          <a:prstGeom prst="rect">
            <a:avLst/>
          </a:prstGeom>
          <a:noFill/>
        </p:spPr>
      </p:pic>
      <p:pic>
        <p:nvPicPr>
          <p:cNvPr id="289160" name="Picture 4488" descr="图片3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765175"/>
            <a:ext cx="627062" cy="944563"/>
          </a:xfrm>
          <a:prstGeom prst="rect">
            <a:avLst/>
          </a:prstGeom>
          <a:noFill/>
        </p:spPr>
      </p:pic>
      <p:pic>
        <p:nvPicPr>
          <p:cNvPr id="289161" name="Picture 4489" descr="图片34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836613"/>
            <a:ext cx="695325" cy="847725"/>
          </a:xfrm>
          <a:prstGeom prst="rect">
            <a:avLst/>
          </a:prstGeom>
          <a:noFill/>
        </p:spPr>
      </p:pic>
      <p:pic>
        <p:nvPicPr>
          <p:cNvPr id="289162" name="Picture 4490" descr="图片34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981075"/>
            <a:ext cx="669925" cy="768350"/>
          </a:xfrm>
          <a:prstGeom prst="rect">
            <a:avLst/>
          </a:prstGeom>
          <a:noFill/>
        </p:spPr>
      </p:pic>
      <p:pic>
        <p:nvPicPr>
          <p:cNvPr id="289163" name="Picture 4491" descr="图片3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388" y="908050"/>
            <a:ext cx="1158875" cy="590550"/>
          </a:xfrm>
          <a:prstGeom prst="rect">
            <a:avLst/>
          </a:prstGeom>
          <a:noFill/>
        </p:spPr>
      </p:pic>
      <p:pic>
        <p:nvPicPr>
          <p:cNvPr id="289164" name="Picture 4492" descr="图片35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276475"/>
            <a:ext cx="1017588" cy="890588"/>
          </a:xfrm>
          <a:prstGeom prst="rect">
            <a:avLst/>
          </a:prstGeom>
          <a:noFill/>
        </p:spPr>
      </p:pic>
      <p:pic>
        <p:nvPicPr>
          <p:cNvPr id="289165" name="Picture 4493" descr="图片35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492375"/>
            <a:ext cx="1152525" cy="682625"/>
          </a:xfrm>
          <a:prstGeom prst="rect">
            <a:avLst/>
          </a:prstGeom>
          <a:noFill/>
        </p:spPr>
      </p:pic>
      <p:pic>
        <p:nvPicPr>
          <p:cNvPr id="289166" name="Picture 4494" descr="图片35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49500"/>
            <a:ext cx="1073150" cy="749300"/>
          </a:xfrm>
          <a:prstGeom prst="rect">
            <a:avLst/>
          </a:prstGeom>
          <a:noFill/>
        </p:spPr>
      </p:pic>
      <p:pic>
        <p:nvPicPr>
          <p:cNvPr id="289167" name="Picture 4495" descr="图片35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205038"/>
            <a:ext cx="854075" cy="742950"/>
          </a:xfrm>
          <a:prstGeom prst="rect">
            <a:avLst/>
          </a:prstGeom>
          <a:noFill/>
        </p:spPr>
      </p:pic>
      <p:pic>
        <p:nvPicPr>
          <p:cNvPr id="289168" name="Picture 4496" descr="图片35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2133600"/>
            <a:ext cx="1243013" cy="1017588"/>
          </a:xfrm>
          <a:prstGeom prst="rect">
            <a:avLst/>
          </a:prstGeom>
          <a:noFill/>
        </p:spPr>
      </p:pic>
      <p:pic>
        <p:nvPicPr>
          <p:cNvPr id="289169" name="Picture 4497" descr="图片35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9750" y="3644900"/>
            <a:ext cx="1243013" cy="1017588"/>
          </a:xfrm>
          <a:prstGeom prst="rect">
            <a:avLst/>
          </a:prstGeom>
          <a:noFill/>
        </p:spPr>
      </p:pic>
      <p:pic>
        <p:nvPicPr>
          <p:cNvPr id="289170" name="Picture 4498" descr="图片35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66950" y="3860800"/>
            <a:ext cx="854075" cy="695325"/>
          </a:xfrm>
          <a:prstGeom prst="rect">
            <a:avLst/>
          </a:prstGeom>
          <a:noFill/>
        </p:spPr>
      </p:pic>
      <p:pic>
        <p:nvPicPr>
          <p:cNvPr id="289171" name="Picture 4499" descr="图片35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738" y="3789363"/>
            <a:ext cx="908050" cy="706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68" name="Rectangle 68"/>
          <p:cNvSpPr>
            <a:spLocks noChangeAspect="1" noChangeArrowheads="1"/>
          </p:cNvSpPr>
          <p:nvPr/>
        </p:nvSpPr>
        <p:spPr bwMode="auto">
          <a:xfrm>
            <a:off x="900113" y="1700213"/>
            <a:ext cx="6508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Secretary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秘书</a:t>
            </a:r>
          </a:p>
        </p:txBody>
      </p:sp>
      <p:sp>
        <p:nvSpPr>
          <p:cNvPr id="281669" name="Rectangle 69"/>
          <p:cNvSpPr>
            <a:spLocks noChangeAspect="1" noChangeArrowheads="1"/>
          </p:cNvSpPr>
          <p:nvPr/>
        </p:nvSpPr>
        <p:spPr bwMode="auto">
          <a:xfrm>
            <a:off x="2339975" y="1773238"/>
            <a:ext cx="7620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Sales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市场销售员</a:t>
            </a:r>
          </a:p>
        </p:txBody>
      </p:sp>
      <p:sp>
        <p:nvSpPr>
          <p:cNvPr id="281670" name="Rectangle 70"/>
          <p:cNvSpPr>
            <a:spLocks noChangeAspect="1" noChangeArrowheads="1"/>
          </p:cNvSpPr>
          <p:nvPr/>
        </p:nvSpPr>
        <p:spPr bwMode="auto">
          <a:xfrm>
            <a:off x="4067175" y="1773238"/>
            <a:ext cx="5222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Mobile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user</a:t>
            </a:r>
          </a:p>
        </p:txBody>
      </p:sp>
      <p:sp>
        <p:nvSpPr>
          <p:cNvPr id="281671" name="Rectangle 71"/>
          <p:cNvSpPr>
            <a:spLocks noChangeAspect="1" noChangeArrowheads="1"/>
          </p:cNvSpPr>
          <p:nvPr/>
        </p:nvSpPr>
        <p:spPr bwMode="auto">
          <a:xfrm>
            <a:off x="5651500" y="1844675"/>
            <a:ext cx="7588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Telephone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User</a:t>
            </a:r>
          </a:p>
        </p:txBody>
      </p:sp>
      <p:sp>
        <p:nvSpPr>
          <p:cNvPr id="282221" name="Rectangle 621"/>
          <p:cNvSpPr>
            <a:spLocks noChangeAspect="1" noChangeArrowheads="1"/>
          </p:cNvSpPr>
          <p:nvPr/>
        </p:nvSpPr>
        <p:spPr bwMode="auto">
          <a:xfrm>
            <a:off x="7092950" y="1557338"/>
            <a:ext cx="11398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Content Provider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内容提供商</a:t>
            </a:r>
          </a:p>
        </p:txBody>
      </p:sp>
      <p:sp>
        <p:nvSpPr>
          <p:cNvPr id="282222" name="Rectangle 622"/>
          <p:cNvSpPr>
            <a:spLocks noChangeAspect="1" noChangeArrowheads="1"/>
          </p:cNvSpPr>
          <p:nvPr/>
        </p:nvSpPr>
        <p:spPr bwMode="auto">
          <a:xfrm>
            <a:off x="684213" y="3213100"/>
            <a:ext cx="106203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Label Company</a:t>
            </a:r>
          </a:p>
          <a:p>
            <a:pPr algn="l" defTabSz="1066800"/>
            <a:r>
              <a:rPr lang="zh-CN" altLang="en-US" b="0"/>
              <a:t>唱片公司</a:t>
            </a:r>
          </a:p>
        </p:txBody>
      </p:sp>
      <p:sp>
        <p:nvSpPr>
          <p:cNvPr id="282223" name="Rectangle 623"/>
          <p:cNvSpPr>
            <a:spLocks noChangeAspect="1" noChangeArrowheads="1"/>
          </p:cNvSpPr>
          <p:nvPr/>
        </p:nvSpPr>
        <p:spPr bwMode="auto">
          <a:xfrm>
            <a:off x="2195513" y="3141663"/>
            <a:ext cx="11080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TV/Movie Group</a:t>
            </a:r>
          </a:p>
          <a:p>
            <a:pPr algn="l" defTabSz="1066800"/>
            <a:r>
              <a:rPr lang="zh-CN" altLang="en-US" b="0"/>
              <a:t>影视内容提供商</a:t>
            </a:r>
          </a:p>
        </p:txBody>
      </p:sp>
      <p:sp>
        <p:nvSpPr>
          <p:cNvPr id="288461" name="Rectangle 3789"/>
          <p:cNvSpPr>
            <a:spLocks noChangeAspect="1" noChangeArrowheads="1"/>
          </p:cNvSpPr>
          <p:nvPr/>
        </p:nvSpPr>
        <p:spPr bwMode="auto">
          <a:xfrm>
            <a:off x="4156075" y="3203575"/>
            <a:ext cx="7254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Consultant</a:t>
            </a:r>
          </a:p>
          <a:p>
            <a:pPr algn="l" defTabSz="1066800"/>
            <a:r>
              <a:rPr lang="zh-CN" altLang="en-US" b="0"/>
              <a:t>咨询公司</a:t>
            </a:r>
          </a:p>
        </p:txBody>
      </p:sp>
      <p:sp>
        <p:nvSpPr>
          <p:cNvPr id="288462" name="Rectangle 3790"/>
          <p:cNvSpPr>
            <a:spLocks noChangeAspect="1" noChangeArrowheads="1"/>
          </p:cNvSpPr>
          <p:nvPr/>
        </p:nvSpPr>
        <p:spPr bwMode="auto">
          <a:xfrm>
            <a:off x="5580063" y="3068638"/>
            <a:ext cx="1195387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Telecom Regulation Agent</a:t>
            </a:r>
          </a:p>
          <a:p>
            <a:pPr algn="l" defTabSz="1066800"/>
            <a:r>
              <a:rPr lang="zh-CN" altLang="en-US" b="0"/>
              <a:t>电信管理局</a:t>
            </a:r>
          </a:p>
        </p:txBody>
      </p:sp>
      <p:sp>
        <p:nvSpPr>
          <p:cNvPr id="288463" name="Rectangle 3791"/>
          <p:cNvSpPr>
            <a:spLocks noChangeAspect="1" noChangeArrowheads="1"/>
          </p:cNvSpPr>
          <p:nvPr/>
        </p:nvSpPr>
        <p:spPr bwMode="auto">
          <a:xfrm>
            <a:off x="7391400" y="3168650"/>
            <a:ext cx="99695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1</a:t>
            </a:r>
            <a:r>
              <a:rPr lang="zh-CN" altLang="en-US" b="0"/>
              <a:t>、</a:t>
            </a:r>
            <a:r>
              <a:rPr lang="en-US" altLang="zh-CN" b="0"/>
              <a:t>Information</a:t>
            </a:r>
          </a:p>
          <a:p>
            <a:pPr algn="l" defTabSz="1066800"/>
            <a:r>
              <a:rPr lang="en-US" altLang="zh-CN" b="0"/>
              <a:t>Stations</a:t>
            </a:r>
          </a:p>
          <a:p>
            <a:pPr algn="l" defTabSz="1066800"/>
            <a:r>
              <a:rPr lang="en-US" altLang="zh-CN" b="0"/>
              <a:t>2</a:t>
            </a:r>
            <a:r>
              <a:rPr lang="zh-CN" altLang="en-US" b="0"/>
              <a:t>、</a:t>
            </a:r>
            <a:r>
              <a:rPr lang="en-US" altLang="zh-CN" b="0"/>
              <a:t>1860/1861</a:t>
            </a:r>
          </a:p>
        </p:txBody>
      </p:sp>
      <p:sp>
        <p:nvSpPr>
          <p:cNvPr id="288464" name="Rectangle 3792"/>
          <p:cNvSpPr>
            <a:spLocks noChangeAspect="1" noChangeArrowheads="1"/>
          </p:cNvSpPr>
          <p:nvPr/>
        </p:nvSpPr>
        <p:spPr bwMode="auto">
          <a:xfrm>
            <a:off x="684213" y="4581525"/>
            <a:ext cx="1023937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Customer</a:t>
            </a:r>
          </a:p>
          <a:p>
            <a:pPr algn="l" defTabSz="1066800"/>
            <a:r>
              <a:rPr lang="en-US" altLang="zh-CN" b="0"/>
              <a:t>Service Attendant</a:t>
            </a:r>
          </a:p>
        </p:txBody>
      </p:sp>
      <p:sp>
        <p:nvSpPr>
          <p:cNvPr id="288465" name="Rectangle 3793"/>
          <p:cNvSpPr>
            <a:spLocks noChangeAspect="1" noChangeArrowheads="1"/>
          </p:cNvSpPr>
          <p:nvPr/>
        </p:nvSpPr>
        <p:spPr bwMode="auto">
          <a:xfrm>
            <a:off x="2386013" y="4724400"/>
            <a:ext cx="8905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/>
              <a:t>Reseller</a:t>
            </a:r>
          </a:p>
          <a:p>
            <a:pPr algn="l"/>
            <a:r>
              <a:rPr lang="zh-CN" altLang="en-US" b="0">
                <a:ea typeface="黑体" pitchFamily="49" charset="-122"/>
              </a:rPr>
              <a:t>零售商</a:t>
            </a:r>
          </a:p>
        </p:txBody>
      </p:sp>
      <p:sp>
        <p:nvSpPr>
          <p:cNvPr id="288466" name="Rectangle 3794"/>
          <p:cNvSpPr>
            <a:spLocks noChangeAspect="1" noChangeArrowheads="1"/>
          </p:cNvSpPr>
          <p:nvPr/>
        </p:nvSpPr>
        <p:spPr bwMode="auto">
          <a:xfrm>
            <a:off x="4067175" y="4437063"/>
            <a:ext cx="776288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Distributor</a:t>
            </a:r>
          </a:p>
          <a:p>
            <a:pPr algn="l"/>
            <a:r>
              <a:rPr lang="zh-CN" altLang="en-US" b="0">
                <a:ea typeface="黑体" pitchFamily="49" charset="-122"/>
              </a:rPr>
              <a:t>分销商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Whole Sale</a:t>
            </a:r>
          </a:p>
          <a:p>
            <a:pPr algn="l"/>
            <a:r>
              <a:rPr lang="zh-CN" altLang="en-US" b="0">
                <a:ea typeface="黑体" pitchFamily="49" charset="-122"/>
              </a:rPr>
              <a:t>批发商</a:t>
            </a:r>
          </a:p>
        </p:txBody>
      </p:sp>
      <p:sp>
        <p:nvSpPr>
          <p:cNvPr id="290106" name="Text Box 4410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90108" name="Picture 4412" descr="图片3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765175"/>
            <a:ext cx="908050" cy="847725"/>
          </a:xfrm>
          <a:prstGeom prst="rect">
            <a:avLst/>
          </a:prstGeom>
          <a:noFill/>
        </p:spPr>
      </p:pic>
      <p:pic>
        <p:nvPicPr>
          <p:cNvPr id="290109" name="Picture 4413" descr="图片3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765175"/>
            <a:ext cx="633413" cy="944563"/>
          </a:xfrm>
          <a:prstGeom prst="rect">
            <a:avLst/>
          </a:prstGeom>
          <a:noFill/>
        </p:spPr>
      </p:pic>
      <p:pic>
        <p:nvPicPr>
          <p:cNvPr id="290110" name="Picture 4414" descr="图片36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836613"/>
            <a:ext cx="695325" cy="841375"/>
          </a:xfrm>
          <a:prstGeom prst="rect">
            <a:avLst/>
          </a:prstGeom>
          <a:noFill/>
        </p:spPr>
      </p:pic>
      <p:pic>
        <p:nvPicPr>
          <p:cNvPr id="290111" name="Picture 4415" descr="图片3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908050"/>
            <a:ext cx="669925" cy="762000"/>
          </a:xfrm>
          <a:prstGeom prst="rect">
            <a:avLst/>
          </a:prstGeom>
          <a:noFill/>
        </p:spPr>
      </p:pic>
      <p:pic>
        <p:nvPicPr>
          <p:cNvPr id="290112" name="Picture 4416" descr="图片3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825" y="908050"/>
            <a:ext cx="1158875" cy="585788"/>
          </a:xfrm>
          <a:prstGeom prst="rect">
            <a:avLst/>
          </a:prstGeom>
          <a:noFill/>
        </p:spPr>
      </p:pic>
      <p:pic>
        <p:nvPicPr>
          <p:cNvPr id="290113" name="Picture 4417" descr="图片3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276475"/>
            <a:ext cx="1011237" cy="890588"/>
          </a:xfrm>
          <a:prstGeom prst="rect">
            <a:avLst/>
          </a:prstGeom>
          <a:noFill/>
        </p:spPr>
      </p:pic>
      <p:pic>
        <p:nvPicPr>
          <p:cNvPr id="290114" name="Picture 4418" descr="图片3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513" y="2420938"/>
            <a:ext cx="1152525" cy="676275"/>
          </a:xfrm>
          <a:prstGeom prst="rect">
            <a:avLst/>
          </a:prstGeom>
          <a:noFill/>
        </p:spPr>
      </p:pic>
      <p:pic>
        <p:nvPicPr>
          <p:cNvPr id="290115" name="Picture 4419" descr="图片36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276475"/>
            <a:ext cx="1109663" cy="755650"/>
          </a:xfrm>
          <a:prstGeom prst="rect">
            <a:avLst/>
          </a:prstGeom>
          <a:noFill/>
        </p:spPr>
      </p:pic>
      <p:pic>
        <p:nvPicPr>
          <p:cNvPr id="290116" name="Picture 4420" descr="图片36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08625" y="2276475"/>
            <a:ext cx="854075" cy="738188"/>
          </a:xfrm>
          <a:prstGeom prst="rect">
            <a:avLst/>
          </a:prstGeom>
          <a:noFill/>
        </p:spPr>
      </p:pic>
      <p:pic>
        <p:nvPicPr>
          <p:cNvPr id="290117" name="Picture 4421" descr="图片36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133600"/>
            <a:ext cx="1249363" cy="1017588"/>
          </a:xfrm>
          <a:prstGeom prst="rect">
            <a:avLst/>
          </a:prstGeom>
          <a:noFill/>
        </p:spPr>
      </p:pic>
      <p:pic>
        <p:nvPicPr>
          <p:cNvPr id="290118" name="Picture 4422" descr="图片36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9750" y="3716338"/>
            <a:ext cx="1243013" cy="1011237"/>
          </a:xfrm>
          <a:prstGeom prst="rect">
            <a:avLst/>
          </a:prstGeom>
          <a:noFill/>
        </p:spPr>
      </p:pic>
      <p:pic>
        <p:nvPicPr>
          <p:cNvPr id="290119" name="Picture 4423" descr="图片36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95513" y="3789363"/>
            <a:ext cx="865187" cy="712787"/>
          </a:xfrm>
          <a:prstGeom prst="rect">
            <a:avLst/>
          </a:prstGeom>
          <a:noFill/>
        </p:spPr>
      </p:pic>
      <p:pic>
        <p:nvPicPr>
          <p:cNvPr id="290120" name="Picture 4424" descr="图片3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3716338"/>
            <a:ext cx="884238" cy="712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9" name="Rectangle 13"/>
          <p:cNvSpPr>
            <a:spLocks noChangeAspect="1" noChangeArrowheads="1"/>
          </p:cNvSpPr>
          <p:nvPr/>
        </p:nvSpPr>
        <p:spPr bwMode="auto">
          <a:xfrm>
            <a:off x="898525" y="1916113"/>
            <a:ext cx="1168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Other vendors</a:t>
            </a:r>
          </a:p>
        </p:txBody>
      </p:sp>
      <p:sp>
        <p:nvSpPr>
          <p:cNvPr id="290851" name="Rectangle 35"/>
          <p:cNvSpPr>
            <a:spLocks noChangeAspect="1" noChangeArrowheads="1"/>
          </p:cNvSpPr>
          <p:nvPr/>
        </p:nvSpPr>
        <p:spPr bwMode="auto">
          <a:xfrm>
            <a:off x="827088" y="1771650"/>
            <a:ext cx="1143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第三方平台</a:t>
            </a:r>
          </a:p>
        </p:txBody>
      </p:sp>
      <p:sp>
        <p:nvSpPr>
          <p:cNvPr id="290852" name="Rectangle 36"/>
          <p:cNvSpPr>
            <a:spLocks noChangeAspect="1" noChangeArrowheads="1"/>
          </p:cNvSpPr>
          <p:nvPr/>
        </p:nvSpPr>
        <p:spPr bwMode="auto">
          <a:xfrm>
            <a:off x="920750" y="3287713"/>
            <a:ext cx="4476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CMSC</a:t>
            </a:r>
          </a:p>
        </p:txBody>
      </p:sp>
      <p:sp>
        <p:nvSpPr>
          <p:cNvPr id="290853" name="Rectangle 37"/>
          <p:cNvSpPr>
            <a:spLocks noChangeAspect="1" noChangeArrowheads="1"/>
          </p:cNvSpPr>
          <p:nvPr/>
        </p:nvSpPr>
        <p:spPr bwMode="auto">
          <a:xfrm>
            <a:off x="2401888" y="3284538"/>
            <a:ext cx="7524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01713"/>
            <a:r>
              <a:rPr lang="en-US" altLang="zh-CN" b="0"/>
              <a:t>SoftX 3000</a:t>
            </a:r>
          </a:p>
        </p:txBody>
      </p:sp>
      <p:sp>
        <p:nvSpPr>
          <p:cNvPr id="290868" name="Rectangle 52"/>
          <p:cNvSpPr>
            <a:spLocks noChangeAspect="1" noChangeArrowheads="1"/>
          </p:cNvSpPr>
          <p:nvPr/>
        </p:nvSpPr>
        <p:spPr bwMode="auto">
          <a:xfrm>
            <a:off x="4248150" y="3357563"/>
            <a:ext cx="431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SGSN</a:t>
            </a:r>
          </a:p>
        </p:txBody>
      </p:sp>
      <p:sp>
        <p:nvSpPr>
          <p:cNvPr id="290869" name="Rectangle 53"/>
          <p:cNvSpPr>
            <a:spLocks noChangeAspect="1" noChangeArrowheads="1"/>
          </p:cNvSpPr>
          <p:nvPr/>
        </p:nvSpPr>
        <p:spPr bwMode="auto">
          <a:xfrm>
            <a:off x="5894388" y="3357563"/>
            <a:ext cx="3206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PCU</a:t>
            </a:r>
          </a:p>
        </p:txBody>
      </p:sp>
      <p:sp>
        <p:nvSpPr>
          <p:cNvPr id="290870" name="Rectangle 54"/>
          <p:cNvSpPr>
            <a:spLocks noChangeAspect="1" noChangeArrowheads="1"/>
          </p:cNvSpPr>
          <p:nvPr/>
        </p:nvSpPr>
        <p:spPr bwMode="auto">
          <a:xfrm>
            <a:off x="7488238" y="3284538"/>
            <a:ext cx="4492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GGSN</a:t>
            </a:r>
          </a:p>
        </p:txBody>
      </p:sp>
      <p:sp>
        <p:nvSpPr>
          <p:cNvPr id="290918" name="Rectangle 102"/>
          <p:cNvSpPr>
            <a:spLocks noChangeAspect="1" noChangeArrowheads="1"/>
          </p:cNvSpPr>
          <p:nvPr/>
        </p:nvSpPr>
        <p:spPr bwMode="auto">
          <a:xfrm>
            <a:off x="900113" y="4652963"/>
            <a:ext cx="4889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PBX</a:t>
            </a:r>
          </a:p>
          <a:p>
            <a:pPr algn="l"/>
            <a:r>
              <a:rPr lang="en-US" altLang="zh-CN" b="0"/>
              <a:t>C&amp;C08</a:t>
            </a:r>
          </a:p>
        </p:txBody>
      </p:sp>
      <p:sp>
        <p:nvSpPr>
          <p:cNvPr id="290928" name="Rectangle 112"/>
          <p:cNvSpPr>
            <a:spLocks noChangeAspect="1" noChangeArrowheads="1"/>
          </p:cNvSpPr>
          <p:nvPr/>
        </p:nvSpPr>
        <p:spPr bwMode="auto">
          <a:xfrm>
            <a:off x="2411413" y="4652963"/>
            <a:ext cx="6937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Video GW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VIG</a:t>
            </a:r>
          </a:p>
        </p:txBody>
      </p:sp>
      <p:sp>
        <p:nvSpPr>
          <p:cNvPr id="290929" name="Rectangle 113"/>
          <p:cNvSpPr>
            <a:spLocks noChangeAspect="1" noChangeArrowheads="1"/>
          </p:cNvSpPr>
          <p:nvPr/>
        </p:nvSpPr>
        <p:spPr bwMode="auto">
          <a:xfrm>
            <a:off x="4284663" y="4797425"/>
            <a:ext cx="3952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MRS</a:t>
            </a:r>
          </a:p>
        </p:txBody>
      </p:sp>
      <p:sp>
        <p:nvSpPr>
          <p:cNvPr id="290961" name="Rectangle 145"/>
          <p:cNvSpPr>
            <a:spLocks noChangeAspect="1" noChangeArrowheads="1"/>
          </p:cNvSpPr>
          <p:nvPr/>
        </p:nvSpPr>
        <p:spPr bwMode="auto">
          <a:xfrm>
            <a:off x="5508625" y="4667250"/>
            <a:ext cx="1112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ea typeface="黑体" pitchFamily="49" charset="-122"/>
              </a:rPr>
              <a:t>信令网关</a:t>
            </a:r>
          </a:p>
          <a:p>
            <a:pPr algn="l" defTabSz="1066800"/>
            <a:r>
              <a:rPr lang="en-US" altLang="zh-CN" b="0"/>
              <a:t>Signaling GW</a:t>
            </a:r>
            <a:endParaRPr lang="en-US" altLang="zh-CN" b="0">
              <a:ea typeface="黑体" pitchFamily="49" charset="-122"/>
            </a:endParaRPr>
          </a:p>
        </p:txBody>
      </p:sp>
      <p:sp>
        <p:nvSpPr>
          <p:cNvPr id="290962" name="Rectangle 146"/>
          <p:cNvSpPr>
            <a:spLocks noChangeAspect="1" noChangeArrowheads="1"/>
          </p:cNvSpPr>
          <p:nvPr/>
        </p:nvSpPr>
        <p:spPr bwMode="auto">
          <a:xfrm>
            <a:off x="7413625" y="4679950"/>
            <a:ext cx="903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ea typeface="黑体" pitchFamily="49" charset="-122"/>
              </a:rPr>
              <a:t>媒体网关</a:t>
            </a:r>
          </a:p>
          <a:p>
            <a:pPr algn="l" defTabSz="1066800"/>
            <a:r>
              <a:rPr lang="en-US" altLang="zh-CN" b="0"/>
              <a:t>Media GW</a:t>
            </a:r>
            <a:endParaRPr lang="en-US" altLang="zh-CN" b="0">
              <a:ea typeface="黑体" pitchFamily="49" charset="-122"/>
            </a:endParaRPr>
          </a:p>
        </p:txBody>
      </p:sp>
      <p:sp>
        <p:nvSpPr>
          <p:cNvPr id="290984" name="Rectangle 168"/>
          <p:cNvSpPr>
            <a:spLocks noChangeAspect="1" noChangeArrowheads="1"/>
          </p:cNvSpPr>
          <p:nvPr/>
        </p:nvSpPr>
        <p:spPr bwMode="auto">
          <a:xfrm>
            <a:off x="755650" y="6092825"/>
            <a:ext cx="1060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HSS</a:t>
            </a:r>
          </a:p>
          <a:p>
            <a:pPr algn="l" defTabSz="1066800"/>
            <a:r>
              <a:rPr lang="en-US" altLang="zh-CN" b="0"/>
              <a:t>HSS9820</a:t>
            </a:r>
          </a:p>
        </p:txBody>
      </p:sp>
      <p:sp>
        <p:nvSpPr>
          <p:cNvPr id="291046" name="Rectangle 230"/>
          <p:cNvSpPr>
            <a:spLocks noChangeAspect="1" noChangeArrowheads="1"/>
          </p:cNvSpPr>
          <p:nvPr/>
        </p:nvSpPr>
        <p:spPr bwMode="auto">
          <a:xfrm>
            <a:off x="2432050" y="6249988"/>
            <a:ext cx="1060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CSC3300</a:t>
            </a:r>
          </a:p>
        </p:txBody>
      </p:sp>
      <p:sp>
        <p:nvSpPr>
          <p:cNvPr id="291055" name="Rectangle 239"/>
          <p:cNvSpPr>
            <a:spLocks noChangeAspect="1" noChangeArrowheads="1"/>
          </p:cNvSpPr>
          <p:nvPr/>
        </p:nvSpPr>
        <p:spPr bwMode="auto">
          <a:xfrm>
            <a:off x="395288" y="2133600"/>
            <a:ext cx="2909887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/>
              <a:t>核心网络 （</a:t>
            </a:r>
            <a:r>
              <a:rPr lang="en-US" altLang="zh-CN" sz="1400"/>
              <a:t>Core Networks</a:t>
            </a:r>
            <a:r>
              <a:rPr lang="zh-CN" altLang="en-US" sz="1400"/>
              <a:t>）</a:t>
            </a:r>
          </a:p>
        </p:txBody>
      </p:sp>
      <p:sp>
        <p:nvSpPr>
          <p:cNvPr id="291081" name="Text Box 265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291082" name="Rectangle 266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23850" y="620713"/>
            <a:ext cx="3095625" cy="3270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网络云图 （</a:t>
            </a:r>
            <a:r>
              <a:rPr lang="en-US" altLang="zh-CN" sz="1400" b="1"/>
              <a:t>Network Clouds </a:t>
            </a:r>
            <a:r>
              <a:rPr lang="zh-CN" altLang="en-US" sz="1400" b="1"/>
              <a:t>）</a:t>
            </a:r>
          </a:p>
        </p:txBody>
      </p:sp>
      <p:pic>
        <p:nvPicPr>
          <p:cNvPr id="291083" name="Picture 267" descr="图片37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849313"/>
            <a:ext cx="1311275" cy="1066800"/>
          </a:xfrm>
          <a:prstGeom prst="rect">
            <a:avLst/>
          </a:prstGeom>
          <a:noFill/>
        </p:spPr>
      </p:pic>
      <p:pic>
        <p:nvPicPr>
          <p:cNvPr id="291084" name="Picture 268" descr="图片3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2420938"/>
            <a:ext cx="738187" cy="774700"/>
          </a:xfrm>
          <a:prstGeom prst="rect">
            <a:avLst/>
          </a:prstGeom>
          <a:noFill/>
        </p:spPr>
      </p:pic>
      <p:pic>
        <p:nvPicPr>
          <p:cNvPr id="291085" name="Picture 269" descr="图片3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413" y="2420938"/>
            <a:ext cx="858837" cy="811212"/>
          </a:xfrm>
          <a:prstGeom prst="rect">
            <a:avLst/>
          </a:prstGeom>
          <a:noFill/>
        </p:spPr>
      </p:pic>
      <p:pic>
        <p:nvPicPr>
          <p:cNvPr id="291086" name="Picture 270" descr="图片37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175" y="2420938"/>
            <a:ext cx="762000" cy="798512"/>
          </a:xfrm>
          <a:prstGeom prst="rect">
            <a:avLst/>
          </a:prstGeom>
          <a:noFill/>
        </p:spPr>
      </p:pic>
      <p:pic>
        <p:nvPicPr>
          <p:cNvPr id="291087" name="Picture 271" descr="图片37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2349500"/>
            <a:ext cx="768350" cy="798513"/>
          </a:xfrm>
          <a:prstGeom prst="rect">
            <a:avLst/>
          </a:prstGeom>
          <a:noFill/>
        </p:spPr>
      </p:pic>
      <p:pic>
        <p:nvPicPr>
          <p:cNvPr id="291088" name="Picture 272" descr="图片37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288" y="2349500"/>
            <a:ext cx="768350" cy="798513"/>
          </a:xfrm>
          <a:prstGeom prst="rect">
            <a:avLst/>
          </a:prstGeom>
          <a:noFill/>
        </p:spPr>
      </p:pic>
      <p:pic>
        <p:nvPicPr>
          <p:cNvPr id="291089" name="Picture 273" descr="图片37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650" y="3789363"/>
            <a:ext cx="817563" cy="798512"/>
          </a:xfrm>
          <a:prstGeom prst="rect">
            <a:avLst/>
          </a:prstGeom>
          <a:noFill/>
        </p:spPr>
      </p:pic>
      <p:pic>
        <p:nvPicPr>
          <p:cNvPr id="291090" name="Picture 274" descr="图片37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4438" y="3716338"/>
            <a:ext cx="768350" cy="798512"/>
          </a:xfrm>
          <a:prstGeom prst="rect">
            <a:avLst/>
          </a:prstGeom>
          <a:noFill/>
        </p:spPr>
      </p:pic>
      <p:pic>
        <p:nvPicPr>
          <p:cNvPr id="291091" name="Picture 275" descr="图片37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11638" y="3860800"/>
            <a:ext cx="762000" cy="798513"/>
          </a:xfrm>
          <a:prstGeom prst="rect">
            <a:avLst/>
          </a:prstGeom>
          <a:noFill/>
        </p:spPr>
      </p:pic>
      <p:pic>
        <p:nvPicPr>
          <p:cNvPr id="291092" name="Picture 276" descr="图片38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51500" y="3860800"/>
            <a:ext cx="854075" cy="798513"/>
          </a:xfrm>
          <a:prstGeom prst="rect">
            <a:avLst/>
          </a:prstGeom>
          <a:noFill/>
        </p:spPr>
      </p:pic>
      <p:pic>
        <p:nvPicPr>
          <p:cNvPr id="291093" name="Picture 277" descr="图片38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51725" y="3933825"/>
            <a:ext cx="768350" cy="792163"/>
          </a:xfrm>
          <a:prstGeom prst="rect">
            <a:avLst/>
          </a:prstGeom>
          <a:noFill/>
        </p:spPr>
      </p:pic>
      <p:pic>
        <p:nvPicPr>
          <p:cNvPr id="291094" name="Picture 278" descr="图片38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4213" y="5157788"/>
            <a:ext cx="1017587" cy="1073150"/>
          </a:xfrm>
          <a:prstGeom prst="rect">
            <a:avLst/>
          </a:prstGeom>
          <a:noFill/>
        </p:spPr>
      </p:pic>
      <p:pic>
        <p:nvPicPr>
          <p:cNvPr id="291095" name="Picture 279" descr="图片38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84438" y="5373688"/>
            <a:ext cx="981075" cy="785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95" name="Rectangle 55"/>
          <p:cNvSpPr>
            <a:spLocks noChangeAspect="1" noChangeArrowheads="1"/>
          </p:cNvSpPr>
          <p:nvPr/>
        </p:nvSpPr>
        <p:spPr bwMode="auto">
          <a:xfrm>
            <a:off x="739775" y="1844675"/>
            <a:ext cx="1168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Other vendors</a:t>
            </a:r>
          </a:p>
        </p:txBody>
      </p:sp>
      <p:sp>
        <p:nvSpPr>
          <p:cNvPr id="291896" name="Rectangle 56"/>
          <p:cNvSpPr>
            <a:spLocks noChangeAspect="1" noChangeArrowheads="1"/>
          </p:cNvSpPr>
          <p:nvPr/>
        </p:nvSpPr>
        <p:spPr bwMode="auto">
          <a:xfrm>
            <a:off x="668338" y="1700213"/>
            <a:ext cx="1143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/>
              <a:t>第三方平台</a:t>
            </a:r>
          </a:p>
        </p:txBody>
      </p:sp>
      <p:sp>
        <p:nvSpPr>
          <p:cNvPr id="291897" name="Rectangle 57"/>
          <p:cNvSpPr>
            <a:spLocks noChangeAspect="1" noChangeArrowheads="1"/>
          </p:cNvSpPr>
          <p:nvPr/>
        </p:nvSpPr>
        <p:spPr bwMode="auto">
          <a:xfrm>
            <a:off x="395288" y="2205038"/>
            <a:ext cx="2909887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/>
              <a:t>核心网络 （</a:t>
            </a:r>
            <a:r>
              <a:rPr lang="en-US" altLang="zh-CN" sz="1400"/>
              <a:t>Core Networks</a:t>
            </a:r>
            <a:r>
              <a:rPr lang="zh-CN" altLang="en-US" sz="1400"/>
              <a:t>）</a:t>
            </a:r>
          </a:p>
        </p:txBody>
      </p:sp>
      <p:sp>
        <p:nvSpPr>
          <p:cNvPr id="291914" name="Rectangle 74"/>
          <p:cNvSpPr>
            <a:spLocks noChangeAspect="1" noChangeArrowheads="1"/>
          </p:cNvSpPr>
          <p:nvPr/>
        </p:nvSpPr>
        <p:spPr bwMode="auto">
          <a:xfrm>
            <a:off x="920750" y="3287713"/>
            <a:ext cx="4476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CMSC</a:t>
            </a:r>
          </a:p>
        </p:txBody>
      </p:sp>
      <p:sp>
        <p:nvSpPr>
          <p:cNvPr id="291915" name="Rectangle 75"/>
          <p:cNvSpPr>
            <a:spLocks noChangeAspect="1" noChangeArrowheads="1"/>
          </p:cNvSpPr>
          <p:nvPr/>
        </p:nvSpPr>
        <p:spPr bwMode="auto">
          <a:xfrm>
            <a:off x="2401888" y="3284538"/>
            <a:ext cx="7524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01713"/>
            <a:r>
              <a:rPr lang="en-US" altLang="zh-CN" b="0"/>
              <a:t>SoftX 3000</a:t>
            </a:r>
          </a:p>
        </p:txBody>
      </p:sp>
      <p:sp>
        <p:nvSpPr>
          <p:cNvPr id="291977" name="Rectangle 137"/>
          <p:cNvSpPr>
            <a:spLocks noChangeAspect="1" noChangeArrowheads="1"/>
          </p:cNvSpPr>
          <p:nvPr/>
        </p:nvSpPr>
        <p:spPr bwMode="auto">
          <a:xfrm>
            <a:off x="4248150" y="3357563"/>
            <a:ext cx="431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SGSN</a:t>
            </a:r>
          </a:p>
        </p:txBody>
      </p:sp>
      <p:sp>
        <p:nvSpPr>
          <p:cNvPr id="291978" name="Rectangle 138"/>
          <p:cNvSpPr>
            <a:spLocks noChangeAspect="1" noChangeArrowheads="1"/>
          </p:cNvSpPr>
          <p:nvPr/>
        </p:nvSpPr>
        <p:spPr bwMode="auto">
          <a:xfrm>
            <a:off x="5894388" y="3357563"/>
            <a:ext cx="3206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PCU</a:t>
            </a:r>
          </a:p>
        </p:txBody>
      </p:sp>
      <p:sp>
        <p:nvSpPr>
          <p:cNvPr id="291979" name="Rectangle 139"/>
          <p:cNvSpPr>
            <a:spLocks noChangeAspect="1" noChangeArrowheads="1"/>
          </p:cNvSpPr>
          <p:nvPr/>
        </p:nvSpPr>
        <p:spPr bwMode="auto">
          <a:xfrm>
            <a:off x="7488238" y="3284538"/>
            <a:ext cx="4492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GGSN</a:t>
            </a:r>
          </a:p>
        </p:txBody>
      </p:sp>
      <p:sp>
        <p:nvSpPr>
          <p:cNvPr id="291980" name="Rectangle 140"/>
          <p:cNvSpPr>
            <a:spLocks noChangeAspect="1" noChangeArrowheads="1"/>
          </p:cNvSpPr>
          <p:nvPr/>
        </p:nvSpPr>
        <p:spPr bwMode="auto">
          <a:xfrm>
            <a:off x="900113" y="4652963"/>
            <a:ext cx="4889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PBX</a:t>
            </a:r>
          </a:p>
          <a:p>
            <a:pPr algn="l"/>
            <a:r>
              <a:rPr lang="en-US" altLang="zh-CN" b="0"/>
              <a:t>C&amp;C08</a:t>
            </a:r>
          </a:p>
        </p:txBody>
      </p:sp>
      <p:sp>
        <p:nvSpPr>
          <p:cNvPr id="291981" name="Rectangle 141"/>
          <p:cNvSpPr>
            <a:spLocks noChangeAspect="1" noChangeArrowheads="1"/>
          </p:cNvSpPr>
          <p:nvPr/>
        </p:nvSpPr>
        <p:spPr bwMode="auto">
          <a:xfrm>
            <a:off x="2411413" y="4652963"/>
            <a:ext cx="6937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Video GW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VIG</a:t>
            </a:r>
          </a:p>
        </p:txBody>
      </p:sp>
      <p:sp>
        <p:nvSpPr>
          <p:cNvPr id="291982" name="Rectangle 142"/>
          <p:cNvSpPr>
            <a:spLocks noChangeAspect="1" noChangeArrowheads="1"/>
          </p:cNvSpPr>
          <p:nvPr/>
        </p:nvSpPr>
        <p:spPr bwMode="auto">
          <a:xfrm>
            <a:off x="4392613" y="4797425"/>
            <a:ext cx="3952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MRS</a:t>
            </a:r>
          </a:p>
        </p:txBody>
      </p:sp>
      <p:sp>
        <p:nvSpPr>
          <p:cNvPr id="292108" name="Rectangle 268"/>
          <p:cNvSpPr>
            <a:spLocks noChangeAspect="1" noChangeArrowheads="1"/>
          </p:cNvSpPr>
          <p:nvPr/>
        </p:nvSpPr>
        <p:spPr bwMode="auto">
          <a:xfrm>
            <a:off x="5619750" y="4667250"/>
            <a:ext cx="1112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ea typeface="黑体" pitchFamily="49" charset="-122"/>
              </a:rPr>
              <a:t>信令网关</a:t>
            </a:r>
          </a:p>
          <a:p>
            <a:pPr algn="l" defTabSz="1066800"/>
            <a:r>
              <a:rPr lang="en-US" altLang="zh-CN" b="0"/>
              <a:t>Signaling GW</a:t>
            </a:r>
            <a:endParaRPr lang="en-US" altLang="zh-CN" b="0">
              <a:ea typeface="黑体" pitchFamily="49" charset="-122"/>
            </a:endParaRPr>
          </a:p>
        </p:txBody>
      </p:sp>
      <p:sp>
        <p:nvSpPr>
          <p:cNvPr id="292109" name="Rectangle 269"/>
          <p:cNvSpPr>
            <a:spLocks noChangeAspect="1" noChangeArrowheads="1"/>
          </p:cNvSpPr>
          <p:nvPr/>
        </p:nvSpPr>
        <p:spPr bwMode="auto">
          <a:xfrm>
            <a:off x="7485063" y="4679950"/>
            <a:ext cx="903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ea typeface="黑体" pitchFamily="49" charset="-122"/>
              </a:rPr>
              <a:t>媒体网关</a:t>
            </a:r>
          </a:p>
          <a:p>
            <a:pPr algn="l" defTabSz="1066800"/>
            <a:r>
              <a:rPr lang="en-US" altLang="zh-CN" b="0"/>
              <a:t>Media GW</a:t>
            </a:r>
            <a:endParaRPr lang="en-US" altLang="zh-CN" b="0">
              <a:ea typeface="黑体" pitchFamily="49" charset="-122"/>
            </a:endParaRPr>
          </a:p>
        </p:txBody>
      </p:sp>
      <p:sp>
        <p:nvSpPr>
          <p:cNvPr id="292110" name="Rectangle 270"/>
          <p:cNvSpPr>
            <a:spLocks noChangeAspect="1" noChangeArrowheads="1"/>
          </p:cNvSpPr>
          <p:nvPr/>
        </p:nvSpPr>
        <p:spPr bwMode="auto">
          <a:xfrm>
            <a:off x="755650" y="6092825"/>
            <a:ext cx="1060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HSS</a:t>
            </a:r>
          </a:p>
          <a:p>
            <a:pPr algn="l" defTabSz="1066800"/>
            <a:r>
              <a:rPr lang="en-US" altLang="zh-CN" b="0"/>
              <a:t>HSS9820</a:t>
            </a:r>
          </a:p>
        </p:txBody>
      </p:sp>
      <p:sp>
        <p:nvSpPr>
          <p:cNvPr id="292202" name="Rectangle 362"/>
          <p:cNvSpPr>
            <a:spLocks noChangeAspect="1" noChangeArrowheads="1"/>
          </p:cNvSpPr>
          <p:nvPr/>
        </p:nvSpPr>
        <p:spPr bwMode="auto">
          <a:xfrm>
            <a:off x="2432050" y="6249988"/>
            <a:ext cx="1060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/>
              <a:t>CSC3300</a:t>
            </a:r>
          </a:p>
        </p:txBody>
      </p:sp>
      <p:sp>
        <p:nvSpPr>
          <p:cNvPr id="292236" name="Text Box 396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292237" name="Rectangle 397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23850" y="620713"/>
            <a:ext cx="3095625" cy="3270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网络云图 （</a:t>
            </a:r>
            <a:r>
              <a:rPr lang="en-US" altLang="zh-CN" sz="1400" b="1"/>
              <a:t>Network Clouds </a:t>
            </a:r>
            <a:r>
              <a:rPr lang="zh-CN" altLang="en-US" sz="1400" b="1"/>
              <a:t>）</a:t>
            </a:r>
          </a:p>
        </p:txBody>
      </p:sp>
      <p:pic>
        <p:nvPicPr>
          <p:cNvPr id="292238" name="Picture 398" descr="图片3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765175"/>
            <a:ext cx="1311275" cy="1066800"/>
          </a:xfrm>
          <a:prstGeom prst="rect">
            <a:avLst/>
          </a:prstGeom>
          <a:noFill/>
        </p:spPr>
      </p:pic>
      <p:pic>
        <p:nvPicPr>
          <p:cNvPr id="292239" name="Picture 399" descr="图片3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2505075"/>
            <a:ext cx="742950" cy="779463"/>
          </a:xfrm>
          <a:prstGeom prst="rect">
            <a:avLst/>
          </a:prstGeom>
          <a:noFill/>
        </p:spPr>
      </p:pic>
      <p:pic>
        <p:nvPicPr>
          <p:cNvPr id="292240" name="Picture 400" descr="图片38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413" y="2492375"/>
            <a:ext cx="858837" cy="817563"/>
          </a:xfrm>
          <a:prstGeom prst="rect">
            <a:avLst/>
          </a:prstGeom>
          <a:noFill/>
        </p:spPr>
      </p:pic>
      <p:pic>
        <p:nvPicPr>
          <p:cNvPr id="292241" name="Picture 401" descr="图片38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175" y="2420938"/>
            <a:ext cx="762000" cy="798512"/>
          </a:xfrm>
          <a:prstGeom prst="rect">
            <a:avLst/>
          </a:prstGeom>
          <a:noFill/>
        </p:spPr>
      </p:pic>
      <p:pic>
        <p:nvPicPr>
          <p:cNvPr id="292242" name="Picture 402" descr="图片3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525" y="2420938"/>
            <a:ext cx="762000" cy="798512"/>
          </a:xfrm>
          <a:prstGeom prst="rect">
            <a:avLst/>
          </a:prstGeom>
          <a:noFill/>
        </p:spPr>
      </p:pic>
      <p:pic>
        <p:nvPicPr>
          <p:cNvPr id="292243" name="Picture 403" descr="图片38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288" y="2420938"/>
            <a:ext cx="762000" cy="798512"/>
          </a:xfrm>
          <a:prstGeom prst="rect">
            <a:avLst/>
          </a:prstGeom>
          <a:noFill/>
        </p:spPr>
      </p:pic>
      <p:pic>
        <p:nvPicPr>
          <p:cNvPr id="292244" name="Picture 404" descr="图片39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7088" y="3716338"/>
            <a:ext cx="811212" cy="798512"/>
          </a:xfrm>
          <a:prstGeom prst="rect">
            <a:avLst/>
          </a:prstGeom>
          <a:noFill/>
        </p:spPr>
      </p:pic>
      <p:pic>
        <p:nvPicPr>
          <p:cNvPr id="292245" name="Picture 405" descr="图片39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55875" y="3789363"/>
            <a:ext cx="762000" cy="798512"/>
          </a:xfrm>
          <a:prstGeom prst="rect">
            <a:avLst/>
          </a:prstGeom>
          <a:noFill/>
        </p:spPr>
      </p:pic>
      <p:pic>
        <p:nvPicPr>
          <p:cNvPr id="292246" name="Picture 406" descr="图片39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40200" y="3860800"/>
            <a:ext cx="768350" cy="798513"/>
          </a:xfrm>
          <a:prstGeom prst="rect">
            <a:avLst/>
          </a:prstGeom>
          <a:noFill/>
        </p:spPr>
      </p:pic>
      <p:pic>
        <p:nvPicPr>
          <p:cNvPr id="292247" name="Picture 407" descr="图片39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24525" y="3860800"/>
            <a:ext cx="854075" cy="798513"/>
          </a:xfrm>
          <a:prstGeom prst="rect">
            <a:avLst/>
          </a:prstGeom>
          <a:noFill/>
        </p:spPr>
      </p:pic>
      <p:pic>
        <p:nvPicPr>
          <p:cNvPr id="292248" name="Picture 408" descr="图片39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24750" y="3860800"/>
            <a:ext cx="768350" cy="792163"/>
          </a:xfrm>
          <a:prstGeom prst="rect">
            <a:avLst/>
          </a:prstGeom>
          <a:noFill/>
        </p:spPr>
      </p:pic>
      <p:pic>
        <p:nvPicPr>
          <p:cNvPr id="292249" name="Picture 409" descr="图片39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4213" y="5157788"/>
            <a:ext cx="1011237" cy="1073150"/>
          </a:xfrm>
          <a:prstGeom prst="rect">
            <a:avLst/>
          </a:prstGeom>
          <a:noFill/>
        </p:spPr>
      </p:pic>
      <p:pic>
        <p:nvPicPr>
          <p:cNvPr id="292250" name="Picture 410" descr="图片39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84438" y="5300663"/>
            <a:ext cx="981075" cy="7921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8" name="Rectangle 4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95288" y="620713"/>
            <a:ext cx="2819400" cy="311150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接入网络 （</a:t>
            </a:r>
            <a:r>
              <a:rPr lang="en-US" altLang="zh-CN" sz="1400" b="1"/>
              <a:t>Access Networks</a:t>
            </a:r>
            <a:r>
              <a:rPr lang="zh-CN" altLang="en-US" sz="1400" b="1"/>
              <a:t>）</a:t>
            </a:r>
          </a:p>
        </p:txBody>
      </p:sp>
      <p:sp>
        <p:nvSpPr>
          <p:cNvPr id="292869" name="Rectangle 5"/>
          <p:cNvSpPr>
            <a:spLocks noChangeAspect="1" noChangeArrowheads="1"/>
          </p:cNvSpPr>
          <p:nvPr/>
        </p:nvSpPr>
        <p:spPr bwMode="auto">
          <a:xfrm>
            <a:off x="684213" y="1916113"/>
            <a:ext cx="836612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ea typeface="黑体" pitchFamily="49" charset="-122"/>
              </a:rPr>
              <a:t>基站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Base station</a:t>
            </a:r>
          </a:p>
        </p:txBody>
      </p:sp>
      <p:sp>
        <p:nvSpPr>
          <p:cNvPr id="292917" name="Rectangle 53"/>
          <p:cNvSpPr>
            <a:spLocks noChangeAspect="1" noChangeArrowheads="1"/>
          </p:cNvSpPr>
          <p:nvPr/>
        </p:nvSpPr>
        <p:spPr bwMode="auto">
          <a:xfrm>
            <a:off x="2555875" y="1844675"/>
            <a:ext cx="3730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BSC</a:t>
            </a:r>
          </a:p>
        </p:txBody>
      </p:sp>
      <p:sp>
        <p:nvSpPr>
          <p:cNvPr id="292918" name="Rectangle 54"/>
          <p:cNvSpPr>
            <a:spLocks noChangeAspect="1" noChangeArrowheads="1"/>
          </p:cNvSpPr>
          <p:nvPr/>
        </p:nvSpPr>
        <p:spPr bwMode="auto">
          <a:xfrm>
            <a:off x="4240213" y="1920875"/>
            <a:ext cx="32861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RNC</a:t>
            </a:r>
          </a:p>
        </p:txBody>
      </p:sp>
      <p:sp>
        <p:nvSpPr>
          <p:cNvPr id="292948" name="Rectangle 84"/>
          <p:cNvSpPr>
            <a:spLocks noChangeAspect="1" noChangeArrowheads="1"/>
          </p:cNvSpPr>
          <p:nvPr/>
        </p:nvSpPr>
        <p:spPr bwMode="auto">
          <a:xfrm>
            <a:off x="5795963" y="1844675"/>
            <a:ext cx="7588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DSLAM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MA5600</a:t>
            </a:r>
          </a:p>
        </p:txBody>
      </p:sp>
      <p:sp>
        <p:nvSpPr>
          <p:cNvPr id="292957" name="Rectangle 93"/>
          <p:cNvSpPr>
            <a:spLocks noChangeAspect="1" noChangeArrowheads="1"/>
          </p:cNvSpPr>
          <p:nvPr/>
        </p:nvSpPr>
        <p:spPr bwMode="auto">
          <a:xfrm>
            <a:off x="7767638" y="1844675"/>
            <a:ext cx="31273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NAS</a:t>
            </a:r>
          </a:p>
        </p:txBody>
      </p:sp>
      <p:sp>
        <p:nvSpPr>
          <p:cNvPr id="292958" name="Rectangle 94"/>
          <p:cNvSpPr>
            <a:spLocks noChangeAspect="1" noChangeArrowheads="1"/>
          </p:cNvSpPr>
          <p:nvPr/>
        </p:nvSpPr>
        <p:spPr bwMode="auto">
          <a:xfrm>
            <a:off x="611188" y="3284538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MA5200</a:t>
            </a:r>
          </a:p>
        </p:txBody>
      </p:sp>
      <p:sp>
        <p:nvSpPr>
          <p:cNvPr id="292983" name="Rectangle 119"/>
          <p:cNvSpPr>
            <a:spLocks noChangeAspect="1" noChangeArrowheads="1"/>
          </p:cNvSpPr>
          <p:nvPr/>
        </p:nvSpPr>
        <p:spPr bwMode="auto">
          <a:xfrm>
            <a:off x="2636838" y="3317875"/>
            <a:ext cx="4222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USAU</a:t>
            </a:r>
          </a:p>
        </p:txBody>
      </p:sp>
      <p:sp>
        <p:nvSpPr>
          <p:cNvPr id="292993" name="Rectangle 129"/>
          <p:cNvSpPr>
            <a:spLocks noChangeAspect="1" noChangeArrowheads="1"/>
          </p:cNvSpPr>
          <p:nvPr/>
        </p:nvSpPr>
        <p:spPr bwMode="auto">
          <a:xfrm>
            <a:off x="2654300" y="4941888"/>
            <a:ext cx="3127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SDP</a:t>
            </a:r>
          </a:p>
        </p:txBody>
      </p:sp>
      <p:sp>
        <p:nvSpPr>
          <p:cNvPr id="292994" name="Rectangle 130"/>
          <p:cNvSpPr>
            <a:spLocks noChangeAspect="1" noChangeArrowheads="1"/>
          </p:cNvSpPr>
          <p:nvPr/>
        </p:nvSpPr>
        <p:spPr bwMode="auto">
          <a:xfrm>
            <a:off x="927100" y="4941888"/>
            <a:ext cx="3127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SCP</a:t>
            </a:r>
          </a:p>
        </p:txBody>
      </p:sp>
      <p:sp>
        <p:nvSpPr>
          <p:cNvPr id="293025" name="Rectangle 161"/>
          <p:cNvSpPr>
            <a:spLocks noChangeAspect="1" noChangeArrowheads="1"/>
          </p:cNvSpPr>
          <p:nvPr/>
        </p:nvSpPr>
        <p:spPr bwMode="auto">
          <a:xfrm>
            <a:off x="395288" y="3644900"/>
            <a:ext cx="20669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pPr algn="l"/>
            <a:r>
              <a:rPr lang="zh-CN" altLang="en-US" sz="1400"/>
              <a:t>智能网图标部分</a:t>
            </a:r>
          </a:p>
        </p:txBody>
      </p:sp>
      <p:sp>
        <p:nvSpPr>
          <p:cNvPr id="293056" name="Rectangle 192"/>
          <p:cNvSpPr>
            <a:spLocks noChangeAspect="1" noChangeArrowheads="1"/>
          </p:cNvSpPr>
          <p:nvPr/>
        </p:nvSpPr>
        <p:spPr bwMode="auto">
          <a:xfrm>
            <a:off x="6084888" y="4868863"/>
            <a:ext cx="3905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VC</a:t>
            </a:r>
          </a:p>
        </p:txBody>
      </p:sp>
      <p:sp>
        <p:nvSpPr>
          <p:cNvPr id="293057" name="Rectangle 193"/>
          <p:cNvSpPr>
            <a:spLocks noChangeAspect="1" noChangeArrowheads="1"/>
          </p:cNvSpPr>
          <p:nvPr/>
        </p:nvSpPr>
        <p:spPr bwMode="auto">
          <a:xfrm>
            <a:off x="7596188" y="4941888"/>
            <a:ext cx="6000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SMP</a:t>
            </a:r>
          </a:p>
        </p:txBody>
      </p:sp>
      <p:sp>
        <p:nvSpPr>
          <p:cNvPr id="293089" name="Rectangle 225"/>
          <p:cNvSpPr>
            <a:spLocks noChangeAspect="1" noChangeArrowheads="1"/>
          </p:cNvSpPr>
          <p:nvPr/>
        </p:nvSpPr>
        <p:spPr bwMode="auto">
          <a:xfrm>
            <a:off x="4056063" y="4902200"/>
            <a:ext cx="10207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51025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NP Server</a:t>
            </a:r>
          </a:p>
        </p:txBody>
      </p:sp>
      <p:sp>
        <p:nvSpPr>
          <p:cNvPr id="293091" name="Rectangle 227"/>
          <p:cNvSpPr>
            <a:spLocks noChangeAspect="1" noChangeArrowheads="1"/>
          </p:cNvSpPr>
          <p:nvPr/>
        </p:nvSpPr>
        <p:spPr bwMode="auto">
          <a:xfrm>
            <a:off x="915988" y="6308725"/>
            <a:ext cx="7762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SMCP</a:t>
            </a:r>
          </a:p>
        </p:txBody>
      </p:sp>
      <p:sp>
        <p:nvSpPr>
          <p:cNvPr id="293113" name="Rectangle 249"/>
          <p:cNvSpPr>
            <a:spLocks noChangeAspect="1" noChangeArrowheads="1"/>
          </p:cNvSpPr>
          <p:nvPr/>
        </p:nvSpPr>
        <p:spPr bwMode="auto">
          <a:xfrm>
            <a:off x="2411413" y="6308725"/>
            <a:ext cx="7842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ea typeface="黑体" pitchFamily="49" charset="-122"/>
              </a:rPr>
              <a:t>SCE</a:t>
            </a:r>
          </a:p>
        </p:txBody>
      </p:sp>
      <p:sp>
        <p:nvSpPr>
          <p:cNvPr id="293136" name="Rectangle 272"/>
          <p:cNvSpPr>
            <a:spLocks noChangeAspect="1" noChangeArrowheads="1"/>
          </p:cNvSpPr>
          <p:nvPr/>
        </p:nvSpPr>
        <p:spPr bwMode="auto">
          <a:xfrm>
            <a:off x="4211638" y="6165850"/>
            <a:ext cx="798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CMP</a:t>
            </a:r>
          </a:p>
        </p:txBody>
      </p:sp>
      <p:sp>
        <p:nvSpPr>
          <p:cNvPr id="293150" name="Rectangle 286"/>
          <p:cNvSpPr>
            <a:spLocks noChangeAspect="1" noChangeArrowheads="1"/>
          </p:cNvSpPr>
          <p:nvPr/>
        </p:nvSpPr>
        <p:spPr bwMode="auto">
          <a:xfrm>
            <a:off x="5715000" y="6029325"/>
            <a:ext cx="11620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International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Service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Gateway</a:t>
            </a:r>
          </a:p>
        </p:txBody>
      </p:sp>
      <p:sp>
        <p:nvSpPr>
          <p:cNvPr id="293228" name="Text Box 364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93229" name="Picture 365" descr="图片3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835025" cy="1030288"/>
          </a:xfrm>
          <a:prstGeom prst="rect">
            <a:avLst/>
          </a:prstGeom>
          <a:noFill/>
        </p:spPr>
      </p:pic>
      <p:pic>
        <p:nvPicPr>
          <p:cNvPr id="293230" name="Picture 366" descr="图片3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1052513"/>
            <a:ext cx="742950" cy="774700"/>
          </a:xfrm>
          <a:prstGeom prst="rect">
            <a:avLst/>
          </a:prstGeom>
          <a:noFill/>
        </p:spPr>
      </p:pic>
      <p:pic>
        <p:nvPicPr>
          <p:cNvPr id="293231" name="Picture 367" descr="图片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908050"/>
            <a:ext cx="742950" cy="774700"/>
          </a:xfrm>
          <a:prstGeom prst="rect">
            <a:avLst/>
          </a:prstGeom>
          <a:noFill/>
        </p:spPr>
      </p:pic>
      <p:pic>
        <p:nvPicPr>
          <p:cNvPr id="293232" name="Picture 368" descr="图片4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981075"/>
            <a:ext cx="738188" cy="835025"/>
          </a:xfrm>
          <a:prstGeom prst="rect">
            <a:avLst/>
          </a:prstGeom>
          <a:noFill/>
        </p:spPr>
      </p:pic>
      <p:pic>
        <p:nvPicPr>
          <p:cNvPr id="293233" name="Picture 369" descr="图片4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981075"/>
            <a:ext cx="719137" cy="817563"/>
          </a:xfrm>
          <a:prstGeom prst="rect">
            <a:avLst/>
          </a:prstGeom>
          <a:noFill/>
        </p:spPr>
      </p:pic>
      <p:pic>
        <p:nvPicPr>
          <p:cNvPr id="293234" name="Picture 370" descr="图片40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349500"/>
            <a:ext cx="738187" cy="828675"/>
          </a:xfrm>
          <a:prstGeom prst="rect">
            <a:avLst/>
          </a:prstGeom>
          <a:noFill/>
        </p:spPr>
      </p:pic>
      <p:pic>
        <p:nvPicPr>
          <p:cNvPr id="293235" name="Picture 371" descr="图片40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27313" y="2349500"/>
            <a:ext cx="590550" cy="901700"/>
          </a:xfrm>
          <a:prstGeom prst="rect">
            <a:avLst/>
          </a:prstGeom>
          <a:noFill/>
        </p:spPr>
      </p:pic>
      <p:pic>
        <p:nvPicPr>
          <p:cNvPr id="293236" name="Picture 372" descr="图片4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7088" y="4005263"/>
            <a:ext cx="596900" cy="901700"/>
          </a:xfrm>
          <a:prstGeom prst="rect">
            <a:avLst/>
          </a:prstGeom>
          <a:noFill/>
        </p:spPr>
      </p:pic>
      <p:pic>
        <p:nvPicPr>
          <p:cNvPr id="293237" name="Picture 373" descr="图片40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55875" y="3860800"/>
            <a:ext cx="590550" cy="901700"/>
          </a:xfrm>
          <a:prstGeom prst="rect">
            <a:avLst/>
          </a:prstGeom>
          <a:noFill/>
        </p:spPr>
      </p:pic>
      <p:pic>
        <p:nvPicPr>
          <p:cNvPr id="293238" name="Picture 374" descr="图片40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67175" y="3860800"/>
            <a:ext cx="603250" cy="927100"/>
          </a:xfrm>
          <a:prstGeom prst="rect">
            <a:avLst/>
          </a:prstGeom>
          <a:noFill/>
        </p:spPr>
      </p:pic>
      <p:pic>
        <p:nvPicPr>
          <p:cNvPr id="293239" name="Picture 375" descr="图片40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67400" y="3789363"/>
            <a:ext cx="590550" cy="901700"/>
          </a:xfrm>
          <a:prstGeom prst="rect">
            <a:avLst/>
          </a:prstGeom>
          <a:noFill/>
        </p:spPr>
      </p:pic>
      <p:pic>
        <p:nvPicPr>
          <p:cNvPr id="293240" name="Picture 376" descr="图片40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51725" y="3789363"/>
            <a:ext cx="590550" cy="901700"/>
          </a:xfrm>
          <a:prstGeom prst="rect">
            <a:avLst/>
          </a:prstGeom>
          <a:noFill/>
        </p:spPr>
      </p:pic>
      <p:pic>
        <p:nvPicPr>
          <p:cNvPr id="293241" name="Picture 377" descr="图片4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7088" y="5300663"/>
            <a:ext cx="590550" cy="908050"/>
          </a:xfrm>
          <a:prstGeom prst="rect">
            <a:avLst/>
          </a:prstGeom>
          <a:noFill/>
        </p:spPr>
      </p:pic>
      <p:pic>
        <p:nvPicPr>
          <p:cNvPr id="293242" name="Picture 378" descr="图片41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84438" y="5300663"/>
            <a:ext cx="847725" cy="908050"/>
          </a:xfrm>
          <a:prstGeom prst="rect">
            <a:avLst/>
          </a:prstGeom>
          <a:noFill/>
        </p:spPr>
      </p:pic>
      <p:pic>
        <p:nvPicPr>
          <p:cNvPr id="293243" name="Picture 379" descr="图片41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95738" y="5300663"/>
            <a:ext cx="871537" cy="804862"/>
          </a:xfrm>
          <a:prstGeom prst="rect">
            <a:avLst/>
          </a:prstGeom>
          <a:noFill/>
        </p:spPr>
      </p:pic>
      <p:pic>
        <p:nvPicPr>
          <p:cNvPr id="293244" name="Picture 380" descr="图片41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67400" y="5229225"/>
            <a:ext cx="742950" cy="774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Rectangle 4"/>
          <p:cNvSpPr>
            <a:spLocks noChangeAspect="1" noChangeArrowheads="1"/>
          </p:cNvSpPr>
          <p:nvPr/>
        </p:nvSpPr>
        <p:spPr bwMode="auto">
          <a:xfrm>
            <a:off x="576263" y="1798638"/>
            <a:ext cx="8223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Server</a:t>
            </a:r>
          </a:p>
          <a:p>
            <a:pPr defTabSz="1066800"/>
            <a:r>
              <a:rPr lang="en-US" altLang="zh-CN" b="0"/>
              <a:t>Location</a:t>
            </a:r>
          </a:p>
        </p:txBody>
      </p:sp>
      <p:sp>
        <p:nvSpPr>
          <p:cNvPr id="182305" name="Rectangle 33"/>
          <p:cNvSpPr>
            <a:spLocks noChangeAspect="1" noChangeArrowheads="1"/>
          </p:cNvSpPr>
          <p:nvPr/>
        </p:nvSpPr>
        <p:spPr bwMode="auto">
          <a:xfrm>
            <a:off x="4067175" y="1798638"/>
            <a:ext cx="7874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iServer</a:t>
            </a:r>
          </a:p>
        </p:txBody>
      </p:sp>
      <p:sp>
        <p:nvSpPr>
          <p:cNvPr id="182325" name="Rectangle 53"/>
          <p:cNvSpPr>
            <a:spLocks noChangeAspect="1" noChangeArrowheads="1"/>
          </p:cNvSpPr>
          <p:nvPr/>
        </p:nvSpPr>
        <p:spPr bwMode="auto">
          <a:xfrm>
            <a:off x="2484438" y="1798638"/>
            <a:ext cx="8159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SE2300</a:t>
            </a:r>
          </a:p>
        </p:txBody>
      </p:sp>
      <p:sp>
        <p:nvSpPr>
          <p:cNvPr id="182326" name="Rectangle 54"/>
          <p:cNvSpPr>
            <a:spLocks noChangeAspect="1" noChangeArrowheads="1"/>
          </p:cNvSpPr>
          <p:nvPr/>
        </p:nvSpPr>
        <p:spPr bwMode="auto">
          <a:xfrm>
            <a:off x="3851275" y="3284538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MCU</a:t>
            </a:r>
          </a:p>
          <a:p>
            <a:pPr defTabSz="1066800"/>
            <a:r>
              <a:rPr lang="en-US" altLang="zh-CN" b="0"/>
              <a:t> (</a:t>
            </a:r>
            <a:r>
              <a:rPr lang="zh-CN" altLang="en-US" b="0"/>
              <a:t>多点控制单元</a:t>
            </a:r>
            <a:r>
              <a:rPr lang="en-US" altLang="zh-CN" b="0"/>
              <a:t>)</a:t>
            </a:r>
          </a:p>
        </p:txBody>
      </p:sp>
      <p:sp>
        <p:nvSpPr>
          <p:cNvPr id="182368" name="Rectangle 96"/>
          <p:cNvSpPr>
            <a:spLocks noChangeAspect="1" noChangeArrowheads="1"/>
          </p:cNvSpPr>
          <p:nvPr/>
        </p:nvSpPr>
        <p:spPr bwMode="auto">
          <a:xfrm>
            <a:off x="684213" y="3424238"/>
            <a:ext cx="11604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112</a:t>
            </a:r>
            <a:r>
              <a:rPr lang="zh-CN" altLang="en-US" b="0"/>
              <a:t>测试台</a:t>
            </a:r>
          </a:p>
        </p:txBody>
      </p:sp>
      <p:sp>
        <p:nvSpPr>
          <p:cNvPr id="182396" name="Rectangle 124"/>
          <p:cNvSpPr>
            <a:spLocks noChangeAspect="1" noChangeArrowheads="1"/>
          </p:cNvSpPr>
          <p:nvPr/>
        </p:nvSpPr>
        <p:spPr bwMode="auto">
          <a:xfrm>
            <a:off x="2339975" y="3357563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Database</a:t>
            </a:r>
          </a:p>
          <a:p>
            <a:pPr defTabSz="1066800"/>
            <a:r>
              <a:rPr lang="zh-CN" altLang="en-US" b="0"/>
              <a:t>数据库</a:t>
            </a:r>
          </a:p>
        </p:txBody>
      </p:sp>
      <p:sp>
        <p:nvSpPr>
          <p:cNvPr id="182402" name="Rectangle 130"/>
          <p:cNvSpPr>
            <a:spLocks noChangeAspect="1" noChangeArrowheads="1"/>
          </p:cNvSpPr>
          <p:nvPr/>
        </p:nvSpPr>
        <p:spPr bwMode="auto">
          <a:xfrm>
            <a:off x="2268538" y="4797425"/>
            <a:ext cx="116046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上级网管</a:t>
            </a:r>
          </a:p>
        </p:txBody>
      </p:sp>
      <p:sp>
        <p:nvSpPr>
          <p:cNvPr id="182428" name="Rectangle 156"/>
          <p:cNvSpPr>
            <a:spLocks noChangeAspect="1" noChangeArrowheads="1"/>
          </p:cNvSpPr>
          <p:nvPr/>
        </p:nvSpPr>
        <p:spPr bwMode="auto">
          <a:xfrm>
            <a:off x="3924300" y="4797425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网管</a:t>
            </a:r>
          </a:p>
        </p:txBody>
      </p:sp>
      <p:sp>
        <p:nvSpPr>
          <p:cNvPr id="182554" name="Rectangle 282"/>
          <p:cNvSpPr>
            <a:spLocks noChangeAspect="1" noChangeArrowheads="1"/>
          </p:cNvSpPr>
          <p:nvPr/>
        </p:nvSpPr>
        <p:spPr bwMode="auto">
          <a:xfrm>
            <a:off x="611188" y="4797425"/>
            <a:ext cx="10810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N2000</a:t>
            </a:r>
          </a:p>
          <a:p>
            <a:pPr defTabSz="1066800"/>
            <a:r>
              <a:rPr lang="zh-CN" altLang="en-US" b="0"/>
              <a:t>网管客户端</a:t>
            </a:r>
          </a:p>
        </p:txBody>
      </p:sp>
      <p:sp>
        <p:nvSpPr>
          <p:cNvPr id="182612" name="Rectangle 340"/>
          <p:cNvSpPr>
            <a:spLocks noChangeAspect="1" noChangeArrowheads="1"/>
          </p:cNvSpPr>
          <p:nvPr/>
        </p:nvSpPr>
        <p:spPr bwMode="auto">
          <a:xfrm>
            <a:off x="5716588" y="3424238"/>
            <a:ext cx="11604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IADMS</a:t>
            </a:r>
          </a:p>
        </p:txBody>
      </p:sp>
      <p:sp>
        <p:nvSpPr>
          <p:cNvPr id="182652" name="Rectangle 380"/>
          <p:cNvSpPr>
            <a:spLocks noChangeAspect="1" noChangeArrowheads="1"/>
          </p:cNvSpPr>
          <p:nvPr/>
        </p:nvSpPr>
        <p:spPr bwMode="auto">
          <a:xfrm>
            <a:off x="5878513" y="4797425"/>
            <a:ext cx="8540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RM9000</a:t>
            </a:r>
          </a:p>
        </p:txBody>
      </p:sp>
      <p:sp>
        <p:nvSpPr>
          <p:cNvPr id="182653" name="Rectangle 381"/>
          <p:cNvSpPr>
            <a:spLocks noChangeAspect="1" noChangeArrowheads="1"/>
          </p:cNvSpPr>
          <p:nvPr/>
        </p:nvSpPr>
        <p:spPr bwMode="auto">
          <a:xfrm>
            <a:off x="5724525" y="1798638"/>
            <a:ext cx="9556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IOSS</a:t>
            </a:r>
          </a:p>
        </p:txBody>
      </p:sp>
      <p:sp>
        <p:nvSpPr>
          <p:cNvPr id="182693" name="Rectangle 421"/>
          <p:cNvSpPr>
            <a:spLocks noChangeAspect="1" noChangeArrowheads="1"/>
          </p:cNvSpPr>
          <p:nvPr/>
        </p:nvSpPr>
        <p:spPr bwMode="auto">
          <a:xfrm>
            <a:off x="7245350" y="1798638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ADSL/VDSL Modem</a:t>
            </a:r>
          </a:p>
        </p:txBody>
      </p:sp>
      <p:sp>
        <p:nvSpPr>
          <p:cNvPr id="182764" name="Rectangle 492"/>
          <p:cNvSpPr>
            <a:spLocks noChangeAspect="1" noChangeArrowheads="1"/>
          </p:cNvSpPr>
          <p:nvPr/>
        </p:nvSpPr>
        <p:spPr bwMode="auto">
          <a:xfrm>
            <a:off x="7235825" y="4797425"/>
            <a:ext cx="1270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iManger I2000</a:t>
            </a:r>
          </a:p>
        </p:txBody>
      </p:sp>
      <p:sp>
        <p:nvSpPr>
          <p:cNvPr id="182926" name="Rectangle 654"/>
          <p:cNvSpPr>
            <a:spLocks noChangeAspect="1" noChangeArrowheads="1"/>
          </p:cNvSpPr>
          <p:nvPr/>
        </p:nvSpPr>
        <p:spPr bwMode="auto">
          <a:xfrm>
            <a:off x="936625" y="6165850"/>
            <a:ext cx="5397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电话</a:t>
            </a:r>
          </a:p>
        </p:txBody>
      </p:sp>
      <p:sp>
        <p:nvSpPr>
          <p:cNvPr id="182927" name="Text Box 655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355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84" tIns="36942" rIns="73884" bIns="36942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接入网图标</a:t>
            </a:r>
          </a:p>
        </p:txBody>
      </p:sp>
      <p:sp>
        <p:nvSpPr>
          <p:cNvPr id="183144" name="Rectangle 872"/>
          <p:cNvSpPr>
            <a:spLocks noChangeAspect="1" noChangeArrowheads="1"/>
          </p:cNvSpPr>
          <p:nvPr/>
        </p:nvSpPr>
        <p:spPr bwMode="auto">
          <a:xfrm>
            <a:off x="7451725" y="3357563"/>
            <a:ext cx="89535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sz="1400" b="0"/>
              <a:t>家庭网关</a:t>
            </a:r>
          </a:p>
        </p:txBody>
      </p:sp>
      <p:sp>
        <p:nvSpPr>
          <p:cNvPr id="183191" name="Rectangle 919"/>
          <p:cNvSpPr>
            <a:spLocks noChangeAspect="1" noChangeArrowheads="1"/>
          </p:cNvSpPr>
          <p:nvPr/>
        </p:nvSpPr>
        <p:spPr bwMode="auto">
          <a:xfrm>
            <a:off x="4067175" y="6237288"/>
            <a:ext cx="108108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ONT</a:t>
            </a:r>
          </a:p>
        </p:txBody>
      </p:sp>
      <p:sp>
        <p:nvSpPr>
          <p:cNvPr id="183261" name="Text Box 989"/>
          <p:cNvSpPr txBox="1">
            <a:spLocks noChangeAspect="1" noChangeArrowheads="1"/>
          </p:cNvSpPr>
          <p:nvPr/>
        </p:nvSpPr>
        <p:spPr bwMode="auto">
          <a:xfrm>
            <a:off x="2195513" y="6092825"/>
            <a:ext cx="12827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0"/>
              <a:t>Multicast source</a:t>
            </a:r>
          </a:p>
          <a:p>
            <a:r>
              <a:rPr lang="zh-CN" altLang="en-US" b="0"/>
              <a:t>组播服务器</a:t>
            </a:r>
          </a:p>
        </p:txBody>
      </p:sp>
      <p:sp>
        <p:nvSpPr>
          <p:cNvPr id="339987" name="Rectangle 1043"/>
          <p:cNvSpPr>
            <a:spLocks noChangeAspect="1" noChangeArrowheads="1"/>
          </p:cNvSpPr>
          <p:nvPr/>
        </p:nvSpPr>
        <p:spPr bwMode="auto">
          <a:xfrm>
            <a:off x="5724525" y="6308725"/>
            <a:ext cx="1682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</a:rPr>
              <a:t>L3</a:t>
            </a:r>
            <a:endParaRPr lang="en-US" altLang="zh-CN" sz="1800"/>
          </a:p>
        </p:txBody>
      </p:sp>
      <p:sp>
        <p:nvSpPr>
          <p:cNvPr id="339988" name="Rectangle 1044"/>
          <p:cNvSpPr>
            <a:spLocks noChangeAspect="1" noChangeArrowheads="1"/>
          </p:cNvSpPr>
          <p:nvPr/>
        </p:nvSpPr>
        <p:spPr bwMode="auto">
          <a:xfrm>
            <a:off x="5940425" y="630872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三层交换机</a:t>
            </a:r>
            <a:endParaRPr lang="zh-CN" altLang="en-US" sz="1800"/>
          </a:p>
        </p:txBody>
      </p:sp>
      <p:sp>
        <p:nvSpPr>
          <p:cNvPr id="339989" name="Rectangle 1045"/>
          <p:cNvSpPr>
            <a:spLocks noChangeAspect="1" noChangeArrowheads="1"/>
          </p:cNvSpPr>
          <p:nvPr/>
        </p:nvSpPr>
        <p:spPr bwMode="auto">
          <a:xfrm>
            <a:off x="7554913" y="630872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线路仿真仪</a:t>
            </a:r>
            <a:endParaRPr lang="zh-CN" altLang="en-US" sz="1800"/>
          </a:p>
        </p:txBody>
      </p:sp>
      <p:pic>
        <p:nvPicPr>
          <p:cNvPr id="340018" name="Picture 1074" descr="图片1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908050"/>
            <a:ext cx="742950" cy="779463"/>
          </a:xfrm>
          <a:prstGeom prst="rect">
            <a:avLst/>
          </a:prstGeom>
          <a:noFill/>
        </p:spPr>
      </p:pic>
      <p:pic>
        <p:nvPicPr>
          <p:cNvPr id="340019" name="Picture 1075" descr="图片18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836613"/>
            <a:ext cx="658812" cy="731837"/>
          </a:xfrm>
          <a:prstGeom prst="rect">
            <a:avLst/>
          </a:prstGeom>
          <a:noFill/>
        </p:spPr>
      </p:pic>
      <p:pic>
        <p:nvPicPr>
          <p:cNvPr id="340020" name="Picture 1076" descr="图片19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658813" cy="731838"/>
          </a:xfrm>
          <a:prstGeom prst="rect">
            <a:avLst/>
          </a:prstGeom>
          <a:noFill/>
        </p:spPr>
      </p:pic>
      <p:pic>
        <p:nvPicPr>
          <p:cNvPr id="340021" name="Picture 1077" descr="图片19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835025" cy="811213"/>
          </a:xfrm>
          <a:prstGeom prst="rect">
            <a:avLst/>
          </a:prstGeom>
          <a:noFill/>
        </p:spPr>
      </p:pic>
      <p:pic>
        <p:nvPicPr>
          <p:cNvPr id="340022" name="Picture 1078" descr="图片19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08050"/>
            <a:ext cx="1090613" cy="695325"/>
          </a:xfrm>
          <a:prstGeom prst="rect">
            <a:avLst/>
          </a:prstGeom>
          <a:noFill/>
        </p:spPr>
      </p:pic>
      <p:pic>
        <p:nvPicPr>
          <p:cNvPr id="340023" name="Picture 1079" descr="图片1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276475"/>
            <a:ext cx="633412" cy="974725"/>
          </a:xfrm>
          <a:prstGeom prst="rect">
            <a:avLst/>
          </a:prstGeom>
          <a:noFill/>
        </p:spPr>
      </p:pic>
      <p:pic>
        <p:nvPicPr>
          <p:cNvPr id="340024" name="Picture 1080" descr="图片19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349500"/>
            <a:ext cx="798512" cy="944563"/>
          </a:xfrm>
          <a:prstGeom prst="rect">
            <a:avLst/>
          </a:prstGeom>
          <a:noFill/>
        </p:spPr>
      </p:pic>
      <p:pic>
        <p:nvPicPr>
          <p:cNvPr id="340025" name="Picture 1081" descr="图片19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49500"/>
            <a:ext cx="779463" cy="828675"/>
          </a:xfrm>
          <a:prstGeom prst="rect">
            <a:avLst/>
          </a:prstGeom>
          <a:noFill/>
        </p:spPr>
      </p:pic>
      <p:pic>
        <p:nvPicPr>
          <p:cNvPr id="340026" name="Picture 1082" descr="图片19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349500"/>
            <a:ext cx="1096963" cy="950913"/>
          </a:xfrm>
          <a:prstGeom prst="rect">
            <a:avLst/>
          </a:prstGeom>
          <a:noFill/>
        </p:spPr>
      </p:pic>
      <p:pic>
        <p:nvPicPr>
          <p:cNvPr id="340027" name="Picture 1083" descr="图片19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20938"/>
            <a:ext cx="811213" cy="847725"/>
          </a:xfrm>
          <a:prstGeom prst="rect">
            <a:avLst/>
          </a:prstGeom>
          <a:noFill/>
        </p:spPr>
      </p:pic>
      <p:pic>
        <p:nvPicPr>
          <p:cNvPr id="340028" name="Picture 1084" descr="图片19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933825"/>
            <a:ext cx="779462" cy="835025"/>
          </a:xfrm>
          <a:prstGeom prst="rect">
            <a:avLst/>
          </a:prstGeom>
          <a:noFill/>
        </p:spPr>
      </p:pic>
      <p:pic>
        <p:nvPicPr>
          <p:cNvPr id="340029" name="Picture 1085" descr="图片19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860800"/>
            <a:ext cx="1195388" cy="841375"/>
          </a:xfrm>
          <a:prstGeom prst="rect">
            <a:avLst/>
          </a:prstGeom>
          <a:noFill/>
        </p:spPr>
      </p:pic>
      <p:pic>
        <p:nvPicPr>
          <p:cNvPr id="340030" name="Picture 1086" descr="图片2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24300" y="3933825"/>
            <a:ext cx="1292225" cy="676275"/>
          </a:xfrm>
          <a:prstGeom prst="rect">
            <a:avLst/>
          </a:prstGeom>
          <a:noFill/>
        </p:spPr>
      </p:pic>
      <p:pic>
        <p:nvPicPr>
          <p:cNvPr id="340031" name="Picture 1087" descr="图片20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40425" y="3860800"/>
            <a:ext cx="701675" cy="847725"/>
          </a:xfrm>
          <a:prstGeom prst="rect">
            <a:avLst/>
          </a:prstGeom>
          <a:noFill/>
        </p:spPr>
      </p:pic>
      <p:pic>
        <p:nvPicPr>
          <p:cNvPr id="340032" name="Picture 1088" descr="图片20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80288" y="3933825"/>
            <a:ext cx="944562" cy="835025"/>
          </a:xfrm>
          <a:prstGeom prst="rect">
            <a:avLst/>
          </a:prstGeom>
          <a:noFill/>
        </p:spPr>
      </p:pic>
      <p:pic>
        <p:nvPicPr>
          <p:cNvPr id="340033" name="Picture 1089" descr="图片20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73688"/>
            <a:ext cx="1079500" cy="731837"/>
          </a:xfrm>
          <a:prstGeom prst="rect">
            <a:avLst/>
          </a:prstGeom>
          <a:noFill/>
        </p:spPr>
      </p:pic>
      <p:pic>
        <p:nvPicPr>
          <p:cNvPr id="340034" name="Picture 1090" descr="图片20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66950" y="5373688"/>
            <a:ext cx="1371600" cy="719137"/>
          </a:xfrm>
          <a:prstGeom prst="rect">
            <a:avLst/>
          </a:prstGeom>
          <a:noFill/>
        </p:spPr>
      </p:pic>
      <p:pic>
        <p:nvPicPr>
          <p:cNvPr id="340035" name="Picture 1091" descr="图片20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851275" y="5373688"/>
            <a:ext cx="1285875" cy="725487"/>
          </a:xfrm>
          <a:prstGeom prst="rect">
            <a:avLst/>
          </a:prstGeom>
          <a:noFill/>
        </p:spPr>
      </p:pic>
      <p:pic>
        <p:nvPicPr>
          <p:cNvPr id="340036" name="Picture 1092" descr="图片20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5963" y="5445125"/>
            <a:ext cx="835025" cy="725488"/>
          </a:xfrm>
          <a:prstGeom prst="rect">
            <a:avLst/>
          </a:prstGeom>
          <a:noFill/>
        </p:spPr>
      </p:pic>
      <p:pic>
        <p:nvPicPr>
          <p:cNvPr id="340037" name="Picture 1093" descr="图片20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24750" y="5445125"/>
            <a:ext cx="835025" cy="6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14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20713"/>
            <a:ext cx="2819400" cy="311150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接入网络 （</a:t>
            </a:r>
            <a:r>
              <a:rPr lang="en-US" altLang="zh-CN" sz="1400" b="1"/>
              <a:t>Access Networks</a:t>
            </a:r>
            <a:r>
              <a:rPr lang="zh-CN" altLang="en-US" sz="1400" b="1"/>
              <a:t>）</a:t>
            </a:r>
          </a:p>
        </p:txBody>
      </p:sp>
      <p:sp>
        <p:nvSpPr>
          <p:cNvPr id="293915" name="Rectangle 27"/>
          <p:cNvSpPr>
            <a:spLocks noChangeAspect="1" noChangeArrowheads="1"/>
          </p:cNvSpPr>
          <p:nvPr/>
        </p:nvSpPr>
        <p:spPr bwMode="auto">
          <a:xfrm>
            <a:off x="684213" y="1916113"/>
            <a:ext cx="836612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ea typeface="黑体" pitchFamily="49" charset="-122"/>
              </a:rPr>
              <a:t>基站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Base station</a:t>
            </a:r>
          </a:p>
        </p:txBody>
      </p:sp>
      <p:sp>
        <p:nvSpPr>
          <p:cNvPr id="293955" name="Rectangle 67"/>
          <p:cNvSpPr>
            <a:spLocks noChangeAspect="1" noChangeArrowheads="1"/>
          </p:cNvSpPr>
          <p:nvPr/>
        </p:nvSpPr>
        <p:spPr bwMode="auto">
          <a:xfrm>
            <a:off x="2686050" y="1844675"/>
            <a:ext cx="3730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BSC</a:t>
            </a:r>
          </a:p>
        </p:txBody>
      </p:sp>
      <p:sp>
        <p:nvSpPr>
          <p:cNvPr id="293956" name="Rectangle 68"/>
          <p:cNvSpPr>
            <a:spLocks noChangeAspect="1" noChangeArrowheads="1"/>
          </p:cNvSpPr>
          <p:nvPr/>
        </p:nvSpPr>
        <p:spPr bwMode="auto">
          <a:xfrm>
            <a:off x="4314825" y="1920875"/>
            <a:ext cx="32861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RNC</a:t>
            </a:r>
          </a:p>
        </p:txBody>
      </p:sp>
      <p:sp>
        <p:nvSpPr>
          <p:cNvPr id="293957" name="Rectangle 69"/>
          <p:cNvSpPr>
            <a:spLocks noChangeAspect="1" noChangeArrowheads="1"/>
          </p:cNvSpPr>
          <p:nvPr/>
        </p:nvSpPr>
        <p:spPr bwMode="auto">
          <a:xfrm>
            <a:off x="5973763" y="1844675"/>
            <a:ext cx="7588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ea typeface="黑体" pitchFamily="49" charset="-122"/>
              </a:rPr>
              <a:t>DSLAM</a:t>
            </a:r>
          </a:p>
          <a:p>
            <a:pPr algn="l"/>
            <a:r>
              <a:rPr lang="en-US" altLang="zh-CN" b="0">
                <a:ea typeface="黑体" pitchFamily="49" charset="-122"/>
              </a:rPr>
              <a:t>MA5600</a:t>
            </a:r>
          </a:p>
        </p:txBody>
      </p:sp>
      <p:sp>
        <p:nvSpPr>
          <p:cNvPr id="293991" name="Rectangle 103"/>
          <p:cNvSpPr>
            <a:spLocks noChangeAspect="1" noChangeArrowheads="1"/>
          </p:cNvSpPr>
          <p:nvPr/>
        </p:nvSpPr>
        <p:spPr bwMode="auto">
          <a:xfrm>
            <a:off x="7715250" y="1878013"/>
            <a:ext cx="3127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NAS</a:t>
            </a:r>
          </a:p>
        </p:txBody>
      </p:sp>
      <p:sp>
        <p:nvSpPr>
          <p:cNvPr id="293992" name="Rectangle 104"/>
          <p:cNvSpPr>
            <a:spLocks noChangeAspect="1" noChangeArrowheads="1"/>
          </p:cNvSpPr>
          <p:nvPr/>
        </p:nvSpPr>
        <p:spPr bwMode="auto">
          <a:xfrm>
            <a:off x="611188" y="3284538"/>
            <a:ext cx="955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MA5200</a:t>
            </a:r>
          </a:p>
        </p:txBody>
      </p:sp>
      <p:sp>
        <p:nvSpPr>
          <p:cNvPr id="293993" name="Rectangle 105"/>
          <p:cNvSpPr>
            <a:spLocks noChangeAspect="1" noChangeArrowheads="1"/>
          </p:cNvSpPr>
          <p:nvPr/>
        </p:nvSpPr>
        <p:spPr bwMode="auto">
          <a:xfrm>
            <a:off x="2709863" y="3317875"/>
            <a:ext cx="4222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USAU</a:t>
            </a:r>
          </a:p>
        </p:txBody>
      </p:sp>
      <p:sp>
        <p:nvSpPr>
          <p:cNvPr id="294024" name="Rectangle 136"/>
          <p:cNvSpPr>
            <a:spLocks noChangeAspect="1" noChangeArrowheads="1"/>
          </p:cNvSpPr>
          <p:nvPr/>
        </p:nvSpPr>
        <p:spPr bwMode="auto">
          <a:xfrm>
            <a:off x="2654300" y="4830763"/>
            <a:ext cx="3127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SDP</a:t>
            </a:r>
          </a:p>
        </p:txBody>
      </p:sp>
      <p:sp>
        <p:nvSpPr>
          <p:cNvPr id="294025" name="Rectangle 137"/>
          <p:cNvSpPr>
            <a:spLocks noChangeAspect="1" noChangeArrowheads="1"/>
          </p:cNvSpPr>
          <p:nvPr/>
        </p:nvSpPr>
        <p:spPr bwMode="auto">
          <a:xfrm>
            <a:off x="927100" y="4830763"/>
            <a:ext cx="3127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SCP</a:t>
            </a:r>
          </a:p>
        </p:txBody>
      </p:sp>
      <p:sp>
        <p:nvSpPr>
          <p:cNvPr id="294026" name="Rectangle 138"/>
          <p:cNvSpPr>
            <a:spLocks noChangeAspect="1" noChangeArrowheads="1"/>
          </p:cNvSpPr>
          <p:nvPr/>
        </p:nvSpPr>
        <p:spPr bwMode="auto">
          <a:xfrm>
            <a:off x="395288" y="3500438"/>
            <a:ext cx="20669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pPr algn="l"/>
            <a:r>
              <a:rPr lang="zh-CN" altLang="en-US" sz="1400"/>
              <a:t>智能网图标部分</a:t>
            </a:r>
          </a:p>
        </p:txBody>
      </p:sp>
      <p:sp>
        <p:nvSpPr>
          <p:cNvPr id="294027" name="Rectangle 139"/>
          <p:cNvSpPr>
            <a:spLocks noChangeAspect="1" noChangeArrowheads="1"/>
          </p:cNvSpPr>
          <p:nvPr/>
        </p:nvSpPr>
        <p:spPr bwMode="auto">
          <a:xfrm>
            <a:off x="6084888" y="4830763"/>
            <a:ext cx="3905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VC</a:t>
            </a:r>
          </a:p>
        </p:txBody>
      </p:sp>
      <p:sp>
        <p:nvSpPr>
          <p:cNvPr id="294028" name="Rectangle 140"/>
          <p:cNvSpPr>
            <a:spLocks noChangeAspect="1" noChangeArrowheads="1"/>
          </p:cNvSpPr>
          <p:nvPr/>
        </p:nvSpPr>
        <p:spPr bwMode="auto">
          <a:xfrm>
            <a:off x="7596188" y="4830763"/>
            <a:ext cx="6000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SMP</a:t>
            </a:r>
          </a:p>
        </p:txBody>
      </p:sp>
      <p:sp>
        <p:nvSpPr>
          <p:cNvPr id="294029" name="Rectangle 141"/>
          <p:cNvSpPr>
            <a:spLocks noChangeAspect="1" noChangeArrowheads="1"/>
          </p:cNvSpPr>
          <p:nvPr/>
        </p:nvSpPr>
        <p:spPr bwMode="auto">
          <a:xfrm>
            <a:off x="3995738" y="4830763"/>
            <a:ext cx="10207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51025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NP Server</a:t>
            </a:r>
          </a:p>
        </p:txBody>
      </p:sp>
      <p:sp>
        <p:nvSpPr>
          <p:cNvPr id="294155" name="Rectangle 267"/>
          <p:cNvSpPr>
            <a:spLocks noChangeAspect="1" noChangeArrowheads="1"/>
          </p:cNvSpPr>
          <p:nvPr/>
        </p:nvSpPr>
        <p:spPr bwMode="auto">
          <a:xfrm>
            <a:off x="915988" y="6245225"/>
            <a:ext cx="7762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SMCP</a:t>
            </a:r>
          </a:p>
        </p:txBody>
      </p:sp>
      <p:sp>
        <p:nvSpPr>
          <p:cNvPr id="294156" name="Rectangle 268"/>
          <p:cNvSpPr>
            <a:spLocks noChangeAspect="1" noChangeArrowheads="1"/>
          </p:cNvSpPr>
          <p:nvPr/>
        </p:nvSpPr>
        <p:spPr bwMode="auto">
          <a:xfrm>
            <a:off x="2563813" y="6245225"/>
            <a:ext cx="7842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ea typeface="黑体" pitchFamily="49" charset="-122"/>
              </a:rPr>
              <a:t>SCE</a:t>
            </a:r>
          </a:p>
        </p:txBody>
      </p:sp>
      <p:sp>
        <p:nvSpPr>
          <p:cNvPr id="294157" name="Rectangle 269"/>
          <p:cNvSpPr>
            <a:spLocks noChangeAspect="1" noChangeArrowheads="1"/>
          </p:cNvSpPr>
          <p:nvPr/>
        </p:nvSpPr>
        <p:spPr bwMode="auto">
          <a:xfrm>
            <a:off x="4211638" y="6245225"/>
            <a:ext cx="798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CMP</a:t>
            </a:r>
          </a:p>
        </p:txBody>
      </p:sp>
      <p:sp>
        <p:nvSpPr>
          <p:cNvPr id="294188" name="Rectangle 300"/>
          <p:cNvSpPr>
            <a:spLocks noChangeAspect="1" noChangeArrowheads="1"/>
          </p:cNvSpPr>
          <p:nvPr/>
        </p:nvSpPr>
        <p:spPr bwMode="auto">
          <a:xfrm>
            <a:off x="5580063" y="6092825"/>
            <a:ext cx="11620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International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Service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Gateway</a:t>
            </a:r>
          </a:p>
        </p:txBody>
      </p:sp>
      <p:sp>
        <p:nvSpPr>
          <p:cNvPr id="294190" name="Text Box 302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94191" name="Picture 303" descr="图片4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908050"/>
            <a:ext cx="835025" cy="1023938"/>
          </a:xfrm>
          <a:prstGeom prst="rect">
            <a:avLst/>
          </a:prstGeom>
          <a:noFill/>
        </p:spPr>
      </p:pic>
      <p:pic>
        <p:nvPicPr>
          <p:cNvPr id="294192" name="Picture 304" descr="图片4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981075"/>
            <a:ext cx="742950" cy="774700"/>
          </a:xfrm>
          <a:prstGeom prst="rect">
            <a:avLst/>
          </a:prstGeom>
          <a:noFill/>
        </p:spPr>
      </p:pic>
      <p:pic>
        <p:nvPicPr>
          <p:cNvPr id="294193" name="Picture 305" descr="图片4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742950" cy="774700"/>
          </a:xfrm>
          <a:prstGeom prst="rect">
            <a:avLst/>
          </a:prstGeom>
          <a:noFill/>
        </p:spPr>
      </p:pic>
      <p:pic>
        <p:nvPicPr>
          <p:cNvPr id="294194" name="Picture 306" descr="图片4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908050"/>
            <a:ext cx="738187" cy="835025"/>
          </a:xfrm>
          <a:prstGeom prst="rect">
            <a:avLst/>
          </a:prstGeom>
          <a:noFill/>
        </p:spPr>
      </p:pic>
      <p:pic>
        <p:nvPicPr>
          <p:cNvPr id="294195" name="Picture 307" descr="图片4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908050"/>
            <a:ext cx="725488" cy="822325"/>
          </a:xfrm>
          <a:prstGeom prst="rect">
            <a:avLst/>
          </a:prstGeom>
          <a:noFill/>
        </p:spPr>
      </p:pic>
      <p:pic>
        <p:nvPicPr>
          <p:cNvPr id="294196" name="Picture 308" descr="图片4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349500"/>
            <a:ext cx="742950" cy="828675"/>
          </a:xfrm>
          <a:prstGeom prst="rect">
            <a:avLst/>
          </a:prstGeom>
          <a:noFill/>
        </p:spPr>
      </p:pic>
      <p:pic>
        <p:nvPicPr>
          <p:cNvPr id="294197" name="Picture 309" descr="图片4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349500"/>
            <a:ext cx="596900" cy="908050"/>
          </a:xfrm>
          <a:prstGeom prst="rect">
            <a:avLst/>
          </a:prstGeom>
          <a:noFill/>
        </p:spPr>
      </p:pic>
      <p:pic>
        <p:nvPicPr>
          <p:cNvPr id="294198" name="Picture 310" descr="图片4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5650" y="3860800"/>
            <a:ext cx="596900" cy="901700"/>
          </a:xfrm>
          <a:prstGeom prst="rect">
            <a:avLst/>
          </a:prstGeom>
          <a:noFill/>
        </p:spPr>
      </p:pic>
      <p:pic>
        <p:nvPicPr>
          <p:cNvPr id="294199" name="Picture 311" descr="图片42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84438" y="3789363"/>
            <a:ext cx="590550" cy="901700"/>
          </a:xfrm>
          <a:prstGeom prst="rect">
            <a:avLst/>
          </a:prstGeom>
          <a:noFill/>
        </p:spPr>
      </p:pic>
      <p:pic>
        <p:nvPicPr>
          <p:cNvPr id="294200" name="Picture 312" descr="图片42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67175" y="3789363"/>
            <a:ext cx="603250" cy="920750"/>
          </a:xfrm>
          <a:prstGeom prst="rect">
            <a:avLst/>
          </a:prstGeom>
          <a:noFill/>
        </p:spPr>
      </p:pic>
      <p:pic>
        <p:nvPicPr>
          <p:cNvPr id="294201" name="Picture 313" descr="图片42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67400" y="3860800"/>
            <a:ext cx="596900" cy="901700"/>
          </a:xfrm>
          <a:prstGeom prst="rect">
            <a:avLst/>
          </a:prstGeom>
          <a:noFill/>
        </p:spPr>
      </p:pic>
      <p:pic>
        <p:nvPicPr>
          <p:cNvPr id="294202" name="Picture 314" descr="图片42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51725" y="3789363"/>
            <a:ext cx="590550" cy="901700"/>
          </a:xfrm>
          <a:prstGeom prst="rect">
            <a:avLst/>
          </a:prstGeom>
          <a:noFill/>
        </p:spPr>
      </p:pic>
      <p:pic>
        <p:nvPicPr>
          <p:cNvPr id="294203" name="Picture 315" descr="图片42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00113" y="5300663"/>
            <a:ext cx="596900" cy="908050"/>
          </a:xfrm>
          <a:prstGeom prst="rect">
            <a:avLst/>
          </a:prstGeom>
          <a:noFill/>
        </p:spPr>
      </p:pic>
      <p:pic>
        <p:nvPicPr>
          <p:cNvPr id="294204" name="Picture 316" descr="图片42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66950" y="5229225"/>
            <a:ext cx="865188" cy="908050"/>
          </a:xfrm>
          <a:prstGeom prst="rect">
            <a:avLst/>
          </a:prstGeom>
          <a:noFill/>
        </p:spPr>
      </p:pic>
      <p:pic>
        <p:nvPicPr>
          <p:cNvPr id="294205" name="Picture 317" descr="图片42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67175" y="5300663"/>
            <a:ext cx="822325" cy="755650"/>
          </a:xfrm>
          <a:prstGeom prst="rect">
            <a:avLst/>
          </a:prstGeom>
          <a:noFill/>
        </p:spPr>
      </p:pic>
      <p:pic>
        <p:nvPicPr>
          <p:cNvPr id="294206" name="Picture 318" descr="图片42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67400" y="5373688"/>
            <a:ext cx="738188" cy="774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34" name="Rectangle 62"/>
          <p:cNvSpPr>
            <a:spLocks noChangeAspect="1" noChangeArrowheads="1"/>
          </p:cNvSpPr>
          <p:nvPr/>
        </p:nvSpPr>
        <p:spPr bwMode="auto">
          <a:xfrm>
            <a:off x="466725" y="620713"/>
            <a:ext cx="20669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pPr algn="l"/>
            <a:r>
              <a:rPr lang="zh-CN" altLang="en-US" sz="1400"/>
              <a:t>智能网图标部分</a:t>
            </a:r>
          </a:p>
        </p:txBody>
      </p:sp>
      <p:sp>
        <p:nvSpPr>
          <p:cNvPr id="387135" name="Text Box 63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387136" name="Rectangle 64"/>
          <p:cNvSpPr>
            <a:spLocks noChangeAspect="1" noChangeArrowheads="1"/>
          </p:cNvSpPr>
          <p:nvPr/>
        </p:nvSpPr>
        <p:spPr bwMode="auto">
          <a:xfrm>
            <a:off x="900113" y="2060575"/>
            <a:ext cx="6492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UAP8100</a:t>
            </a:r>
          </a:p>
        </p:txBody>
      </p:sp>
      <p:sp>
        <p:nvSpPr>
          <p:cNvPr id="387137" name="Rectangle 65"/>
          <p:cNvSpPr>
            <a:spLocks noChangeAspect="1" noChangeArrowheads="1"/>
          </p:cNvSpPr>
          <p:nvPr/>
        </p:nvSpPr>
        <p:spPr bwMode="auto">
          <a:xfrm>
            <a:off x="2565400" y="2060575"/>
            <a:ext cx="6492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UAP8100</a:t>
            </a:r>
          </a:p>
        </p:txBody>
      </p:sp>
      <p:pic>
        <p:nvPicPr>
          <p:cNvPr id="387138" name="Picture 66" descr="图片4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908050"/>
            <a:ext cx="749300" cy="1152525"/>
          </a:xfrm>
          <a:prstGeom prst="rect">
            <a:avLst/>
          </a:prstGeom>
          <a:noFill/>
        </p:spPr>
      </p:pic>
      <p:pic>
        <p:nvPicPr>
          <p:cNvPr id="387139" name="Picture 67" descr="图片4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836613"/>
            <a:ext cx="742950" cy="1139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7" name="Rectangle 5"/>
          <p:cNvSpPr>
            <a:spLocks noChangeAspect="1" noChangeArrowheads="1"/>
          </p:cNvSpPr>
          <p:nvPr/>
        </p:nvSpPr>
        <p:spPr bwMode="auto">
          <a:xfrm>
            <a:off x="684213" y="1628775"/>
            <a:ext cx="74453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WebSMAP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SMAP</a:t>
            </a:r>
          </a:p>
        </p:txBody>
      </p:sp>
      <p:sp>
        <p:nvSpPr>
          <p:cNvPr id="295012" name="Rectangle 100"/>
          <p:cNvSpPr>
            <a:spLocks noChangeAspect="1" noChangeArrowheads="1"/>
          </p:cNvSpPr>
          <p:nvPr/>
        </p:nvSpPr>
        <p:spPr bwMode="auto">
          <a:xfrm>
            <a:off x="2484438" y="1844675"/>
            <a:ext cx="755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FEP</a:t>
            </a:r>
          </a:p>
        </p:txBody>
      </p:sp>
      <p:sp>
        <p:nvSpPr>
          <p:cNvPr id="295013" name="Rectangle 101"/>
          <p:cNvSpPr>
            <a:spLocks noChangeAspect="1" noChangeArrowheads="1"/>
          </p:cNvSpPr>
          <p:nvPr/>
        </p:nvSpPr>
        <p:spPr bwMode="auto">
          <a:xfrm>
            <a:off x="4211638" y="1844675"/>
            <a:ext cx="7048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RBI</a:t>
            </a:r>
          </a:p>
        </p:txBody>
      </p:sp>
      <p:sp>
        <p:nvSpPr>
          <p:cNvPr id="295014" name="Rectangle 102"/>
          <p:cNvSpPr>
            <a:spLocks noChangeAspect="1" noChangeArrowheads="1"/>
          </p:cNvSpPr>
          <p:nvPr/>
        </p:nvSpPr>
        <p:spPr bwMode="auto">
          <a:xfrm>
            <a:off x="5580063" y="1773238"/>
            <a:ext cx="110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Parlay GW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OSG</a:t>
            </a:r>
          </a:p>
        </p:txBody>
      </p:sp>
      <p:sp>
        <p:nvSpPr>
          <p:cNvPr id="295068" name="Rectangle 156"/>
          <p:cNvSpPr>
            <a:spLocks noChangeAspect="1" noChangeArrowheads="1"/>
          </p:cNvSpPr>
          <p:nvPr/>
        </p:nvSpPr>
        <p:spPr bwMode="auto">
          <a:xfrm>
            <a:off x="7312025" y="1844675"/>
            <a:ext cx="9207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Charging GW</a:t>
            </a:r>
          </a:p>
        </p:txBody>
      </p:sp>
      <p:sp>
        <p:nvSpPr>
          <p:cNvPr id="295094" name="Rectangle 18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95288" y="1989138"/>
            <a:ext cx="2663825" cy="3905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 b="1"/>
              <a:t>计费与运营支撑</a:t>
            </a:r>
            <a:r>
              <a:rPr lang="en-US" altLang="zh-CN" sz="1400" b="1"/>
              <a:t>OSS</a:t>
            </a:r>
            <a:r>
              <a:rPr lang="zh-CN" altLang="en-US" sz="1400" b="1"/>
              <a:t>图标部分</a:t>
            </a:r>
          </a:p>
        </p:txBody>
      </p:sp>
      <p:sp>
        <p:nvSpPr>
          <p:cNvPr id="295095" name="Rectangle 183"/>
          <p:cNvSpPr>
            <a:spLocks noChangeAspect="1" noChangeArrowheads="1"/>
          </p:cNvSpPr>
          <p:nvPr/>
        </p:nvSpPr>
        <p:spPr bwMode="auto">
          <a:xfrm>
            <a:off x="811213" y="3429000"/>
            <a:ext cx="6572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Mediation</a:t>
            </a:r>
          </a:p>
        </p:txBody>
      </p:sp>
      <p:sp>
        <p:nvSpPr>
          <p:cNvPr id="295096" name="Rectangle 184"/>
          <p:cNvSpPr>
            <a:spLocks noChangeAspect="1" noChangeArrowheads="1"/>
          </p:cNvSpPr>
          <p:nvPr/>
        </p:nvSpPr>
        <p:spPr bwMode="auto">
          <a:xfrm>
            <a:off x="4211638" y="3213100"/>
            <a:ext cx="122872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Convergent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Billing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Point</a:t>
            </a:r>
          </a:p>
        </p:txBody>
      </p:sp>
      <p:sp>
        <p:nvSpPr>
          <p:cNvPr id="295098" name="Rectangle 186"/>
          <p:cNvSpPr>
            <a:spLocks noChangeAspect="1" noChangeArrowheads="1"/>
          </p:cNvSpPr>
          <p:nvPr/>
        </p:nvSpPr>
        <p:spPr bwMode="auto">
          <a:xfrm>
            <a:off x="5795963" y="3429000"/>
            <a:ext cx="658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Billing</a:t>
            </a:r>
          </a:p>
        </p:txBody>
      </p:sp>
      <p:sp>
        <p:nvSpPr>
          <p:cNvPr id="295112" name="Rectangle 200"/>
          <p:cNvSpPr>
            <a:spLocks noChangeAspect="1" noChangeArrowheads="1"/>
          </p:cNvSpPr>
          <p:nvPr/>
        </p:nvSpPr>
        <p:spPr bwMode="auto">
          <a:xfrm>
            <a:off x="2411413" y="3213100"/>
            <a:ext cx="122872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Business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Management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Point</a:t>
            </a:r>
          </a:p>
        </p:txBody>
      </p:sp>
      <p:sp>
        <p:nvSpPr>
          <p:cNvPr id="295272" name="Rectangle 360"/>
          <p:cNvSpPr>
            <a:spLocks noChangeAspect="1" noChangeArrowheads="1"/>
          </p:cNvSpPr>
          <p:nvPr/>
        </p:nvSpPr>
        <p:spPr bwMode="auto">
          <a:xfrm>
            <a:off x="7524750" y="3384550"/>
            <a:ext cx="488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ea typeface="黑体" pitchFamily="49" charset="-122"/>
              </a:rPr>
              <a:t>银行</a:t>
            </a:r>
          </a:p>
        </p:txBody>
      </p:sp>
      <p:sp>
        <p:nvSpPr>
          <p:cNvPr id="295273" name="Text Box 361"/>
          <p:cNvSpPr txBox="1">
            <a:spLocks noChangeAspect="1" noChangeArrowheads="1"/>
          </p:cNvSpPr>
          <p:nvPr/>
        </p:nvSpPr>
        <p:spPr bwMode="auto">
          <a:xfrm>
            <a:off x="755650" y="4797425"/>
            <a:ext cx="8858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b="0">
                <a:ea typeface="黑体" pitchFamily="49" charset="-122"/>
              </a:rPr>
              <a:t>钱币</a:t>
            </a:r>
          </a:p>
        </p:txBody>
      </p:sp>
      <p:sp>
        <p:nvSpPr>
          <p:cNvPr id="295274" name="Rectangle 362"/>
          <p:cNvSpPr>
            <a:spLocks noChangeAspect="1" noChangeArrowheads="1"/>
          </p:cNvSpPr>
          <p:nvPr/>
        </p:nvSpPr>
        <p:spPr bwMode="auto">
          <a:xfrm>
            <a:off x="2339975" y="4843463"/>
            <a:ext cx="1181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Mobile Costs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话费开销</a:t>
            </a:r>
          </a:p>
        </p:txBody>
      </p:sp>
      <p:sp>
        <p:nvSpPr>
          <p:cNvPr id="295481" name="Rectangle 569"/>
          <p:cNvSpPr>
            <a:spLocks noChangeAspect="1" noChangeArrowheads="1"/>
          </p:cNvSpPr>
          <p:nvPr/>
        </p:nvSpPr>
        <p:spPr bwMode="auto">
          <a:xfrm>
            <a:off x="5738813" y="4589463"/>
            <a:ext cx="12096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zh-CN" altLang="en-US" b="0">
                <a:solidFill>
                  <a:srgbClr val="242729"/>
                </a:solidFill>
              </a:rPr>
              <a:t>清算中心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settlement center</a:t>
            </a:r>
          </a:p>
        </p:txBody>
      </p:sp>
      <p:sp>
        <p:nvSpPr>
          <p:cNvPr id="295482" name="Rectangle 570"/>
          <p:cNvSpPr>
            <a:spLocks noChangeAspect="1" noChangeArrowheads="1"/>
          </p:cNvSpPr>
          <p:nvPr/>
        </p:nvSpPr>
        <p:spPr bwMode="auto">
          <a:xfrm>
            <a:off x="7164388" y="4652963"/>
            <a:ext cx="138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Report and </a:t>
            </a:r>
            <a:r>
              <a:rPr lang="en-US" altLang="zh-CN" b="0"/>
              <a:t>Prestatisticsy</a:t>
            </a:r>
          </a:p>
        </p:txBody>
      </p:sp>
      <p:sp>
        <p:nvSpPr>
          <p:cNvPr id="295575" name="Rectangle 663"/>
          <p:cNvSpPr>
            <a:spLocks noChangeAspect="1" noChangeArrowheads="1"/>
          </p:cNvSpPr>
          <p:nvPr/>
        </p:nvSpPr>
        <p:spPr bwMode="auto">
          <a:xfrm>
            <a:off x="4362450" y="4724400"/>
            <a:ext cx="3540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363934"/>
                </a:solidFill>
              </a:rPr>
              <a:t>Hotel</a:t>
            </a:r>
            <a:endParaRPr lang="en-US" altLang="zh-CN" b="0"/>
          </a:p>
          <a:p>
            <a:pPr algn="l"/>
            <a:r>
              <a:rPr lang="zh-CN" altLang="en-US" b="0">
                <a:solidFill>
                  <a:srgbClr val="363934"/>
                </a:solidFill>
                <a:latin typeface="黑体" pitchFamily="49" charset="-122"/>
                <a:ea typeface="黑体" pitchFamily="49" charset="-122"/>
              </a:rPr>
              <a:t>酒店</a:t>
            </a:r>
          </a:p>
        </p:txBody>
      </p:sp>
      <p:sp>
        <p:nvSpPr>
          <p:cNvPr id="295576" name="Rectangle 664"/>
          <p:cNvSpPr>
            <a:spLocks noChangeAspect="1" noChangeArrowheads="1"/>
          </p:cNvSpPr>
          <p:nvPr/>
        </p:nvSpPr>
        <p:spPr bwMode="auto">
          <a:xfrm>
            <a:off x="971550" y="6303963"/>
            <a:ext cx="3222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OSS</a:t>
            </a:r>
          </a:p>
          <a:p>
            <a:r>
              <a:rPr lang="en-US" altLang="zh-CN" b="0">
                <a:ea typeface="黑体" pitchFamily="49" charset="-122"/>
              </a:rPr>
              <a:t>BSS</a:t>
            </a:r>
          </a:p>
        </p:txBody>
      </p:sp>
      <p:sp>
        <p:nvSpPr>
          <p:cNvPr id="295594" name="Text Box 682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95595" name="Picture 683" descr="图片4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765175"/>
            <a:ext cx="841375" cy="811213"/>
          </a:xfrm>
          <a:prstGeom prst="rect">
            <a:avLst/>
          </a:prstGeom>
          <a:noFill/>
        </p:spPr>
      </p:pic>
      <p:pic>
        <p:nvPicPr>
          <p:cNvPr id="295596" name="Picture 684" descr="图片4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765175"/>
            <a:ext cx="652462" cy="987425"/>
          </a:xfrm>
          <a:prstGeom prst="rect">
            <a:avLst/>
          </a:prstGeom>
          <a:noFill/>
        </p:spPr>
      </p:pic>
      <p:pic>
        <p:nvPicPr>
          <p:cNvPr id="295597" name="Picture 685" descr="图片4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765175"/>
            <a:ext cx="646112" cy="987425"/>
          </a:xfrm>
          <a:prstGeom prst="rect">
            <a:avLst/>
          </a:prstGeom>
          <a:noFill/>
        </p:spPr>
      </p:pic>
      <p:pic>
        <p:nvPicPr>
          <p:cNvPr id="295598" name="Picture 686" descr="图片43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620713"/>
            <a:ext cx="658813" cy="1084262"/>
          </a:xfrm>
          <a:prstGeom prst="rect">
            <a:avLst/>
          </a:prstGeom>
          <a:noFill/>
        </p:spPr>
      </p:pic>
      <p:pic>
        <p:nvPicPr>
          <p:cNvPr id="295599" name="Picture 687" descr="图片43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765175"/>
            <a:ext cx="652463" cy="1000125"/>
          </a:xfrm>
          <a:prstGeom prst="rect">
            <a:avLst/>
          </a:prstGeom>
          <a:noFill/>
        </p:spPr>
      </p:pic>
      <p:pic>
        <p:nvPicPr>
          <p:cNvPr id="295600" name="Picture 688" descr="图片43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349500"/>
            <a:ext cx="652462" cy="1006475"/>
          </a:xfrm>
          <a:prstGeom prst="rect">
            <a:avLst/>
          </a:prstGeom>
          <a:noFill/>
        </p:spPr>
      </p:pic>
      <p:pic>
        <p:nvPicPr>
          <p:cNvPr id="295601" name="Picture 689" descr="图片43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349500"/>
            <a:ext cx="931863" cy="890588"/>
          </a:xfrm>
          <a:prstGeom prst="rect">
            <a:avLst/>
          </a:prstGeom>
          <a:noFill/>
        </p:spPr>
      </p:pic>
      <p:pic>
        <p:nvPicPr>
          <p:cNvPr id="295602" name="Picture 690" descr="图片43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276475"/>
            <a:ext cx="579437" cy="884238"/>
          </a:xfrm>
          <a:prstGeom prst="rect">
            <a:avLst/>
          </a:prstGeom>
          <a:noFill/>
        </p:spPr>
      </p:pic>
      <p:pic>
        <p:nvPicPr>
          <p:cNvPr id="295603" name="Picture 691" descr="图片44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349500"/>
            <a:ext cx="590550" cy="901700"/>
          </a:xfrm>
          <a:prstGeom prst="rect">
            <a:avLst/>
          </a:prstGeom>
          <a:noFill/>
        </p:spPr>
      </p:pic>
      <p:pic>
        <p:nvPicPr>
          <p:cNvPr id="295604" name="Picture 692" descr="图片44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20938"/>
            <a:ext cx="1079500" cy="854075"/>
          </a:xfrm>
          <a:prstGeom prst="rect">
            <a:avLst/>
          </a:prstGeom>
          <a:noFill/>
        </p:spPr>
      </p:pic>
      <p:pic>
        <p:nvPicPr>
          <p:cNvPr id="295605" name="Picture 693" descr="图片44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3789363"/>
            <a:ext cx="1011237" cy="854075"/>
          </a:xfrm>
          <a:prstGeom prst="rect">
            <a:avLst/>
          </a:prstGeom>
          <a:noFill/>
        </p:spPr>
      </p:pic>
      <p:pic>
        <p:nvPicPr>
          <p:cNvPr id="295606" name="Picture 694" descr="图片44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95513" y="3825875"/>
            <a:ext cx="1316037" cy="1042988"/>
          </a:xfrm>
          <a:prstGeom prst="rect">
            <a:avLst/>
          </a:prstGeom>
          <a:noFill/>
        </p:spPr>
      </p:pic>
      <p:pic>
        <p:nvPicPr>
          <p:cNvPr id="295607" name="Picture 695" descr="图片44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4663" y="3789363"/>
            <a:ext cx="500062" cy="944562"/>
          </a:xfrm>
          <a:prstGeom prst="rect">
            <a:avLst/>
          </a:prstGeom>
          <a:noFill/>
        </p:spPr>
      </p:pic>
      <p:pic>
        <p:nvPicPr>
          <p:cNvPr id="295608" name="Picture 696" descr="图片44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1500" y="3789363"/>
            <a:ext cx="762000" cy="792162"/>
          </a:xfrm>
          <a:prstGeom prst="rect">
            <a:avLst/>
          </a:prstGeom>
          <a:noFill/>
        </p:spPr>
      </p:pic>
      <p:pic>
        <p:nvPicPr>
          <p:cNvPr id="295609" name="Picture 697" descr="图片44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4750" y="3716338"/>
            <a:ext cx="622300" cy="957262"/>
          </a:xfrm>
          <a:prstGeom prst="rect">
            <a:avLst/>
          </a:prstGeom>
          <a:noFill/>
        </p:spPr>
      </p:pic>
      <p:pic>
        <p:nvPicPr>
          <p:cNvPr id="295610" name="Picture 698" descr="图片44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300663"/>
            <a:ext cx="974725" cy="927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86" name="Rectangle 50"/>
          <p:cNvSpPr>
            <a:spLocks noChangeAspect="1" noChangeArrowheads="1"/>
          </p:cNvSpPr>
          <p:nvPr/>
        </p:nvSpPr>
        <p:spPr bwMode="auto">
          <a:xfrm>
            <a:off x="684213" y="1628775"/>
            <a:ext cx="74453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WebSMAP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SMAP</a:t>
            </a:r>
          </a:p>
        </p:txBody>
      </p:sp>
      <p:sp>
        <p:nvSpPr>
          <p:cNvPr id="295987" name="Rectangle 51"/>
          <p:cNvSpPr>
            <a:spLocks noChangeAspect="1" noChangeArrowheads="1"/>
          </p:cNvSpPr>
          <p:nvPr/>
        </p:nvSpPr>
        <p:spPr bwMode="auto">
          <a:xfrm>
            <a:off x="2484438" y="1844675"/>
            <a:ext cx="755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FEP</a:t>
            </a:r>
          </a:p>
        </p:txBody>
      </p:sp>
      <p:sp>
        <p:nvSpPr>
          <p:cNvPr id="295988" name="Rectangle 52"/>
          <p:cNvSpPr>
            <a:spLocks noChangeAspect="1" noChangeArrowheads="1"/>
          </p:cNvSpPr>
          <p:nvPr/>
        </p:nvSpPr>
        <p:spPr bwMode="auto">
          <a:xfrm>
            <a:off x="4067175" y="1773238"/>
            <a:ext cx="70485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RBI</a:t>
            </a:r>
          </a:p>
        </p:txBody>
      </p:sp>
      <p:sp>
        <p:nvSpPr>
          <p:cNvPr id="295989" name="Rectangle 53"/>
          <p:cNvSpPr>
            <a:spLocks noChangeAspect="1" noChangeArrowheads="1"/>
          </p:cNvSpPr>
          <p:nvPr/>
        </p:nvSpPr>
        <p:spPr bwMode="auto">
          <a:xfrm>
            <a:off x="5580063" y="1773238"/>
            <a:ext cx="110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Parlay GW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OSG</a:t>
            </a:r>
          </a:p>
        </p:txBody>
      </p:sp>
      <p:sp>
        <p:nvSpPr>
          <p:cNvPr id="296058" name="Rectangle 122"/>
          <p:cNvSpPr>
            <a:spLocks noChangeAspect="1" noChangeArrowheads="1"/>
          </p:cNvSpPr>
          <p:nvPr/>
        </p:nvSpPr>
        <p:spPr bwMode="auto">
          <a:xfrm>
            <a:off x="7312025" y="1844675"/>
            <a:ext cx="9207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Charging GW</a:t>
            </a:r>
          </a:p>
        </p:txBody>
      </p:sp>
      <p:sp>
        <p:nvSpPr>
          <p:cNvPr id="296059" name="Rectangle 12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95288" y="2060575"/>
            <a:ext cx="3217862" cy="3905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400" b="1"/>
              <a:t>计费与运营支撑</a:t>
            </a:r>
            <a:r>
              <a:rPr lang="en-US" altLang="zh-CN" sz="1400" b="1"/>
              <a:t>OSS</a:t>
            </a:r>
            <a:r>
              <a:rPr lang="zh-CN" altLang="en-US" sz="1400" b="1"/>
              <a:t>图标部分</a:t>
            </a:r>
          </a:p>
        </p:txBody>
      </p:sp>
      <p:sp>
        <p:nvSpPr>
          <p:cNvPr id="296078" name="Rectangle 142"/>
          <p:cNvSpPr>
            <a:spLocks noChangeAspect="1" noChangeArrowheads="1"/>
          </p:cNvSpPr>
          <p:nvPr/>
        </p:nvSpPr>
        <p:spPr bwMode="auto">
          <a:xfrm>
            <a:off x="882650" y="3500438"/>
            <a:ext cx="6572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Mediation</a:t>
            </a:r>
          </a:p>
        </p:txBody>
      </p:sp>
      <p:sp>
        <p:nvSpPr>
          <p:cNvPr id="296190" name="Rectangle 254"/>
          <p:cNvSpPr>
            <a:spLocks noChangeAspect="1" noChangeArrowheads="1"/>
          </p:cNvSpPr>
          <p:nvPr/>
        </p:nvSpPr>
        <p:spPr bwMode="auto">
          <a:xfrm>
            <a:off x="4211638" y="3213100"/>
            <a:ext cx="122872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Convergent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Billing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Point</a:t>
            </a:r>
          </a:p>
        </p:txBody>
      </p:sp>
      <p:sp>
        <p:nvSpPr>
          <p:cNvPr id="296191" name="Rectangle 255"/>
          <p:cNvSpPr>
            <a:spLocks noChangeAspect="1" noChangeArrowheads="1"/>
          </p:cNvSpPr>
          <p:nvPr/>
        </p:nvSpPr>
        <p:spPr bwMode="auto">
          <a:xfrm>
            <a:off x="5795963" y="3429000"/>
            <a:ext cx="658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Billing</a:t>
            </a:r>
          </a:p>
        </p:txBody>
      </p:sp>
      <p:sp>
        <p:nvSpPr>
          <p:cNvPr id="296192" name="Rectangle 256"/>
          <p:cNvSpPr>
            <a:spLocks noChangeAspect="1" noChangeArrowheads="1"/>
          </p:cNvSpPr>
          <p:nvPr/>
        </p:nvSpPr>
        <p:spPr bwMode="auto">
          <a:xfrm>
            <a:off x="2411413" y="3213100"/>
            <a:ext cx="122872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Business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Management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Point</a:t>
            </a:r>
          </a:p>
        </p:txBody>
      </p:sp>
      <p:sp>
        <p:nvSpPr>
          <p:cNvPr id="296193" name="Rectangle 257"/>
          <p:cNvSpPr>
            <a:spLocks noChangeAspect="1" noChangeArrowheads="1"/>
          </p:cNvSpPr>
          <p:nvPr/>
        </p:nvSpPr>
        <p:spPr bwMode="auto">
          <a:xfrm>
            <a:off x="7524750" y="3384550"/>
            <a:ext cx="488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zh-CN" altLang="en-US" b="0">
                <a:ea typeface="黑体" pitchFamily="49" charset="-122"/>
              </a:rPr>
              <a:t>银行</a:t>
            </a:r>
          </a:p>
        </p:txBody>
      </p:sp>
      <p:sp>
        <p:nvSpPr>
          <p:cNvPr id="296194" name="Text Box 258"/>
          <p:cNvSpPr txBox="1">
            <a:spLocks noChangeAspect="1" noChangeArrowheads="1"/>
          </p:cNvSpPr>
          <p:nvPr/>
        </p:nvSpPr>
        <p:spPr bwMode="auto">
          <a:xfrm>
            <a:off x="755650" y="4797425"/>
            <a:ext cx="8858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b="0">
                <a:ea typeface="黑体" pitchFamily="49" charset="-122"/>
              </a:rPr>
              <a:t>钱币</a:t>
            </a:r>
          </a:p>
        </p:txBody>
      </p:sp>
      <p:sp>
        <p:nvSpPr>
          <p:cNvPr id="296195" name="Rectangle 259"/>
          <p:cNvSpPr>
            <a:spLocks noChangeAspect="1" noChangeArrowheads="1"/>
          </p:cNvSpPr>
          <p:nvPr/>
        </p:nvSpPr>
        <p:spPr bwMode="auto">
          <a:xfrm>
            <a:off x="2268538" y="4724400"/>
            <a:ext cx="1181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Mobile Costs</a:t>
            </a:r>
          </a:p>
          <a:p>
            <a:pPr algn="l" defTabSz="1066800"/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话费开销</a:t>
            </a:r>
          </a:p>
        </p:txBody>
      </p:sp>
      <p:sp>
        <p:nvSpPr>
          <p:cNvPr id="296493" name="Rectangle 557"/>
          <p:cNvSpPr>
            <a:spLocks noChangeAspect="1" noChangeArrowheads="1"/>
          </p:cNvSpPr>
          <p:nvPr/>
        </p:nvSpPr>
        <p:spPr bwMode="auto">
          <a:xfrm>
            <a:off x="5435600" y="4508500"/>
            <a:ext cx="12096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zh-CN" altLang="en-US" b="0">
                <a:solidFill>
                  <a:srgbClr val="242729"/>
                </a:solidFill>
              </a:rPr>
              <a:t>清算中心</a:t>
            </a:r>
          </a:p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settlement center</a:t>
            </a:r>
          </a:p>
        </p:txBody>
      </p:sp>
      <p:sp>
        <p:nvSpPr>
          <p:cNvPr id="296494" name="Rectangle 558"/>
          <p:cNvSpPr>
            <a:spLocks noChangeAspect="1" noChangeArrowheads="1"/>
          </p:cNvSpPr>
          <p:nvPr/>
        </p:nvSpPr>
        <p:spPr bwMode="auto">
          <a:xfrm>
            <a:off x="7092950" y="4652963"/>
            <a:ext cx="138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Report and </a:t>
            </a:r>
            <a:r>
              <a:rPr lang="en-US" altLang="zh-CN" b="0"/>
              <a:t>Prestatisticsy</a:t>
            </a:r>
          </a:p>
        </p:txBody>
      </p:sp>
      <p:sp>
        <p:nvSpPr>
          <p:cNvPr id="296495" name="Rectangle 559"/>
          <p:cNvSpPr>
            <a:spLocks noChangeAspect="1" noChangeArrowheads="1"/>
          </p:cNvSpPr>
          <p:nvPr/>
        </p:nvSpPr>
        <p:spPr bwMode="auto">
          <a:xfrm>
            <a:off x="4356100" y="4724400"/>
            <a:ext cx="3540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363934"/>
                </a:solidFill>
              </a:rPr>
              <a:t>Hotel</a:t>
            </a:r>
            <a:endParaRPr lang="en-US" altLang="zh-CN" b="0"/>
          </a:p>
          <a:p>
            <a:pPr algn="l"/>
            <a:r>
              <a:rPr lang="zh-CN" altLang="en-US" b="0">
                <a:solidFill>
                  <a:srgbClr val="363934"/>
                </a:solidFill>
                <a:latin typeface="黑体" pitchFamily="49" charset="-122"/>
                <a:ea typeface="黑体" pitchFamily="49" charset="-122"/>
              </a:rPr>
              <a:t>酒店</a:t>
            </a:r>
          </a:p>
        </p:txBody>
      </p:sp>
      <p:sp>
        <p:nvSpPr>
          <p:cNvPr id="296496" name="Rectangle 560"/>
          <p:cNvSpPr>
            <a:spLocks noChangeAspect="1" noChangeArrowheads="1"/>
          </p:cNvSpPr>
          <p:nvPr/>
        </p:nvSpPr>
        <p:spPr bwMode="auto">
          <a:xfrm>
            <a:off x="1069975" y="6165850"/>
            <a:ext cx="3222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OSS</a:t>
            </a:r>
          </a:p>
          <a:p>
            <a:r>
              <a:rPr lang="en-US" altLang="zh-CN" b="0">
                <a:ea typeface="黑体" pitchFamily="49" charset="-122"/>
              </a:rPr>
              <a:t>BSS</a:t>
            </a:r>
          </a:p>
        </p:txBody>
      </p:sp>
      <p:sp>
        <p:nvSpPr>
          <p:cNvPr id="296531" name="Text Box 595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96533" name="Picture 597" descr="图片44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836613"/>
            <a:ext cx="835025" cy="798512"/>
          </a:xfrm>
          <a:prstGeom prst="rect">
            <a:avLst/>
          </a:prstGeom>
          <a:noFill/>
        </p:spPr>
      </p:pic>
      <p:pic>
        <p:nvPicPr>
          <p:cNvPr id="296534" name="Picture 598" descr="图片4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765175"/>
            <a:ext cx="652462" cy="1000125"/>
          </a:xfrm>
          <a:prstGeom prst="rect">
            <a:avLst/>
          </a:prstGeom>
          <a:noFill/>
        </p:spPr>
      </p:pic>
      <p:pic>
        <p:nvPicPr>
          <p:cNvPr id="296535" name="Picture 599" descr="图片45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765175"/>
            <a:ext cx="646113" cy="993775"/>
          </a:xfrm>
          <a:prstGeom prst="rect">
            <a:avLst/>
          </a:prstGeom>
          <a:noFill/>
        </p:spPr>
      </p:pic>
      <p:pic>
        <p:nvPicPr>
          <p:cNvPr id="296536" name="Picture 600" descr="图片4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765175"/>
            <a:ext cx="652463" cy="1000125"/>
          </a:xfrm>
          <a:prstGeom prst="rect">
            <a:avLst/>
          </a:prstGeom>
          <a:noFill/>
        </p:spPr>
      </p:pic>
      <p:pic>
        <p:nvPicPr>
          <p:cNvPr id="296537" name="Picture 601" descr="图片45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836613"/>
            <a:ext cx="652463" cy="1006475"/>
          </a:xfrm>
          <a:prstGeom prst="rect">
            <a:avLst/>
          </a:prstGeom>
          <a:noFill/>
        </p:spPr>
      </p:pic>
      <p:pic>
        <p:nvPicPr>
          <p:cNvPr id="296538" name="Picture 602" descr="图片45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420938"/>
            <a:ext cx="652462" cy="1000125"/>
          </a:xfrm>
          <a:prstGeom prst="rect">
            <a:avLst/>
          </a:prstGeom>
          <a:noFill/>
        </p:spPr>
      </p:pic>
      <p:pic>
        <p:nvPicPr>
          <p:cNvPr id="296539" name="Picture 603" descr="图片45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349500"/>
            <a:ext cx="974725" cy="931863"/>
          </a:xfrm>
          <a:prstGeom prst="rect">
            <a:avLst/>
          </a:prstGeom>
          <a:noFill/>
        </p:spPr>
      </p:pic>
      <p:pic>
        <p:nvPicPr>
          <p:cNvPr id="296540" name="Picture 604" descr="图片45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276475"/>
            <a:ext cx="609600" cy="931863"/>
          </a:xfrm>
          <a:prstGeom prst="rect">
            <a:avLst/>
          </a:prstGeom>
          <a:noFill/>
        </p:spPr>
      </p:pic>
      <p:pic>
        <p:nvPicPr>
          <p:cNvPr id="296541" name="Picture 605" descr="图片45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276475"/>
            <a:ext cx="615950" cy="938213"/>
          </a:xfrm>
          <a:prstGeom prst="rect">
            <a:avLst/>
          </a:prstGeom>
          <a:noFill/>
        </p:spPr>
      </p:pic>
      <p:pic>
        <p:nvPicPr>
          <p:cNvPr id="296542" name="Picture 606" descr="图片45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349500"/>
            <a:ext cx="1079500" cy="854075"/>
          </a:xfrm>
          <a:prstGeom prst="rect">
            <a:avLst/>
          </a:prstGeom>
          <a:noFill/>
        </p:spPr>
      </p:pic>
      <p:pic>
        <p:nvPicPr>
          <p:cNvPr id="296543" name="Picture 607" descr="图片45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3789363"/>
            <a:ext cx="1006475" cy="858837"/>
          </a:xfrm>
          <a:prstGeom prst="rect">
            <a:avLst/>
          </a:prstGeom>
          <a:noFill/>
        </p:spPr>
      </p:pic>
      <p:pic>
        <p:nvPicPr>
          <p:cNvPr id="296544" name="Picture 608" descr="图片45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1050" y="3789363"/>
            <a:ext cx="1365250" cy="1084262"/>
          </a:xfrm>
          <a:prstGeom prst="rect">
            <a:avLst/>
          </a:prstGeom>
          <a:noFill/>
        </p:spPr>
      </p:pic>
      <p:pic>
        <p:nvPicPr>
          <p:cNvPr id="296545" name="Picture 609" descr="图片46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4663" y="3789363"/>
            <a:ext cx="500062" cy="950912"/>
          </a:xfrm>
          <a:prstGeom prst="rect">
            <a:avLst/>
          </a:prstGeom>
          <a:noFill/>
        </p:spPr>
      </p:pic>
      <p:pic>
        <p:nvPicPr>
          <p:cNvPr id="296546" name="Picture 610" descr="图片46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1500" y="3716338"/>
            <a:ext cx="762000" cy="798512"/>
          </a:xfrm>
          <a:prstGeom prst="rect">
            <a:avLst/>
          </a:prstGeom>
          <a:noFill/>
        </p:spPr>
      </p:pic>
      <p:pic>
        <p:nvPicPr>
          <p:cNvPr id="296547" name="Picture 611" descr="图片46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716338"/>
            <a:ext cx="622300" cy="957262"/>
          </a:xfrm>
          <a:prstGeom prst="rect">
            <a:avLst/>
          </a:prstGeom>
          <a:noFill/>
        </p:spPr>
      </p:pic>
      <p:pic>
        <p:nvPicPr>
          <p:cNvPr id="296548" name="Picture 612" descr="图片46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229225"/>
            <a:ext cx="981075" cy="927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4" name="Rectangle 4"/>
          <p:cNvSpPr>
            <a:spLocks noChangeAspect="1" noChangeArrowheads="1"/>
          </p:cNvSpPr>
          <p:nvPr/>
        </p:nvSpPr>
        <p:spPr bwMode="auto">
          <a:xfrm>
            <a:off x="395288" y="549275"/>
            <a:ext cx="1800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>
                <a:solidFill>
                  <a:schemeClr val="tx2"/>
                </a:solidFill>
              </a:rPr>
              <a:t>数据业务图标部分</a:t>
            </a:r>
          </a:p>
        </p:txBody>
      </p:sp>
      <p:sp>
        <p:nvSpPr>
          <p:cNvPr id="296965" name="Rectangle 5"/>
          <p:cNvSpPr>
            <a:spLocks noChangeAspect="1" noChangeArrowheads="1"/>
          </p:cNvSpPr>
          <p:nvPr/>
        </p:nvSpPr>
        <p:spPr bwMode="auto">
          <a:xfrm>
            <a:off x="755650" y="1989138"/>
            <a:ext cx="95408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SMSC</a:t>
            </a:r>
          </a:p>
        </p:txBody>
      </p:sp>
      <p:sp>
        <p:nvSpPr>
          <p:cNvPr id="297006" name="Rectangle 46"/>
          <p:cNvSpPr>
            <a:spLocks noChangeAspect="1" noChangeArrowheads="1"/>
          </p:cNvSpPr>
          <p:nvPr/>
        </p:nvSpPr>
        <p:spPr bwMode="auto">
          <a:xfrm>
            <a:off x="5940425" y="1844675"/>
            <a:ext cx="4540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ISMG</a:t>
            </a:r>
          </a:p>
        </p:txBody>
      </p:sp>
      <p:sp>
        <p:nvSpPr>
          <p:cNvPr id="297029" name="Rectangle 69"/>
          <p:cNvSpPr>
            <a:spLocks noChangeAspect="1" noChangeArrowheads="1"/>
          </p:cNvSpPr>
          <p:nvPr/>
        </p:nvSpPr>
        <p:spPr bwMode="auto">
          <a:xfrm>
            <a:off x="2266950" y="1700213"/>
            <a:ext cx="990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  <a:latin typeface="黑体" pitchFamily="49" charset="-122"/>
                <a:ea typeface="黑体" pitchFamily="49" charset="-122"/>
              </a:rPr>
              <a:t>短消息（发） 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MO Short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message</a:t>
            </a:r>
          </a:p>
        </p:txBody>
      </p:sp>
      <p:sp>
        <p:nvSpPr>
          <p:cNvPr id="297030" name="Rectangle 70"/>
          <p:cNvSpPr>
            <a:spLocks noChangeAspect="1" noChangeArrowheads="1"/>
          </p:cNvSpPr>
          <p:nvPr/>
        </p:nvSpPr>
        <p:spPr bwMode="auto">
          <a:xfrm>
            <a:off x="4140200" y="1700213"/>
            <a:ext cx="97155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  <a:latin typeface="黑体" pitchFamily="49" charset="-122"/>
                <a:ea typeface="黑体" pitchFamily="49" charset="-122"/>
              </a:rPr>
              <a:t>短消息（收）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MT Short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message</a:t>
            </a:r>
            <a:endParaRPr lang="en-US" altLang="zh-CN" b="0"/>
          </a:p>
        </p:txBody>
      </p:sp>
      <p:sp>
        <p:nvSpPr>
          <p:cNvPr id="297043" name="Rectangle 83"/>
          <p:cNvSpPr>
            <a:spLocks noChangeAspect="1" noChangeArrowheads="1"/>
          </p:cNvSpPr>
          <p:nvPr/>
        </p:nvSpPr>
        <p:spPr bwMode="auto">
          <a:xfrm>
            <a:off x="7451725" y="1916113"/>
            <a:ext cx="7064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MDSP</a:t>
            </a:r>
          </a:p>
        </p:txBody>
      </p:sp>
      <p:sp>
        <p:nvSpPr>
          <p:cNvPr id="297065" name="Rectangle 105"/>
          <p:cNvSpPr>
            <a:spLocks noChangeAspect="1" noChangeArrowheads="1"/>
          </p:cNvSpPr>
          <p:nvPr/>
        </p:nvSpPr>
        <p:spPr bwMode="auto">
          <a:xfrm>
            <a:off x="684213" y="3213100"/>
            <a:ext cx="1190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SMS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broadcaster</a:t>
            </a:r>
          </a:p>
        </p:txBody>
      </p:sp>
      <p:sp>
        <p:nvSpPr>
          <p:cNvPr id="297075" name="Rectangle 115"/>
          <p:cNvSpPr>
            <a:spLocks noChangeAspect="1" noChangeArrowheads="1"/>
          </p:cNvSpPr>
          <p:nvPr/>
        </p:nvSpPr>
        <p:spPr bwMode="auto">
          <a:xfrm>
            <a:off x="2084388" y="3357563"/>
            <a:ext cx="14049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WebSMS</a:t>
            </a:r>
            <a:r>
              <a:rPr lang="zh-CN" altLang="en-US" b="0"/>
              <a:t>企业短消息</a:t>
            </a:r>
          </a:p>
        </p:txBody>
      </p:sp>
      <p:sp>
        <p:nvSpPr>
          <p:cNvPr id="297096" name="Rectangle 136"/>
          <p:cNvSpPr>
            <a:spLocks noChangeAspect="1" noChangeArrowheads="1"/>
          </p:cNvSpPr>
          <p:nvPr/>
        </p:nvSpPr>
        <p:spPr bwMode="auto">
          <a:xfrm>
            <a:off x="4202113" y="3290888"/>
            <a:ext cx="7747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SMS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Router</a:t>
            </a:r>
          </a:p>
        </p:txBody>
      </p:sp>
      <p:sp>
        <p:nvSpPr>
          <p:cNvPr id="297111" name="Rectangle 151"/>
          <p:cNvSpPr>
            <a:spLocks noChangeAspect="1" noChangeArrowheads="1"/>
          </p:cNvSpPr>
          <p:nvPr/>
        </p:nvSpPr>
        <p:spPr bwMode="auto">
          <a:xfrm>
            <a:off x="7454900" y="3284538"/>
            <a:ext cx="8620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MMSC</a:t>
            </a:r>
          </a:p>
        </p:txBody>
      </p:sp>
      <p:sp>
        <p:nvSpPr>
          <p:cNvPr id="297121" name="Rectangle 161"/>
          <p:cNvSpPr>
            <a:spLocks noChangeAspect="1" noChangeArrowheads="1"/>
          </p:cNvSpPr>
          <p:nvPr/>
        </p:nvSpPr>
        <p:spPr bwMode="auto">
          <a:xfrm>
            <a:off x="757238" y="4797425"/>
            <a:ext cx="8620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Enum server</a:t>
            </a:r>
          </a:p>
        </p:txBody>
      </p:sp>
      <p:sp>
        <p:nvSpPr>
          <p:cNvPr id="297135" name="Rectangle 175"/>
          <p:cNvSpPr>
            <a:spLocks noChangeAspect="1" noChangeArrowheads="1"/>
          </p:cNvSpPr>
          <p:nvPr/>
        </p:nvSpPr>
        <p:spPr bwMode="auto">
          <a:xfrm>
            <a:off x="2411413" y="4797425"/>
            <a:ext cx="8191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Voice Mail</a:t>
            </a:r>
          </a:p>
        </p:txBody>
      </p:sp>
      <p:sp>
        <p:nvSpPr>
          <p:cNvPr id="297136" name="Rectangle 176"/>
          <p:cNvSpPr>
            <a:spLocks noChangeAspect="1" noChangeArrowheads="1"/>
          </p:cNvSpPr>
          <p:nvPr/>
        </p:nvSpPr>
        <p:spPr bwMode="auto">
          <a:xfrm>
            <a:off x="3995738" y="4797425"/>
            <a:ext cx="11969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Unified Message</a:t>
            </a:r>
          </a:p>
        </p:txBody>
      </p:sp>
      <p:sp>
        <p:nvSpPr>
          <p:cNvPr id="297168" name="Rectangle 208"/>
          <p:cNvSpPr>
            <a:spLocks noChangeAspect="1" noChangeArrowheads="1"/>
          </p:cNvSpPr>
          <p:nvPr/>
        </p:nvSpPr>
        <p:spPr bwMode="auto">
          <a:xfrm>
            <a:off x="5807075" y="4848225"/>
            <a:ext cx="7953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POC server</a:t>
            </a:r>
          </a:p>
        </p:txBody>
      </p:sp>
      <p:sp>
        <p:nvSpPr>
          <p:cNvPr id="297211" name="Rectangle 251"/>
          <p:cNvSpPr>
            <a:spLocks noChangeAspect="1" noChangeArrowheads="1"/>
          </p:cNvSpPr>
          <p:nvPr/>
        </p:nvSpPr>
        <p:spPr bwMode="auto">
          <a:xfrm>
            <a:off x="7019925" y="4868863"/>
            <a:ext cx="1892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用户状态服务器</a:t>
            </a:r>
            <a:r>
              <a:rPr lang="en-US" altLang="zh-CN" b="0">
                <a:solidFill>
                  <a:srgbClr val="242729"/>
                </a:solidFill>
              </a:rPr>
              <a:t>Presence</a:t>
            </a:r>
            <a:endParaRPr lang="en-US" altLang="zh-CN" b="0">
              <a:solidFill>
                <a:srgbClr val="242729"/>
              </a:solidFill>
              <a:ea typeface="黑体" pitchFamily="49" charset="-122"/>
            </a:endParaRPr>
          </a:p>
        </p:txBody>
      </p:sp>
      <p:sp>
        <p:nvSpPr>
          <p:cNvPr id="297227" name="Rectangle 267"/>
          <p:cNvSpPr>
            <a:spLocks noChangeAspect="1" noChangeArrowheads="1"/>
          </p:cNvSpPr>
          <p:nvPr/>
        </p:nvSpPr>
        <p:spPr bwMode="auto">
          <a:xfrm>
            <a:off x="1068388" y="6408738"/>
            <a:ext cx="4222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Group</a:t>
            </a:r>
          </a:p>
        </p:txBody>
      </p:sp>
      <p:sp>
        <p:nvSpPr>
          <p:cNvPr id="297228" name="Rectangle 268"/>
          <p:cNvSpPr>
            <a:spLocks noChangeAspect="1" noChangeArrowheads="1"/>
          </p:cNvSpPr>
          <p:nvPr/>
        </p:nvSpPr>
        <p:spPr bwMode="auto">
          <a:xfrm>
            <a:off x="827088" y="6192838"/>
            <a:ext cx="946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群组服务器</a:t>
            </a:r>
          </a:p>
        </p:txBody>
      </p:sp>
      <p:sp>
        <p:nvSpPr>
          <p:cNvPr id="297311" name="Rectangle 351"/>
          <p:cNvSpPr>
            <a:spLocks noChangeAspect="1" noChangeArrowheads="1"/>
          </p:cNvSpPr>
          <p:nvPr/>
        </p:nvSpPr>
        <p:spPr bwMode="auto">
          <a:xfrm>
            <a:off x="2411413" y="6232525"/>
            <a:ext cx="7842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Video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Conference</a:t>
            </a:r>
          </a:p>
        </p:txBody>
      </p:sp>
      <p:sp>
        <p:nvSpPr>
          <p:cNvPr id="297329" name="Rectangle 369"/>
          <p:cNvSpPr>
            <a:spLocks noChangeAspect="1" noChangeArrowheads="1"/>
          </p:cNvSpPr>
          <p:nvPr/>
        </p:nvSpPr>
        <p:spPr bwMode="auto">
          <a:xfrm>
            <a:off x="4195763" y="6237288"/>
            <a:ext cx="6667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Sharing X</a:t>
            </a:r>
          </a:p>
        </p:txBody>
      </p:sp>
      <p:sp>
        <p:nvSpPr>
          <p:cNvPr id="297351" name="Rectangle 391"/>
          <p:cNvSpPr>
            <a:spLocks noChangeAspect="1" noChangeArrowheads="1"/>
          </p:cNvSpPr>
          <p:nvPr/>
        </p:nvSpPr>
        <p:spPr bwMode="auto">
          <a:xfrm>
            <a:off x="5549900" y="6165850"/>
            <a:ext cx="13096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Redirector</a:t>
            </a:r>
            <a:r>
              <a:rPr lang="zh-CN" altLang="en-US" b="0"/>
              <a:t>重定向器</a:t>
            </a:r>
          </a:p>
        </p:txBody>
      </p:sp>
      <p:sp>
        <p:nvSpPr>
          <p:cNvPr id="297376" name="Rectangle 416"/>
          <p:cNvSpPr>
            <a:spLocks noChangeAspect="1" noChangeArrowheads="1"/>
          </p:cNvSpPr>
          <p:nvPr/>
        </p:nvSpPr>
        <p:spPr bwMode="auto">
          <a:xfrm>
            <a:off x="7518400" y="6092825"/>
            <a:ext cx="79851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Server</a:t>
            </a:r>
          </a:p>
          <a:p>
            <a:pPr algn="l" defTabSz="1066800"/>
            <a:r>
              <a:rPr lang="en-US" altLang="zh-CN" b="0"/>
              <a:t>Location</a:t>
            </a:r>
          </a:p>
        </p:txBody>
      </p:sp>
      <p:sp>
        <p:nvSpPr>
          <p:cNvPr id="297378" name="Rectangle 418"/>
          <p:cNvSpPr>
            <a:spLocks noChangeAspect="1" noChangeArrowheads="1"/>
          </p:cNvSpPr>
          <p:nvPr/>
        </p:nvSpPr>
        <p:spPr bwMode="auto">
          <a:xfrm>
            <a:off x="5580063" y="3284538"/>
            <a:ext cx="1296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USSDCenter</a:t>
            </a:r>
          </a:p>
          <a:p>
            <a:pPr algn="l" defTabSz="1066800"/>
            <a:r>
              <a:rPr lang="zh-CN" altLang="en-US" b="0"/>
              <a:t>短消息中心</a:t>
            </a:r>
          </a:p>
        </p:txBody>
      </p:sp>
      <p:sp>
        <p:nvSpPr>
          <p:cNvPr id="297380" name="Text Box 420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97381" name="Picture 421" descr="图片4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836613"/>
            <a:ext cx="652462" cy="1000125"/>
          </a:xfrm>
          <a:prstGeom prst="rect">
            <a:avLst/>
          </a:prstGeom>
          <a:noFill/>
        </p:spPr>
      </p:pic>
      <p:pic>
        <p:nvPicPr>
          <p:cNvPr id="297382" name="Picture 422" descr="图片4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765175"/>
            <a:ext cx="1109663" cy="901700"/>
          </a:xfrm>
          <a:prstGeom prst="rect">
            <a:avLst/>
          </a:prstGeom>
          <a:noFill/>
        </p:spPr>
      </p:pic>
      <p:pic>
        <p:nvPicPr>
          <p:cNvPr id="297383" name="Picture 423" descr="图片4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765175"/>
            <a:ext cx="1109662" cy="901700"/>
          </a:xfrm>
          <a:prstGeom prst="rect">
            <a:avLst/>
          </a:prstGeom>
          <a:noFill/>
        </p:spPr>
      </p:pic>
      <p:pic>
        <p:nvPicPr>
          <p:cNvPr id="297384" name="Picture 424" descr="图片46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836613"/>
            <a:ext cx="798513" cy="835025"/>
          </a:xfrm>
          <a:prstGeom prst="rect">
            <a:avLst/>
          </a:prstGeom>
          <a:noFill/>
        </p:spPr>
      </p:pic>
      <p:pic>
        <p:nvPicPr>
          <p:cNvPr id="297385" name="Picture 425" descr="图片46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836613"/>
            <a:ext cx="590550" cy="908050"/>
          </a:xfrm>
          <a:prstGeom prst="rect">
            <a:avLst/>
          </a:prstGeom>
          <a:noFill/>
        </p:spPr>
      </p:pic>
      <p:pic>
        <p:nvPicPr>
          <p:cNvPr id="297386" name="Picture 426" descr="图片46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798512" cy="779462"/>
          </a:xfrm>
          <a:prstGeom prst="rect">
            <a:avLst/>
          </a:prstGeom>
          <a:noFill/>
        </p:spPr>
      </p:pic>
      <p:pic>
        <p:nvPicPr>
          <p:cNvPr id="297387" name="Picture 427" descr="图片4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420938"/>
            <a:ext cx="798513" cy="828675"/>
          </a:xfrm>
          <a:prstGeom prst="rect">
            <a:avLst/>
          </a:prstGeom>
          <a:noFill/>
        </p:spPr>
      </p:pic>
      <p:pic>
        <p:nvPicPr>
          <p:cNvPr id="297388" name="Picture 428" descr="图片47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420938"/>
            <a:ext cx="804863" cy="798512"/>
          </a:xfrm>
          <a:prstGeom prst="rect">
            <a:avLst/>
          </a:prstGeom>
          <a:noFill/>
        </p:spPr>
      </p:pic>
      <p:pic>
        <p:nvPicPr>
          <p:cNvPr id="297389" name="Picture 429" descr="图片47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349500"/>
            <a:ext cx="811213" cy="798513"/>
          </a:xfrm>
          <a:prstGeom prst="rect">
            <a:avLst/>
          </a:prstGeom>
          <a:noFill/>
        </p:spPr>
      </p:pic>
      <p:pic>
        <p:nvPicPr>
          <p:cNvPr id="297390" name="Picture 430" descr="图片47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20938"/>
            <a:ext cx="768350" cy="798512"/>
          </a:xfrm>
          <a:prstGeom prst="rect">
            <a:avLst/>
          </a:prstGeom>
          <a:noFill/>
        </p:spPr>
      </p:pic>
      <p:pic>
        <p:nvPicPr>
          <p:cNvPr id="297391" name="Picture 431" descr="图片47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89363"/>
            <a:ext cx="622300" cy="944562"/>
          </a:xfrm>
          <a:prstGeom prst="rect">
            <a:avLst/>
          </a:prstGeom>
          <a:noFill/>
        </p:spPr>
      </p:pic>
      <p:pic>
        <p:nvPicPr>
          <p:cNvPr id="297392" name="Picture 432" descr="图片47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789363"/>
            <a:ext cx="719137" cy="798512"/>
          </a:xfrm>
          <a:prstGeom prst="rect">
            <a:avLst/>
          </a:prstGeom>
          <a:noFill/>
        </p:spPr>
      </p:pic>
      <p:pic>
        <p:nvPicPr>
          <p:cNvPr id="297393" name="Picture 433" descr="图片47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11638" y="3716338"/>
            <a:ext cx="615950" cy="944562"/>
          </a:xfrm>
          <a:prstGeom prst="rect">
            <a:avLst/>
          </a:prstGeom>
          <a:noFill/>
        </p:spPr>
      </p:pic>
      <p:pic>
        <p:nvPicPr>
          <p:cNvPr id="297394" name="Picture 434" descr="图片47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789363"/>
            <a:ext cx="596900" cy="908050"/>
          </a:xfrm>
          <a:prstGeom prst="rect">
            <a:avLst/>
          </a:prstGeom>
          <a:noFill/>
        </p:spPr>
      </p:pic>
      <p:pic>
        <p:nvPicPr>
          <p:cNvPr id="297395" name="Picture 435" descr="图片47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3789363"/>
            <a:ext cx="590550" cy="901700"/>
          </a:xfrm>
          <a:prstGeom prst="rect">
            <a:avLst/>
          </a:prstGeom>
          <a:noFill/>
        </p:spPr>
      </p:pic>
      <p:pic>
        <p:nvPicPr>
          <p:cNvPr id="297396" name="Picture 436" descr="图片47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00113" y="5229225"/>
            <a:ext cx="590550" cy="908050"/>
          </a:xfrm>
          <a:prstGeom prst="rect">
            <a:avLst/>
          </a:prstGeom>
          <a:noFill/>
        </p:spPr>
      </p:pic>
      <p:pic>
        <p:nvPicPr>
          <p:cNvPr id="297397" name="Picture 437" descr="图片48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84438" y="5229225"/>
            <a:ext cx="590550" cy="908050"/>
          </a:xfrm>
          <a:prstGeom prst="rect">
            <a:avLst/>
          </a:prstGeom>
          <a:noFill/>
        </p:spPr>
      </p:pic>
      <p:pic>
        <p:nvPicPr>
          <p:cNvPr id="297398" name="Picture 438" descr="图片48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229225"/>
            <a:ext cx="590550" cy="901700"/>
          </a:xfrm>
          <a:prstGeom prst="rect">
            <a:avLst/>
          </a:prstGeom>
          <a:noFill/>
        </p:spPr>
      </p:pic>
      <p:pic>
        <p:nvPicPr>
          <p:cNvPr id="297399" name="Picture 439" descr="图片48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40425" y="5229225"/>
            <a:ext cx="596900" cy="908050"/>
          </a:xfrm>
          <a:prstGeom prst="rect">
            <a:avLst/>
          </a:prstGeom>
          <a:noFill/>
        </p:spPr>
      </p:pic>
      <p:pic>
        <p:nvPicPr>
          <p:cNvPr id="297400" name="Picture 440" descr="图片48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80288" y="5229225"/>
            <a:ext cx="768350" cy="798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31" name="Rectangle 23"/>
          <p:cNvSpPr>
            <a:spLocks noChangeAspect="1" noChangeArrowheads="1"/>
          </p:cNvSpPr>
          <p:nvPr/>
        </p:nvSpPr>
        <p:spPr bwMode="auto">
          <a:xfrm>
            <a:off x="395288" y="692150"/>
            <a:ext cx="1800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zh-CN" altLang="en-US" sz="1400">
                <a:solidFill>
                  <a:schemeClr val="tx2"/>
                </a:solidFill>
              </a:rPr>
              <a:t>数据业务图标部分</a:t>
            </a:r>
          </a:p>
        </p:txBody>
      </p:sp>
      <p:sp>
        <p:nvSpPr>
          <p:cNvPr id="299338" name="Text Box 330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299339" name="Rectangle 331"/>
          <p:cNvSpPr>
            <a:spLocks noChangeAspect="1" noChangeArrowheads="1"/>
          </p:cNvSpPr>
          <p:nvPr/>
        </p:nvSpPr>
        <p:spPr bwMode="auto">
          <a:xfrm>
            <a:off x="684213" y="2022475"/>
            <a:ext cx="954087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SMSC</a:t>
            </a:r>
          </a:p>
        </p:txBody>
      </p:sp>
      <p:sp>
        <p:nvSpPr>
          <p:cNvPr id="299340" name="Rectangle 332"/>
          <p:cNvSpPr>
            <a:spLocks noChangeAspect="1" noChangeArrowheads="1"/>
          </p:cNvSpPr>
          <p:nvPr/>
        </p:nvSpPr>
        <p:spPr bwMode="auto">
          <a:xfrm>
            <a:off x="5940425" y="1844675"/>
            <a:ext cx="4540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ISMG</a:t>
            </a:r>
          </a:p>
        </p:txBody>
      </p:sp>
      <p:sp>
        <p:nvSpPr>
          <p:cNvPr id="299341" name="Rectangle 333"/>
          <p:cNvSpPr>
            <a:spLocks noChangeAspect="1" noChangeArrowheads="1"/>
          </p:cNvSpPr>
          <p:nvPr/>
        </p:nvSpPr>
        <p:spPr bwMode="auto">
          <a:xfrm>
            <a:off x="2266950" y="1700213"/>
            <a:ext cx="990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  <a:latin typeface="黑体" pitchFamily="49" charset="-122"/>
                <a:ea typeface="黑体" pitchFamily="49" charset="-122"/>
              </a:rPr>
              <a:t>短消息（发） 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MO Short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message</a:t>
            </a:r>
          </a:p>
        </p:txBody>
      </p:sp>
      <p:sp>
        <p:nvSpPr>
          <p:cNvPr id="299342" name="Rectangle 334"/>
          <p:cNvSpPr>
            <a:spLocks noChangeAspect="1" noChangeArrowheads="1"/>
          </p:cNvSpPr>
          <p:nvPr/>
        </p:nvSpPr>
        <p:spPr bwMode="auto">
          <a:xfrm>
            <a:off x="4140200" y="1700213"/>
            <a:ext cx="97155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  <a:latin typeface="黑体" pitchFamily="49" charset="-122"/>
                <a:ea typeface="黑体" pitchFamily="49" charset="-122"/>
              </a:rPr>
              <a:t>短消息（收）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MT Short</a:t>
            </a:r>
          </a:p>
          <a:p>
            <a:r>
              <a:rPr lang="en-US" altLang="zh-CN" b="0">
                <a:solidFill>
                  <a:srgbClr val="242729"/>
                </a:solidFill>
              </a:rPr>
              <a:t>message</a:t>
            </a:r>
            <a:endParaRPr lang="en-US" altLang="zh-CN" b="0"/>
          </a:p>
        </p:txBody>
      </p:sp>
      <p:sp>
        <p:nvSpPr>
          <p:cNvPr id="299343" name="Rectangle 335"/>
          <p:cNvSpPr>
            <a:spLocks noChangeAspect="1" noChangeArrowheads="1"/>
          </p:cNvSpPr>
          <p:nvPr/>
        </p:nvSpPr>
        <p:spPr bwMode="auto">
          <a:xfrm>
            <a:off x="7451725" y="1916113"/>
            <a:ext cx="7064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MDSP</a:t>
            </a:r>
          </a:p>
        </p:txBody>
      </p:sp>
      <p:sp>
        <p:nvSpPr>
          <p:cNvPr id="299344" name="Rectangle 336"/>
          <p:cNvSpPr>
            <a:spLocks noChangeAspect="1" noChangeArrowheads="1"/>
          </p:cNvSpPr>
          <p:nvPr/>
        </p:nvSpPr>
        <p:spPr bwMode="auto">
          <a:xfrm>
            <a:off x="684213" y="3213100"/>
            <a:ext cx="1190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SMS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broadcaster</a:t>
            </a:r>
          </a:p>
        </p:txBody>
      </p:sp>
      <p:sp>
        <p:nvSpPr>
          <p:cNvPr id="299345" name="Rectangle 337"/>
          <p:cNvSpPr>
            <a:spLocks noChangeAspect="1" noChangeArrowheads="1"/>
          </p:cNvSpPr>
          <p:nvPr/>
        </p:nvSpPr>
        <p:spPr bwMode="auto">
          <a:xfrm>
            <a:off x="2084388" y="3357563"/>
            <a:ext cx="14049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WebSMS</a:t>
            </a:r>
            <a:r>
              <a:rPr lang="zh-CN" altLang="en-US" b="0"/>
              <a:t>企业短消息</a:t>
            </a:r>
          </a:p>
        </p:txBody>
      </p:sp>
      <p:sp>
        <p:nvSpPr>
          <p:cNvPr id="299346" name="Rectangle 338"/>
          <p:cNvSpPr>
            <a:spLocks noChangeAspect="1" noChangeArrowheads="1"/>
          </p:cNvSpPr>
          <p:nvPr/>
        </p:nvSpPr>
        <p:spPr bwMode="auto">
          <a:xfrm>
            <a:off x="4202113" y="3290888"/>
            <a:ext cx="7747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SMS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Router</a:t>
            </a:r>
          </a:p>
        </p:txBody>
      </p:sp>
      <p:sp>
        <p:nvSpPr>
          <p:cNvPr id="299347" name="Rectangle 339"/>
          <p:cNvSpPr>
            <a:spLocks noChangeAspect="1" noChangeArrowheads="1"/>
          </p:cNvSpPr>
          <p:nvPr/>
        </p:nvSpPr>
        <p:spPr bwMode="auto">
          <a:xfrm>
            <a:off x="7454900" y="3284538"/>
            <a:ext cx="8620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MMSC</a:t>
            </a:r>
          </a:p>
        </p:txBody>
      </p:sp>
      <p:sp>
        <p:nvSpPr>
          <p:cNvPr id="299348" name="Rectangle 340"/>
          <p:cNvSpPr>
            <a:spLocks noChangeAspect="1" noChangeArrowheads="1"/>
          </p:cNvSpPr>
          <p:nvPr/>
        </p:nvSpPr>
        <p:spPr bwMode="auto">
          <a:xfrm>
            <a:off x="757238" y="4797425"/>
            <a:ext cx="8620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Enum server</a:t>
            </a:r>
          </a:p>
        </p:txBody>
      </p:sp>
      <p:sp>
        <p:nvSpPr>
          <p:cNvPr id="299349" name="Rectangle 341"/>
          <p:cNvSpPr>
            <a:spLocks noChangeAspect="1" noChangeArrowheads="1"/>
          </p:cNvSpPr>
          <p:nvPr/>
        </p:nvSpPr>
        <p:spPr bwMode="auto">
          <a:xfrm>
            <a:off x="2411413" y="4797425"/>
            <a:ext cx="8191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Voice Mail</a:t>
            </a:r>
          </a:p>
        </p:txBody>
      </p:sp>
      <p:sp>
        <p:nvSpPr>
          <p:cNvPr id="299350" name="Rectangle 342"/>
          <p:cNvSpPr>
            <a:spLocks noChangeAspect="1" noChangeArrowheads="1"/>
          </p:cNvSpPr>
          <p:nvPr/>
        </p:nvSpPr>
        <p:spPr bwMode="auto">
          <a:xfrm>
            <a:off x="3995738" y="4797425"/>
            <a:ext cx="11969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Unified Message</a:t>
            </a:r>
          </a:p>
        </p:txBody>
      </p:sp>
      <p:sp>
        <p:nvSpPr>
          <p:cNvPr id="299351" name="Rectangle 343"/>
          <p:cNvSpPr>
            <a:spLocks noChangeAspect="1" noChangeArrowheads="1"/>
          </p:cNvSpPr>
          <p:nvPr/>
        </p:nvSpPr>
        <p:spPr bwMode="auto">
          <a:xfrm>
            <a:off x="5807075" y="4848225"/>
            <a:ext cx="7953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POC server</a:t>
            </a:r>
          </a:p>
        </p:txBody>
      </p:sp>
      <p:sp>
        <p:nvSpPr>
          <p:cNvPr id="299352" name="Rectangle 344"/>
          <p:cNvSpPr>
            <a:spLocks noChangeAspect="1" noChangeArrowheads="1"/>
          </p:cNvSpPr>
          <p:nvPr/>
        </p:nvSpPr>
        <p:spPr bwMode="auto">
          <a:xfrm>
            <a:off x="7019925" y="4868863"/>
            <a:ext cx="1892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用户状态服务器</a:t>
            </a:r>
            <a:r>
              <a:rPr lang="en-US" altLang="zh-CN" b="0">
                <a:solidFill>
                  <a:srgbClr val="242729"/>
                </a:solidFill>
              </a:rPr>
              <a:t>Presence</a:t>
            </a:r>
            <a:endParaRPr lang="en-US" altLang="zh-CN" b="0">
              <a:solidFill>
                <a:srgbClr val="242729"/>
              </a:solidFill>
              <a:ea typeface="黑体" pitchFamily="49" charset="-122"/>
            </a:endParaRPr>
          </a:p>
        </p:txBody>
      </p:sp>
      <p:sp>
        <p:nvSpPr>
          <p:cNvPr id="299353" name="Rectangle 345"/>
          <p:cNvSpPr>
            <a:spLocks noChangeAspect="1" noChangeArrowheads="1"/>
          </p:cNvSpPr>
          <p:nvPr/>
        </p:nvSpPr>
        <p:spPr bwMode="auto">
          <a:xfrm>
            <a:off x="5580063" y="3284538"/>
            <a:ext cx="1296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USSDCenter</a:t>
            </a:r>
          </a:p>
          <a:p>
            <a:pPr algn="l" defTabSz="1066800"/>
            <a:r>
              <a:rPr lang="zh-CN" altLang="en-US" b="0"/>
              <a:t>短消息中心</a:t>
            </a:r>
          </a:p>
        </p:txBody>
      </p:sp>
      <p:sp>
        <p:nvSpPr>
          <p:cNvPr id="299354" name="Rectangle 346"/>
          <p:cNvSpPr>
            <a:spLocks noChangeAspect="1" noChangeArrowheads="1"/>
          </p:cNvSpPr>
          <p:nvPr/>
        </p:nvSpPr>
        <p:spPr bwMode="auto">
          <a:xfrm>
            <a:off x="1068388" y="6408738"/>
            <a:ext cx="4222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Group</a:t>
            </a:r>
          </a:p>
        </p:txBody>
      </p:sp>
      <p:sp>
        <p:nvSpPr>
          <p:cNvPr id="299355" name="Rectangle 347"/>
          <p:cNvSpPr>
            <a:spLocks noChangeAspect="1" noChangeArrowheads="1"/>
          </p:cNvSpPr>
          <p:nvPr/>
        </p:nvSpPr>
        <p:spPr bwMode="auto">
          <a:xfrm>
            <a:off x="827088" y="6192838"/>
            <a:ext cx="946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spcBef>
                <a:spcPct val="50000"/>
              </a:spcBef>
            </a:pPr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群组服务器</a:t>
            </a:r>
          </a:p>
        </p:txBody>
      </p:sp>
      <p:sp>
        <p:nvSpPr>
          <p:cNvPr id="299356" name="Rectangle 348"/>
          <p:cNvSpPr>
            <a:spLocks noChangeAspect="1" noChangeArrowheads="1"/>
          </p:cNvSpPr>
          <p:nvPr/>
        </p:nvSpPr>
        <p:spPr bwMode="auto">
          <a:xfrm>
            <a:off x="2411413" y="6232525"/>
            <a:ext cx="7842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Video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Conference</a:t>
            </a:r>
          </a:p>
        </p:txBody>
      </p:sp>
      <p:sp>
        <p:nvSpPr>
          <p:cNvPr id="299357" name="Rectangle 349"/>
          <p:cNvSpPr>
            <a:spLocks noChangeAspect="1" noChangeArrowheads="1"/>
          </p:cNvSpPr>
          <p:nvPr/>
        </p:nvSpPr>
        <p:spPr bwMode="auto">
          <a:xfrm>
            <a:off x="4195763" y="6237288"/>
            <a:ext cx="6667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Sharing X</a:t>
            </a:r>
          </a:p>
        </p:txBody>
      </p:sp>
      <p:sp>
        <p:nvSpPr>
          <p:cNvPr id="299358" name="Rectangle 350"/>
          <p:cNvSpPr>
            <a:spLocks noChangeAspect="1" noChangeArrowheads="1"/>
          </p:cNvSpPr>
          <p:nvPr/>
        </p:nvSpPr>
        <p:spPr bwMode="auto">
          <a:xfrm>
            <a:off x="5549900" y="6165850"/>
            <a:ext cx="13096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Redirector</a:t>
            </a:r>
            <a:r>
              <a:rPr lang="zh-CN" altLang="en-US" b="0"/>
              <a:t>重定向器</a:t>
            </a:r>
          </a:p>
        </p:txBody>
      </p:sp>
      <p:sp>
        <p:nvSpPr>
          <p:cNvPr id="299359" name="Rectangle 351"/>
          <p:cNvSpPr>
            <a:spLocks noChangeAspect="1" noChangeArrowheads="1"/>
          </p:cNvSpPr>
          <p:nvPr/>
        </p:nvSpPr>
        <p:spPr bwMode="auto">
          <a:xfrm>
            <a:off x="7518400" y="6092825"/>
            <a:ext cx="798513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Server</a:t>
            </a:r>
          </a:p>
          <a:p>
            <a:pPr algn="l" defTabSz="1066800"/>
            <a:r>
              <a:rPr lang="en-US" altLang="zh-CN" b="0"/>
              <a:t>Location</a:t>
            </a:r>
          </a:p>
        </p:txBody>
      </p:sp>
      <p:pic>
        <p:nvPicPr>
          <p:cNvPr id="299360" name="Picture 352" descr="图片4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981075"/>
            <a:ext cx="652462" cy="1000125"/>
          </a:xfrm>
          <a:prstGeom prst="rect">
            <a:avLst/>
          </a:prstGeom>
          <a:noFill/>
        </p:spPr>
      </p:pic>
      <p:pic>
        <p:nvPicPr>
          <p:cNvPr id="299361" name="Picture 353" descr="图片4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765175"/>
            <a:ext cx="1116012" cy="901700"/>
          </a:xfrm>
          <a:prstGeom prst="rect">
            <a:avLst/>
          </a:prstGeom>
          <a:noFill/>
        </p:spPr>
      </p:pic>
      <p:pic>
        <p:nvPicPr>
          <p:cNvPr id="299362" name="Picture 354" descr="图片48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300" y="765175"/>
            <a:ext cx="1109663" cy="901700"/>
          </a:xfrm>
          <a:prstGeom prst="rect">
            <a:avLst/>
          </a:prstGeom>
          <a:noFill/>
        </p:spPr>
      </p:pic>
      <p:pic>
        <p:nvPicPr>
          <p:cNvPr id="299363" name="Picture 355" descr="图片48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908050"/>
            <a:ext cx="798512" cy="828675"/>
          </a:xfrm>
          <a:prstGeom prst="rect">
            <a:avLst/>
          </a:prstGeom>
          <a:noFill/>
        </p:spPr>
      </p:pic>
      <p:pic>
        <p:nvPicPr>
          <p:cNvPr id="299364" name="Picture 356" descr="图片4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836613"/>
            <a:ext cx="590550" cy="908050"/>
          </a:xfrm>
          <a:prstGeom prst="rect">
            <a:avLst/>
          </a:prstGeom>
          <a:noFill/>
        </p:spPr>
      </p:pic>
      <p:pic>
        <p:nvPicPr>
          <p:cNvPr id="299365" name="Picture 357" descr="图片48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798512" cy="779462"/>
          </a:xfrm>
          <a:prstGeom prst="rect">
            <a:avLst/>
          </a:prstGeom>
          <a:noFill/>
        </p:spPr>
      </p:pic>
      <p:pic>
        <p:nvPicPr>
          <p:cNvPr id="299366" name="Picture 358" descr="图片49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420938"/>
            <a:ext cx="798513" cy="841375"/>
          </a:xfrm>
          <a:prstGeom prst="rect">
            <a:avLst/>
          </a:prstGeom>
          <a:noFill/>
        </p:spPr>
      </p:pic>
      <p:pic>
        <p:nvPicPr>
          <p:cNvPr id="299367" name="Picture 359" descr="图片49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420938"/>
            <a:ext cx="804863" cy="798512"/>
          </a:xfrm>
          <a:prstGeom prst="rect">
            <a:avLst/>
          </a:prstGeom>
          <a:noFill/>
        </p:spPr>
      </p:pic>
      <p:pic>
        <p:nvPicPr>
          <p:cNvPr id="299368" name="Picture 360" descr="图片49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420938"/>
            <a:ext cx="798513" cy="798512"/>
          </a:xfrm>
          <a:prstGeom prst="rect">
            <a:avLst/>
          </a:prstGeom>
          <a:noFill/>
        </p:spPr>
      </p:pic>
      <p:pic>
        <p:nvPicPr>
          <p:cNvPr id="299369" name="Picture 361" descr="图片49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349500"/>
            <a:ext cx="762000" cy="798513"/>
          </a:xfrm>
          <a:prstGeom prst="rect">
            <a:avLst/>
          </a:prstGeom>
          <a:noFill/>
        </p:spPr>
      </p:pic>
      <p:pic>
        <p:nvPicPr>
          <p:cNvPr id="299370" name="Picture 362" descr="图片49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89363"/>
            <a:ext cx="622300" cy="950912"/>
          </a:xfrm>
          <a:prstGeom prst="rect">
            <a:avLst/>
          </a:prstGeom>
          <a:noFill/>
        </p:spPr>
      </p:pic>
      <p:pic>
        <p:nvPicPr>
          <p:cNvPr id="299371" name="Picture 363" descr="图片49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38" y="3933825"/>
            <a:ext cx="738187" cy="798513"/>
          </a:xfrm>
          <a:prstGeom prst="rect">
            <a:avLst/>
          </a:prstGeom>
          <a:noFill/>
        </p:spPr>
      </p:pic>
      <p:pic>
        <p:nvPicPr>
          <p:cNvPr id="299372" name="Picture 364" descr="图片49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11638" y="3789363"/>
            <a:ext cx="615950" cy="944562"/>
          </a:xfrm>
          <a:prstGeom prst="rect">
            <a:avLst/>
          </a:prstGeom>
          <a:noFill/>
        </p:spPr>
      </p:pic>
      <p:pic>
        <p:nvPicPr>
          <p:cNvPr id="299373" name="Picture 365" descr="图片49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860800"/>
            <a:ext cx="590550" cy="901700"/>
          </a:xfrm>
          <a:prstGeom prst="rect">
            <a:avLst/>
          </a:prstGeom>
          <a:noFill/>
        </p:spPr>
      </p:pic>
      <p:pic>
        <p:nvPicPr>
          <p:cNvPr id="299374" name="Picture 366" descr="图片49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4750" y="3860800"/>
            <a:ext cx="585788" cy="901700"/>
          </a:xfrm>
          <a:prstGeom prst="rect">
            <a:avLst/>
          </a:prstGeom>
          <a:noFill/>
        </p:spPr>
      </p:pic>
      <p:pic>
        <p:nvPicPr>
          <p:cNvPr id="299375" name="Picture 367" descr="图片49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71550" y="5229225"/>
            <a:ext cx="590550" cy="908050"/>
          </a:xfrm>
          <a:prstGeom prst="rect">
            <a:avLst/>
          </a:prstGeom>
          <a:noFill/>
        </p:spPr>
      </p:pic>
      <p:pic>
        <p:nvPicPr>
          <p:cNvPr id="299376" name="Picture 368" descr="图片50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55875" y="5300663"/>
            <a:ext cx="590550" cy="901700"/>
          </a:xfrm>
          <a:prstGeom prst="rect">
            <a:avLst/>
          </a:prstGeom>
          <a:noFill/>
        </p:spPr>
      </p:pic>
      <p:pic>
        <p:nvPicPr>
          <p:cNvPr id="299377" name="Picture 369" descr="图片50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11638" y="5229225"/>
            <a:ext cx="590550" cy="901700"/>
          </a:xfrm>
          <a:prstGeom prst="rect">
            <a:avLst/>
          </a:prstGeom>
          <a:noFill/>
        </p:spPr>
      </p:pic>
      <p:pic>
        <p:nvPicPr>
          <p:cNvPr id="299378" name="Picture 370" descr="图片50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229225"/>
            <a:ext cx="590550" cy="901700"/>
          </a:xfrm>
          <a:prstGeom prst="rect">
            <a:avLst/>
          </a:prstGeom>
          <a:noFill/>
        </p:spPr>
      </p:pic>
      <p:pic>
        <p:nvPicPr>
          <p:cNvPr id="299379" name="Picture 371" descr="图片50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80288" y="5300663"/>
            <a:ext cx="768350" cy="79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Rectangle 4"/>
          <p:cNvSpPr>
            <a:spLocks noChangeAspect="1" noChangeArrowheads="1"/>
          </p:cNvSpPr>
          <p:nvPr/>
        </p:nvSpPr>
        <p:spPr bwMode="auto">
          <a:xfrm>
            <a:off x="690563" y="1677988"/>
            <a:ext cx="849312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</a:rPr>
              <a:t>下载业务统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Download service</a:t>
            </a:r>
          </a:p>
        </p:txBody>
      </p:sp>
      <p:sp>
        <p:nvSpPr>
          <p:cNvPr id="300054" name="Rectangle 22"/>
          <p:cNvSpPr>
            <a:spLocks noChangeAspect="1" noChangeArrowheads="1"/>
          </p:cNvSpPr>
          <p:nvPr/>
        </p:nvSpPr>
        <p:spPr bwMode="auto">
          <a:xfrm>
            <a:off x="2381250" y="1778000"/>
            <a:ext cx="914400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</a:rPr>
              <a:t>信息安全监控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Information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Security</a:t>
            </a:r>
          </a:p>
        </p:txBody>
      </p:sp>
      <p:sp>
        <p:nvSpPr>
          <p:cNvPr id="300077" name="Rectangle 45"/>
          <p:cNvSpPr>
            <a:spLocks noChangeAspect="1" noChangeArrowheads="1"/>
          </p:cNvSpPr>
          <p:nvPr/>
        </p:nvSpPr>
        <p:spPr bwMode="auto">
          <a:xfrm>
            <a:off x="4402138" y="1811338"/>
            <a:ext cx="3143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OTA</a:t>
            </a:r>
          </a:p>
        </p:txBody>
      </p:sp>
      <p:sp>
        <p:nvSpPr>
          <p:cNvPr id="300078" name="Rectangle 46"/>
          <p:cNvSpPr>
            <a:spLocks noChangeAspect="1" noChangeArrowheads="1"/>
          </p:cNvSpPr>
          <p:nvPr/>
        </p:nvSpPr>
        <p:spPr bwMode="auto">
          <a:xfrm>
            <a:off x="5924550" y="1773238"/>
            <a:ext cx="685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Email GW</a:t>
            </a:r>
          </a:p>
        </p:txBody>
      </p:sp>
      <p:sp>
        <p:nvSpPr>
          <p:cNvPr id="300108" name="Rectangle 76"/>
          <p:cNvSpPr>
            <a:spLocks noChangeAspect="1" noChangeArrowheads="1"/>
          </p:cNvSpPr>
          <p:nvPr/>
        </p:nvSpPr>
        <p:spPr bwMode="auto">
          <a:xfrm>
            <a:off x="7573963" y="1773238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IM Sever</a:t>
            </a:r>
          </a:p>
        </p:txBody>
      </p:sp>
      <p:sp>
        <p:nvSpPr>
          <p:cNvPr id="300126" name="Rectangle 94"/>
          <p:cNvSpPr>
            <a:spLocks noChangeAspect="1" noChangeArrowheads="1"/>
          </p:cNvSpPr>
          <p:nvPr/>
        </p:nvSpPr>
        <p:spPr bwMode="auto">
          <a:xfrm>
            <a:off x="900113" y="3429000"/>
            <a:ext cx="35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IDEA</a:t>
            </a:r>
          </a:p>
        </p:txBody>
      </p:sp>
      <p:sp>
        <p:nvSpPr>
          <p:cNvPr id="300152" name="Rectangle 120"/>
          <p:cNvSpPr>
            <a:spLocks noChangeAspect="1" noChangeArrowheads="1"/>
          </p:cNvSpPr>
          <p:nvPr/>
        </p:nvSpPr>
        <p:spPr bwMode="auto">
          <a:xfrm>
            <a:off x="2195513" y="3357563"/>
            <a:ext cx="137318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WAP GW  WISG </a:t>
            </a:r>
          </a:p>
        </p:txBody>
      </p:sp>
      <p:sp>
        <p:nvSpPr>
          <p:cNvPr id="300199" name="Rectangle 167"/>
          <p:cNvSpPr>
            <a:spLocks noChangeAspect="1" noChangeArrowheads="1"/>
          </p:cNvSpPr>
          <p:nvPr/>
        </p:nvSpPr>
        <p:spPr bwMode="auto">
          <a:xfrm>
            <a:off x="4279900" y="3357563"/>
            <a:ext cx="6524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 DIY</a:t>
            </a:r>
          </a:p>
        </p:txBody>
      </p:sp>
      <p:sp>
        <p:nvSpPr>
          <p:cNvPr id="300208" name="Rectangle 176"/>
          <p:cNvSpPr>
            <a:spLocks noChangeAspect="1" noChangeArrowheads="1"/>
          </p:cNvSpPr>
          <p:nvPr/>
        </p:nvSpPr>
        <p:spPr bwMode="auto">
          <a:xfrm>
            <a:off x="5830888" y="3221038"/>
            <a:ext cx="898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 community</a:t>
            </a:r>
          </a:p>
        </p:txBody>
      </p:sp>
      <p:sp>
        <p:nvSpPr>
          <p:cNvPr id="300209" name="Rectangle 177"/>
          <p:cNvSpPr>
            <a:spLocks noChangeAspect="1" noChangeArrowheads="1"/>
          </p:cNvSpPr>
          <p:nvPr/>
        </p:nvSpPr>
        <p:spPr bwMode="auto">
          <a:xfrm>
            <a:off x="7372350" y="3284538"/>
            <a:ext cx="10160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 provisioning</a:t>
            </a:r>
          </a:p>
        </p:txBody>
      </p:sp>
      <p:sp>
        <p:nvSpPr>
          <p:cNvPr id="300210" name="Rectangle 178"/>
          <p:cNvSpPr>
            <a:spLocks noChangeAspect="1" noChangeArrowheads="1"/>
          </p:cNvSpPr>
          <p:nvPr/>
        </p:nvSpPr>
        <p:spPr bwMode="auto">
          <a:xfrm>
            <a:off x="677863" y="4581525"/>
            <a:ext cx="1085850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363934"/>
                </a:solidFill>
              </a:rPr>
              <a:t>个人利用手机费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Payment by mobile phone</a:t>
            </a:r>
          </a:p>
        </p:txBody>
      </p:sp>
      <p:sp>
        <p:nvSpPr>
          <p:cNvPr id="300239" name="Rectangle 207"/>
          <p:cNvSpPr>
            <a:spLocks noChangeAspect="1" noChangeArrowheads="1"/>
          </p:cNvSpPr>
          <p:nvPr/>
        </p:nvSpPr>
        <p:spPr bwMode="auto">
          <a:xfrm>
            <a:off x="2506663" y="4803775"/>
            <a:ext cx="6762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Automatic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Selling</a:t>
            </a:r>
          </a:p>
        </p:txBody>
      </p:sp>
      <p:sp>
        <p:nvSpPr>
          <p:cNvPr id="300240" name="Rectangle 208"/>
          <p:cNvSpPr>
            <a:spLocks noChangeAspect="1" noChangeArrowheads="1"/>
          </p:cNvSpPr>
          <p:nvPr/>
        </p:nvSpPr>
        <p:spPr bwMode="auto">
          <a:xfrm>
            <a:off x="4419600" y="4797425"/>
            <a:ext cx="439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MESC</a:t>
            </a:r>
          </a:p>
        </p:txBody>
      </p:sp>
      <p:sp>
        <p:nvSpPr>
          <p:cNvPr id="300241" name="Rectangle 209"/>
          <p:cNvSpPr>
            <a:spLocks noChangeAspect="1" noChangeArrowheads="1"/>
          </p:cNvSpPr>
          <p:nvPr/>
        </p:nvSpPr>
        <p:spPr bwMode="auto">
          <a:xfrm>
            <a:off x="5867400" y="4759325"/>
            <a:ext cx="6905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MMSIG</a:t>
            </a:r>
          </a:p>
        </p:txBody>
      </p:sp>
      <p:sp>
        <p:nvSpPr>
          <p:cNvPr id="300289" name="Rectangle 257"/>
          <p:cNvSpPr>
            <a:spLocks noChangeAspect="1" noChangeArrowheads="1"/>
          </p:cNvSpPr>
          <p:nvPr/>
        </p:nvSpPr>
        <p:spPr bwMode="auto">
          <a:xfrm>
            <a:off x="7596188" y="4733925"/>
            <a:ext cx="5762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MMSVG</a:t>
            </a:r>
          </a:p>
        </p:txBody>
      </p:sp>
      <p:sp>
        <p:nvSpPr>
          <p:cNvPr id="300290" name="Rectangle 258"/>
          <p:cNvSpPr>
            <a:spLocks noChangeAspect="1" noChangeArrowheads="1"/>
          </p:cNvSpPr>
          <p:nvPr/>
        </p:nvSpPr>
        <p:spPr bwMode="auto">
          <a:xfrm>
            <a:off x="936625" y="6342063"/>
            <a:ext cx="4397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MCAS</a:t>
            </a:r>
          </a:p>
        </p:txBody>
      </p:sp>
      <p:sp>
        <p:nvSpPr>
          <p:cNvPr id="300328" name="Text Box 296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300329" name="Picture 297" descr="图片5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836613"/>
            <a:ext cx="768350" cy="798512"/>
          </a:xfrm>
          <a:prstGeom prst="rect">
            <a:avLst/>
          </a:prstGeom>
          <a:noFill/>
        </p:spPr>
      </p:pic>
      <p:pic>
        <p:nvPicPr>
          <p:cNvPr id="300330" name="Picture 298" descr="图片5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836613"/>
            <a:ext cx="817562" cy="798512"/>
          </a:xfrm>
          <a:prstGeom prst="rect">
            <a:avLst/>
          </a:prstGeom>
          <a:noFill/>
        </p:spPr>
      </p:pic>
      <p:pic>
        <p:nvPicPr>
          <p:cNvPr id="300331" name="Picture 299" descr="图片5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908050"/>
            <a:ext cx="706437" cy="792163"/>
          </a:xfrm>
          <a:prstGeom prst="rect">
            <a:avLst/>
          </a:prstGeom>
          <a:noFill/>
        </p:spPr>
      </p:pic>
      <p:pic>
        <p:nvPicPr>
          <p:cNvPr id="300332" name="Picture 300" descr="图片50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817563" cy="779463"/>
          </a:xfrm>
          <a:prstGeom prst="rect">
            <a:avLst/>
          </a:prstGeom>
          <a:noFill/>
        </p:spPr>
      </p:pic>
      <p:pic>
        <p:nvPicPr>
          <p:cNvPr id="300333" name="Picture 301" descr="图片5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836613"/>
            <a:ext cx="609600" cy="927100"/>
          </a:xfrm>
          <a:prstGeom prst="rect">
            <a:avLst/>
          </a:prstGeom>
          <a:noFill/>
        </p:spPr>
      </p:pic>
      <p:pic>
        <p:nvPicPr>
          <p:cNvPr id="300334" name="Picture 302" descr="图片50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792162" cy="785812"/>
          </a:xfrm>
          <a:prstGeom prst="rect">
            <a:avLst/>
          </a:prstGeom>
          <a:noFill/>
        </p:spPr>
      </p:pic>
      <p:pic>
        <p:nvPicPr>
          <p:cNvPr id="300335" name="Picture 303" descr="图片5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349500"/>
            <a:ext cx="609600" cy="927100"/>
          </a:xfrm>
          <a:prstGeom prst="rect">
            <a:avLst/>
          </a:prstGeom>
          <a:noFill/>
        </p:spPr>
      </p:pic>
      <p:pic>
        <p:nvPicPr>
          <p:cNvPr id="300336" name="Picture 304" descr="图片5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275" y="2276475"/>
            <a:ext cx="1195388" cy="974725"/>
          </a:xfrm>
          <a:prstGeom prst="rect">
            <a:avLst/>
          </a:prstGeom>
          <a:noFill/>
        </p:spPr>
      </p:pic>
      <p:pic>
        <p:nvPicPr>
          <p:cNvPr id="300337" name="Picture 305" descr="图片5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276475"/>
            <a:ext cx="1200150" cy="974725"/>
          </a:xfrm>
          <a:prstGeom prst="rect">
            <a:avLst/>
          </a:prstGeom>
          <a:noFill/>
        </p:spPr>
      </p:pic>
      <p:pic>
        <p:nvPicPr>
          <p:cNvPr id="300338" name="Picture 306" descr="图片5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2276475"/>
            <a:ext cx="1195388" cy="981075"/>
          </a:xfrm>
          <a:prstGeom prst="rect">
            <a:avLst/>
          </a:prstGeom>
          <a:noFill/>
        </p:spPr>
      </p:pic>
      <p:pic>
        <p:nvPicPr>
          <p:cNvPr id="300339" name="Picture 307" descr="图片5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716338"/>
            <a:ext cx="1109662" cy="908050"/>
          </a:xfrm>
          <a:prstGeom prst="rect">
            <a:avLst/>
          </a:prstGeom>
          <a:noFill/>
        </p:spPr>
      </p:pic>
      <p:pic>
        <p:nvPicPr>
          <p:cNvPr id="300340" name="Picture 308" descr="图片5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716338"/>
            <a:ext cx="536575" cy="981075"/>
          </a:xfrm>
          <a:prstGeom prst="rect">
            <a:avLst/>
          </a:prstGeom>
          <a:noFill/>
        </p:spPr>
      </p:pic>
      <p:pic>
        <p:nvPicPr>
          <p:cNvPr id="300341" name="Picture 309" descr="图片5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789363"/>
            <a:ext cx="706438" cy="731837"/>
          </a:xfrm>
          <a:prstGeom prst="rect">
            <a:avLst/>
          </a:prstGeom>
          <a:noFill/>
        </p:spPr>
      </p:pic>
      <p:pic>
        <p:nvPicPr>
          <p:cNvPr id="300342" name="Picture 310" descr="图片5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5963" y="3789363"/>
            <a:ext cx="701675" cy="731837"/>
          </a:xfrm>
          <a:prstGeom prst="rect">
            <a:avLst/>
          </a:prstGeom>
          <a:noFill/>
        </p:spPr>
      </p:pic>
      <p:pic>
        <p:nvPicPr>
          <p:cNvPr id="300343" name="Picture 311" descr="图片51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3860800"/>
            <a:ext cx="701675" cy="731838"/>
          </a:xfrm>
          <a:prstGeom prst="rect">
            <a:avLst/>
          </a:prstGeom>
          <a:noFill/>
        </p:spPr>
      </p:pic>
      <p:pic>
        <p:nvPicPr>
          <p:cNvPr id="300344" name="Picture 312" descr="图片51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5300663"/>
            <a:ext cx="622300" cy="9382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27" name="Rectangle 43"/>
          <p:cNvSpPr>
            <a:spLocks noChangeAspect="1" noChangeArrowheads="1"/>
          </p:cNvSpPr>
          <p:nvPr/>
        </p:nvSpPr>
        <p:spPr bwMode="auto">
          <a:xfrm>
            <a:off x="4232275" y="1773238"/>
            <a:ext cx="3143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OTA</a:t>
            </a:r>
          </a:p>
        </p:txBody>
      </p:sp>
      <p:sp>
        <p:nvSpPr>
          <p:cNvPr id="298028" name="Rectangle 44"/>
          <p:cNvSpPr>
            <a:spLocks noChangeAspect="1" noChangeArrowheads="1"/>
          </p:cNvSpPr>
          <p:nvPr/>
        </p:nvSpPr>
        <p:spPr bwMode="auto">
          <a:xfrm>
            <a:off x="5924550" y="1773238"/>
            <a:ext cx="685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Email GW</a:t>
            </a:r>
          </a:p>
        </p:txBody>
      </p:sp>
      <p:sp>
        <p:nvSpPr>
          <p:cNvPr id="298029" name="Rectangle 45"/>
          <p:cNvSpPr>
            <a:spLocks noChangeAspect="1" noChangeArrowheads="1"/>
          </p:cNvSpPr>
          <p:nvPr/>
        </p:nvSpPr>
        <p:spPr bwMode="auto">
          <a:xfrm>
            <a:off x="7573963" y="1844675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IM Sever</a:t>
            </a:r>
          </a:p>
        </p:txBody>
      </p:sp>
      <p:sp>
        <p:nvSpPr>
          <p:cNvPr id="298076" name="Rectangle 92"/>
          <p:cNvSpPr>
            <a:spLocks noChangeAspect="1" noChangeArrowheads="1"/>
          </p:cNvSpPr>
          <p:nvPr/>
        </p:nvSpPr>
        <p:spPr bwMode="auto">
          <a:xfrm>
            <a:off x="900113" y="3429000"/>
            <a:ext cx="35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IDEA</a:t>
            </a:r>
          </a:p>
        </p:txBody>
      </p:sp>
      <p:sp>
        <p:nvSpPr>
          <p:cNvPr id="298077" name="Rectangle 93"/>
          <p:cNvSpPr>
            <a:spLocks noChangeAspect="1" noChangeArrowheads="1"/>
          </p:cNvSpPr>
          <p:nvPr/>
        </p:nvSpPr>
        <p:spPr bwMode="auto">
          <a:xfrm>
            <a:off x="2478088" y="3284538"/>
            <a:ext cx="65405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WAP GW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WISG</a:t>
            </a:r>
          </a:p>
        </p:txBody>
      </p:sp>
      <p:sp>
        <p:nvSpPr>
          <p:cNvPr id="298078" name="Rectangle 94"/>
          <p:cNvSpPr>
            <a:spLocks noChangeAspect="1" noChangeArrowheads="1"/>
          </p:cNvSpPr>
          <p:nvPr/>
        </p:nvSpPr>
        <p:spPr bwMode="auto">
          <a:xfrm>
            <a:off x="4206875" y="3284538"/>
            <a:ext cx="6524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 DIY</a:t>
            </a:r>
          </a:p>
        </p:txBody>
      </p:sp>
      <p:sp>
        <p:nvSpPr>
          <p:cNvPr id="298187" name="Rectangle 203"/>
          <p:cNvSpPr>
            <a:spLocks noChangeAspect="1" noChangeArrowheads="1"/>
          </p:cNvSpPr>
          <p:nvPr/>
        </p:nvSpPr>
        <p:spPr bwMode="auto">
          <a:xfrm>
            <a:off x="5834063" y="3221038"/>
            <a:ext cx="898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 community</a:t>
            </a:r>
          </a:p>
        </p:txBody>
      </p:sp>
      <p:sp>
        <p:nvSpPr>
          <p:cNvPr id="298188" name="Rectangle 204"/>
          <p:cNvSpPr>
            <a:spLocks noChangeAspect="1" noChangeArrowheads="1"/>
          </p:cNvSpPr>
          <p:nvPr/>
        </p:nvSpPr>
        <p:spPr bwMode="auto">
          <a:xfrm>
            <a:off x="7443788" y="3284538"/>
            <a:ext cx="10160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 provisioning</a:t>
            </a:r>
          </a:p>
        </p:txBody>
      </p:sp>
      <p:sp>
        <p:nvSpPr>
          <p:cNvPr id="298191" name="Rectangle 207"/>
          <p:cNvSpPr>
            <a:spLocks noChangeAspect="1" noChangeArrowheads="1"/>
          </p:cNvSpPr>
          <p:nvPr/>
        </p:nvSpPr>
        <p:spPr bwMode="auto">
          <a:xfrm>
            <a:off x="2506663" y="4803775"/>
            <a:ext cx="67627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Automatic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Selling</a:t>
            </a:r>
          </a:p>
        </p:txBody>
      </p:sp>
      <p:sp>
        <p:nvSpPr>
          <p:cNvPr id="298192" name="Rectangle 208"/>
          <p:cNvSpPr>
            <a:spLocks noChangeAspect="1" noChangeArrowheads="1"/>
          </p:cNvSpPr>
          <p:nvPr/>
        </p:nvSpPr>
        <p:spPr bwMode="auto">
          <a:xfrm>
            <a:off x="4276725" y="4797425"/>
            <a:ext cx="439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MESC</a:t>
            </a:r>
          </a:p>
        </p:txBody>
      </p:sp>
      <p:sp>
        <p:nvSpPr>
          <p:cNvPr id="298193" name="Rectangle 209"/>
          <p:cNvSpPr>
            <a:spLocks noChangeAspect="1" noChangeArrowheads="1"/>
          </p:cNvSpPr>
          <p:nvPr/>
        </p:nvSpPr>
        <p:spPr bwMode="auto">
          <a:xfrm>
            <a:off x="5867400" y="4652963"/>
            <a:ext cx="6905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MMSIG</a:t>
            </a:r>
          </a:p>
        </p:txBody>
      </p:sp>
      <p:sp>
        <p:nvSpPr>
          <p:cNvPr id="298243" name="Rectangle 259"/>
          <p:cNvSpPr>
            <a:spLocks noChangeAspect="1" noChangeArrowheads="1"/>
          </p:cNvSpPr>
          <p:nvPr/>
        </p:nvSpPr>
        <p:spPr bwMode="auto">
          <a:xfrm>
            <a:off x="7667625" y="4652963"/>
            <a:ext cx="5762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MMSVG</a:t>
            </a:r>
          </a:p>
        </p:txBody>
      </p:sp>
      <p:sp>
        <p:nvSpPr>
          <p:cNvPr id="298244" name="Rectangle 260"/>
          <p:cNvSpPr>
            <a:spLocks noChangeAspect="1" noChangeArrowheads="1"/>
          </p:cNvSpPr>
          <p:nvPr/>
        </p:nvSpPr>
        <p:spPr bwMode="auto">
          <a:xfrm>
            <a:off x="900113" y="6342063"/>
            <a:ext cx="4397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MCAS</a:t>
            </a:r>
          </a:p>
        </p:txBody>
      </p:sp>
      <p:sp>
        <p:nvSpPr>
          <p:cNvPr id="298282" name="Text Box 298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sp>
        <p:nvSpPr>
          <p:cNvPr id="298283" name="Rectangle 299"/>
          <p:cNvSpPr>
            <a:spLocks noChangeAspect="1" noChangeArrowheads="1"/>
          </p:cNvSpPr>
          <p:nvPr/>
        </p:nvSpPr>
        <p:spPr bwMode="auto">
          <a:xfrm>
            <a:off x="690563" y="1585913"/>
            <a:ext cx="849312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</a:rPr>
              <a:t>下载业务统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Download service</a:t>
            </a:r>
          </a:p>
        </p:txBody>
      </p:sp>
      <p:sp>
        <p:nvSpPr>
          <p:cNvPr id="298284" name="Rectangle 300"/>
          <p:cNvSpPr>
            <a:spLocks noChangeAspect="1" noChangeArrowheads="1"/>
          </p:cNvSpPr>
          <p:nvPr/>
        </p:nvSpPr>
        <p:spPr bwMode="auto">
          <a:xfrm>
            <a:off x="2381250" y="1557338"/>
            <a:ext cx="914400" cy="547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63934"/>
                </a:solidFill>
              </a:rPr>
              <a:t>信息安全监控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Information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Security</a:t>
            </a:r>
          </a:p>
        </p:txBody>
      </p:sp>
      <p:sp>
        <p:nvSpPr>
          <p:cNvPr id="298285" name="Rectangle 301"/>
          <p:cNvSpPr>
            <a:spLocks noChangeAspect="1" noChangeArrowheads="1"/>
          </p:cNvSpPr>
          <p:nvPr/>
        </p:nvSpPr>
        <p:spPr bwMode="auto">
          <a:xfrm>
            <a:off x="677863" y="4581525"/>
            <a:ext cx="1085850" cy="547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363934"/>
                </a:solidFill>
              </a:rPr>
              <a:t>个人利用手机费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Payment by mobile phone</a:t>
            </a:r>
          </a:p>
        </p:txBody>
      </p:sp>
      <p:pic>
        <p:nvPicPr>
          <p:cNvPr id="298286" name="Picture 302" descr="图片5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765175"/>
            <a:ext cx="768350" cy="798513"/>
          </a:xfrm>
          <a:prstGeom prst="rect">
            <a:avLst/>
          </a:prstGeom>
          <a:noFill/>
        </p:spPr>
      </p:pic>
      <p:pic>
        <p:nvPicPr>
          <p:cNvPr id="298287" name="Picture 303" descr="图片5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765175"/>
            <a:ext cx="817562" cy="798513"/>
          </a:xfrm>
          <a:prstGeom prst="rect">
            <a:avLst/>
          </a:prstGeom>
          <a:noFill/>
        </p:spPr>
      </p:pic>
      <p:pic>
        <p:nvPicPr>
          <p:cNvPr id="298288" name="Picture 304" descr="图片5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908050"/>
            <a:ext cx="701675" cy="792163"/>
          </a:xfrm>
          <a:prstGeom prst="rect">
            <a:avLst/>
          </a:prstGeom>
          <a:noFill/>
        </p:spPr>
      </p:pic>
      <p:pic>
        <p:nvPicPr>
          <p:cNvPr id="298289" name="Picture 305" descr="图片5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765175"/>
            <a:ext cx="817563" cy="774700"/>
          </a:xfrm>
          <a:prstGeom prst="rect">
            <a:avLst/>
          </a:prstGeom>
          <a:noFill/>
        </p:spPr>
      </p:pic>
      <p:pic>
        <p:nvPicPr>
          <p:cNvPr id="298290" name="Picture 306" descr="图片5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765175"/>
            <a:ext cx="609600" cy="927100"/>
          </a:xfrm>
          <a:prstGeom prst="rect">
            <a:avLst/>
          </a:prstGeom>
          <a:noFill/>
        </p:spPr>
      </p:pic>
      <p:pic>
        <p:nvPicPr>
          <p:cNvPr id="298291" name="Picture 307" descr="图片52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750" y="2492375"/>
            <a:ext cx="792163" cy="779463"/>
          </a:xfrm>
          <a:prstGeom prst="rect">
            <a:avLst/>
          </a:prstGeom>
          <a:noFill/>
        </p:spPr>
      </p:pic>
      <p:pic>
        <p:nvPicPr>
          <p:cNvPr id="298292" name="Picture 308" descr="图片52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276475"/>
            <a:ext cx="603250" cy="927100"/>
          </a:xfrm>
          <a:prstGeom prst="rect">
            <a:avLst/>
          </a:prstGeom>
          <a:noFill/>
        </p:spPr>
      </p:pic>
      <p:pic>
        <p:nvPicPr>
          <p:cNvPr id="298293" name="Picture 309" descr="图片52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205038"/>
            <a:ext cx="1195388" cy="974725"/>
          </a:xfrm>
          <a:prstGeom prst="rect">
            <a:avLst/>
          </a:prstGeom>
          <a:noFill/>
        </p:spPr>
      </p:pic>
      <p:pic>
        <p:nvPicPr>
          <p:cNvPr id="298294" name="Picture 310" descr="图片52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276475"/>
            <a:ext cx="1195388" cy="974725"/>
          </a:xfrm>
          <a:prstGeom prst="rect">
            <a:avLst/>
          </a:prstGeom>
          <a:noFill/>
        </p:spPr>
      </p:pic>
      <p:pic>
        <p:nvPicPr>
          <p:cNvPr id="298295" name="Picture 311" descr="图片5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276475"/>
            <a:ext cx="1200150" cy="974725"/>
          </a:xfrm>
          <a:prstGeom prst="rect">
            <a:avLst/>
          </a:prstGeom>
          <a:noFill/>
        </p:spPr>
      </p:pic>
      <p:pic>
        <p:nvPicPr>
          <p:cNvPr id="298296" name="Picture 312" descr="图片53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716338"/>
            <a:ext cx="1109662" cy="908050"/>
          </a:xfrm>
          <a:prstGeom prst="rect">
            <a:avLst/>
          </a:prstGeom>
          <a:noFill/>
        </p:spPr>
      </p:pic>
      <p:pic>
        <p:nvPicPr>
          <p:cNvPr id="298297" name="Picture 313" descr="图片53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716338"/>
            <a:ext cx="536575" cy="974725"/>
          </a:xfrm>
          <a:prstGeom prst="rect">
            <a:avLst/>
          </a:prstGeom>
          <a:noFill/>
        </p:spPr>
      </p:pic>
      <p:pic>
        <p:nvPicPr>
          <p:cNvPr id="298298" name="Picture 314" descr="图片5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738" y="3860800"/>
            <a:ext cx="706437" cy="731838"/>
          </a:xfrm>
          <a:prstGeom prst="rect">
            <a:avLst/>
          </a:prstGeom>
          <a:noFill/>
        </p:spPr>
      </p:pic>
      <p:pic>
        <p:nvPicPr>
          <p:cNvPr id="298299" name="Picture 315" descr="图片53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860800"/>
            <a:ext cx="701675" cy="731838"/>
          </a:xfrm>
          <a:prstGeom prst="rect">
            <a:avLst/>
          </a:prstGeom>
          <a:noFill/>
        </p:spPr>
      </p:pic>
      <p:pic>
        <p:nvPicPr>
          <p:cNvPr id="298300" name="Picture 316" descr="图片53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789363"/>
            <a:ext cx="701675" cy="731837"/>
          </a:xfrm>
          <a:prstGeom prst="rect">
            <a:avLst/>
          </a:prstGeom>
          <a:noFill/>
        </p:spPr>
      </p:pic>
      <p:pic>
        <p:nvPicPr>
          <p:cNvPr id="298301" name="Picture 317" descr="图片53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5300663"/>
            <a:ext cx="622300" cy="944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4" name="Rectangle 4"/>
          <p:cNvSpPr>
            <a:spLocks noChangeAspect="1" noChangeArrowheads="1"/>
          </p:cNvSpPr>
          <p:nvPr/>
        </p:nvSpPr>
        <p:spPr bwMode="auto">
          <a:xfrm>
            <a:off x="1081088" y="1831975"/>
            <a:ext cx="320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AIP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URP</a:t>
            </a:r>
          </a:p>
        </p:txBody>
      </p:sp>
      <p:sp>
        <p:nvSpPr>
          <p:cNvPr id="302098" name="Rectangle 18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23850" y="620713"/>
            <a:ext cx="2239963" cy="309562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400"/>
              <a:t>增值特服图标部分</a:t>
            </a:r>
          </a:p>
        </p:txBody>
      </p:sp>
      <p:sp>
        <p:nvSpPr>
          <p:cNvPr id="302113" name="Rectangle 33"/>
          <p:cNvSpPr>
            <a:spLocks noChangeAspect="1" noChangeArrowheads="1"/>
          </p:cNvSpPr>
          <p:nvPr/>
        </p:nvSpPr>
        <p:spPr bwMode="auto">
          <a:xfrm>
            <a:off x="2700338" y="1844675"/>
            <a:ext cx="4286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ACD</a:t>
            </a:r>
          </a:p>
        </p:txBody>
      </p:sp>
      <p:sp>
        <p:nvSpPr>
          <p:cNvPr id="302135" name="Rectangle 55"/>
          <p:cNvSpPr>
            <a:spLocks noChangeAspect="1" noChangeArrowheads="1"/>
          </p:cNvSpPr>
          <p:nvPr/>
        </p:nvSpPr>
        <p:spPr bwMode="auto">
          <a:xfrm>
            <a:off x="4227513" y="1989138"/>
            <a:ext cx="1952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FP</a:t>
            </a:r>
          </a:p>
        </p:txBody>
      </p:sp>
      <p:sp>
        <p:nvSpPr>
          <p:cNvPr id="302145" name="Rectangle 65"/>
          <p:cNvSpPr>
            <a:spLocks noChangeAspect="1" noChangeArrowheads="1"/>
          </p:cNvSpPr>
          <p:nvPr/>
        </p:nvSpPr>
        <p:spPr bwMode="auto">
          <a:xfrm>
            <a:off x="6029325" y="1989138"/>
            <a:ext cx="203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VP</a:t>
            </a:r>
          </a:p>
        </p:txBody>
      </p:sp>
      <p:sp>
        <p:nvSpPr>
          <p:cNvPr id="302156" name="Rectangle 76"/>
          <p:cNvSpPr>
            <a:spLocks noChangeAspect="1" noChangeArrowheads="1"/>
          </p:cNvSpPr>
          <p:nvPr/>
        </p:nvSpPr>
        <p:spPr bwMode="auto">
          <a:xfrm>
            <a:off x="4067175" y="1662113"/>
            <a:ext cx="6413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传真台</a:t>
            </a:r>
          </a:p>
        </p:txBody>
      </p:sp>
      <p:sp>
        <p:nvSpPr>
          <p:cNvPr id="302157" name="Rectangle 77"/>
          <p:cNvSpPr>
            <a:spLocks noChangeAspect="1" noChangeArrowheads="1"/>
          </p:cNvSpPr>
          <p:nvPr/>
        </p:nvSpPr>
        <p:spPr bwMode="auto">
          <a:xfrm>
            <a:off x="5795963" y="1590675"/>
            <a:ext cx="6413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语音台</a:t>
            </a:r>
          </a:p>
        </p:txBody>
      </p:sp>
      <p:sp>
        <p:nvSpPr>
          <p:cNvPr id="302158" name="Rectangle 78"/>
          <p:cNvSpPr>
            <a:spLocks noChangeAspect="1" noChangeArrowheads="1"/>
          </p:cNvSpPr>
          <p:nvPr/>
        </p:nvSpPr>
        <p:spPr bwMode="auto">
          <a:xfrm>
            <a:off x="7027863" y="1844675"/>
            <a:ext cx="157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IVR</a:t>
            </a:r>
            <a:r>
              <a:rPr lang="en-US" altLang="zh-CN" b="0"/>
              <a:t>(</a:t>
            </a:r>
            <a:r>
              <a:rPr lang="zh-CN" altLang="en-US" b="0"/>
              <a:t>交互语音响应系统</a:t>
            </a:r>
            <a:r>
              <a:rPr lang="en-US" altLang="zh-CN" b="0"/>
              <a:t>)</a:t>
            </a:r>
          </a:p>
        </p:txBody>
      </p:sp>
      <p:sp>
        <p:nvSpPr>
          <p:cNvPr id="302168" name="Rectangle 88"/>
          <p:cNvSpPr>
            <a:spLocks noChangeAspect="1" noChangeArrowheads="1"/>
          </p:cNvSpPr>
          <p:nvPr/>
        </p:nvSpPr>
        <p:spPr bwMode="auto">
          <a:xfrm>
            <a:off x="1063625" y="3357563"/>
            <a:ext cx="254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UIS</a:t>
            </a:r>
          </a:p>
        </p:txBody>
      </p:sp>
      <p:sp>
        <p:nvSpPr>
          <p:cNvPr id="302190" name="Rectangle 110"/>
          <p:cNvSpPr>
            <a:spLocks noChangeAspect="1" noChangeArrowheads="1"/>
          </p:cNvSpPr>
          <p:nvPr/>
        </p:nvSpPr>
        <p:spPr bwMode="auto">
          <a:xfrm>
            <a:off x="2478088" y="3213100"/>
            <a:ext cx="8032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ASR Server</a:t>
            </a:r>
          </a:p>
        </p:txBody>
      </p:sp>
      <p:sp>
        <p:nvSpPr>
          <p:cNvPr id="302200" name="Rectangle 120"/>
          <p:cNvSpPr>
            <a:spLocks noChangeAspect="1" noChangeArrowheads="1"/>
          </p:cNvSpPr>
          <p:nvPr/>
        </p:nvSpPr>
        <p:spPr bwMode="auto">
          <a:xfrm>
            <a:off x="4130675" y="3429000"/>
            <a:ext cx="7794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TTS Server</a:t>
            </a:r>
          </a:p>
        </p:txBody>
      </p:sp>
      <p:sp>
        <p:nvSpPr>
          <p:cNvPr id="302210" name="Rectangle 130"/>
          <p:cNvSpPr>
            <a:spLocks noChangeAspect="1" noChangeArrowheads="1"/>
          </p:cNvSpPr>
          <p:nvPr/>
        </p:nvSpPr>
        <p:spPr bwMode="auto">
          <a:xfrm>
            <a:off x="5711825" y="3357563"/>
            <a:ext cx="736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CTI Server</a:t>
            </a:r>
          </a:p>
        </p:txBody>
      </p:sp>
      <p:sp>
        <p:nvSpPr>
          <p:cNvPr id="302220" name="Rectangle 140"/>
          <p:cNvSpPr>
            <a:spLocks noChangeAspect="1" noChangeArrowheads="1"/>
          </p:cNvSpPr>
          <p:nvPr/>
        </p:nvSpPr>
        <p:spPr bwMode="auto">
          <a:xfrm>
            <a:off x="7558088" y="3429000"/>
            <a:ext cx="40481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MailM</a:t>
            </a:r>
          </a:p>
        </p:txBody>
      </p:sp>
      <p:sp>
        <p:nvSpPr>
          <p:cNvPr id="302229" name="Rectangle 149"/>
          <p:cNvSpPr>
            <a:spLocks noChangeAspect="1" noChangeArrowheads="1"/>
          </p:cNvSpPr>
          <p:nvPr/>
        </p:nvSpPr>
        <p:spPr bwMode="auto">
          <a:xfrm>
            <a:off x="1008063" y="4868863"/>
            <a:ext cx="4397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WebM</a:t>
            </a:r>
          </a:p>
        </p:txBody>
      </p:sp>
      <p:sp>
        <p:nvSpPr>
          <p:cNvPr id="302249" name="Rectangle 169"/>
          <p:cNvSpPr>
            <a:spLocks noChangeAspect="1" noChangeArrowheads="1"/>
          </p:cNvSpPr>
          <p:nvPr/>
        </p:nvSpPr>
        <p:spPr bwMode="auto">
          <a:xfrm>
            <a:off x="4203700" y="4797425"/>
            <a:ext cx="787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Test Server</a:t>
            </a:r>
          </a:p>
        </p:txBody>
      </p:sp>
      <p:sp>
        <p:nvSpPr>
          <p:cNvPr id="302269" name="Rectangle 189"/>
          <p:cNvSpPr>
            <a:spLocks noChangeAspect="1" noChangeArrowheads="1"/>
          </p:cNvSpPr>
          <p:nvPr/>
        </p:nvSpPr>
        <p:spPr bwMode="auto">
          <a:xfrm>
            <a:off x="5940425" y="4724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测试头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BTU</a:t>
            </a:r>
          </a:p>
        </p:txBody>
      </p:sp>
      <p:sp>
        <p:nvSpPr>
          <p:cNvPr id="302297" name="Rectangle 217"/>
          <p:cNvSpPr>
            <a:spLocks noChangeAspect="1" noChangeArrowheads="1"/>
          </p:cNvSpPr>
          <p:nvPr/>
        </p:nvSpPr>
        <p:spPr bwMode="auto">
          <a:xfrm>
            <a:off x="7380288" y="4652963"/>
            <a:ext cx="10668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外置抓线矩阵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ETAM</a:t>
            </a:r>
          </a:p>
        </p:txBody>
      </p:sp>
      <p:sp>
        <p:nvSpPr>
          <p:cNvPr id="302315" name="Rectangle 235"/>
          <p:cNvSpPr>
            <a:spLocks noChangeAspect="1" noChangeArrowheads="1"/>
          </p:cNvSpPr>
          <p:nvPr/>
        </p:nvSpPr>
        <p:spPr bwMode="auto">
          <a:xfrm>
            <a:off x="827088" y="6091238"/>
            <a:ext cx="928687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algn="l" eaLnBrk="0" hangingPunct="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PRAU</a:t>
            </a:r>
          </a:p>
        </p:txBody>
      </p:sp>
      <p:sp>
        <p:nvSpPr>
          <p:cNvPr id="302556" name="Rectangle 476"/>
          <p:cNvSpPr>
            <a:spLocks noChangeAspect="1" noChangeArrowheads="1"/>
          </p:cNvSpPr>
          <p:nvPr/>
        </p:nvSpPr>
        <p:spPr bwMode="auto">
          <a:xfrm>
            <a:off x="2663825" y="6021388"/>
            <a:ext cx="43021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CRAU</a:t>
            </a:r>
          </a:p>
        </p:txBody>
      </p:sp>
      <p:sp>
        <p:nvSpPr>
          <p:cNvPr id="302658" name="Rectangle 578"/>
          <p:cNvSpPr>
            <a:spLocks noChangeAspect="1" noChangeArrowheads="1"/>
          </p:cNvSpPr>
          <p:nvPr/>
        </p:nvSpPr>
        <p:spPr bwMode="auto">
          <a:xfrm>
            <a:off x="4248150" y="6092825"/>
            <a:ext cx="4222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SRAU</a:t>
            </a:r>
          </a:p>
        </p:txBody>
      </p:sp>
      <p:sp>
        <p:nvSpPr>
          <p:cNvPr id="302710" name="Rectangle 630"/>
          <p:cNvSpPr>
            <a:spLocks noChangeAspect="1" noChangeArrowheads="1"/>
          </p:cNvSpPr>
          <p:nvPr/>
        </p:nvSpPr>
        <p:spPr bwMode="auto">
          <a:xfrm>
            <a:off x="5980113" y="6237288"/>
            <a:ext cx="4730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Splitter</a:t>
            </a:r>
          </a:p>
        </p:txBody>
      </p:sp>
      <p:sp>
        <p:nvSpPr>
          <p:cNvPr id="302739" name="Rectangle 659"/>
          <p:cNvSpPr>
            <a:spLocks noChangeAspect="1" noChangeArrowheads="1"/>
          </p:cNvSpPr>
          <p:nvPr/>
        </p:nvSpPr>
        <p:spPr bwMode="auto">
          <a:xfrm>
            <a:off x="2471738" y="4652963"/>
            <a:ext cx="9144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呼出管理系统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Outbound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management</a:t>
            </a:r>
          </a:p>
        </p:txBody>
      </p:sp>
      <p:sp>
        <p:nvSpPr>
          <p:cNvPr id="302740" name="Text Box 660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302741" name="Picture 661" descr="图片5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981075"/>
            <a:ext cx="590550" cy="908050"/>
          </a:xfrm>
          <a:prstGeom prst="rect">
            <a:avLst/>
          </a:prstGeom>
          <a:noFill/>
        </p:spPr>
      </p:pic>
      <p:pic>
        <p:nvPicPr>
          <p:cNvPr id="302742" name="Picture 662" descr="图片5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765175"/>
            <a:ext cx="596900" cy="908050"/>
          </a:xfrm>
          <a:prstGeom prst="rect">
            <a:avLst/>
          </a:prstGeom>
          <a:noFill/>
        </p:spPr>
      </p:pic>
      <p:pic>
        <p:nvPicPr>
          <p:cNvPr id="302743" name="Picture 663" descr="图片5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836613"/>
            <a:ext cx="676275" cy="798512"/>
          </a:xfrm>
          <a:prstGeom prst="rect">
            <a:avLst/>
          </a:prstGeom>
          <a:noFill/>
        </p:spPr>
      </p:pic>
      <p:pic>
        <p:nvPicPr>
          <p:cNvPr id="302744" name="Picture 664" descr="图片53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5963" y="765175"/>
            <a:ext cx="676275" cy="798513"/>
          </a:xfrm>
          <a:prstGeom prst="rect">
            <a:avLst/>
          </a:prstGeom>
          <a:noFill/>
        </p:spPr>
      </p:pic>
      <p:pic>
        <p:nvPicPr>
          <p:cNvPr id="302745" name="Picture 665" descr="图片54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908050"/>
            <a:ext cx="762000" cy="798513"/>
          </a:xfrm>
          <a:prstGeom prst="rect">
            <a:avLst/>
          </a:prstGeom>
          <a:noFill/>
        </p:spPr>
      </p:pic>
      <p:pic>
        <p:nvPicPr>
          <p:cNvPr id="302746" name="Picture 666" descr="图片54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420938"/>
            <a:ext cx="609600" cy="931862"/>
          </a:xfrm>
          <a:prstGeom prst="rect">
            <a:avLst/>
          </a:prstGeom>
          <a:noFill/>
        </p:spPr>
      </p:pic>
      <p:pic>
        <p:nvPicPr>
          <p:cNvPr id="302747" name="Picture 667" descr="图片54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349500"/>
            <a:ext cx="817562" cy="798513"/>
          </a:xfrm>
          <a:prstGeom prst="rect">
            <a:avLst/>
          </a:prstGeom>
          <a:noFill/>
        </p:spPr>
      </p:pic>
      <p:pic>
        <p:nvPicPr>
          <p:cNvPr id="302748" name="Picture 668" descr="图片54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492375"/>
            <a:ext cx="811213" cy="798513"/>
          </a:xfrm>
          <a:prstGeom prst="rect">
            <a:avLst/>
          </a:prstGeom>
          <a:noFill/>
        </p:spPr>
      </p:pic>
      <p:pic>
        <p:nvPicPr>
          <p:cNvPr id="302749" name="Picture 669" descr="图片54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2420938"/>
            <a:ext cx="811213" cy="798512"/>
          </a:xfrm>
          <a:prstGeom prst="rect">
            <a:avLst/>
          </a:prstGeom>
          <a:noFill/>
        </p:spPr>
      </p:pic>
      <p:pic>
        <p:nvPicPr>
          <p:cNvPr id="302750" name="Picture 670" descr="图片54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420938"/>
            <a:ext cx="719138" cy="798512"/>
          </a:xfrm>
          <a:prstGeom prst="rect">
            <a:avLst/>
          </a:prstGeom>
          <a:noFill/>
        </p:spPr>
      </p:pic>
      <p:pic>
        <p:nvPicPr>
          <p:cNvPr id="302751" name="Picture 671" descr="图片54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1550" y="3933825"/>
            <a:ext cx="725488" cy="798513"/>
          </a:xfrm>
          <a:prstGeom prst="rect">
            <a:avLst/>
          </a:prstGeom>
          <a:noFill/>
        </p:spPr>
      </p:pic>
      <p:pic>
        <p:nvPicPr>
          <p:cNvPr id="302752" name="Picture 672" descr="图片54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673475"/>
            <a:ext cx="676275" cy="908050"/>
          </a:xfrm>
          <a:prstGeom prst="rect">
            <a:avLst/>
          </a:prstGeom>
          <a:noFill/>
        </p:spPr>
      </p:pic>
      <p:pic>
        <p:nvPicPr>
          <p:cNvPr id="302753" name="Picture 673" descr="图片54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175" y="3860800"/>
            <a:ext cx="762000" cy="798513"/>
          </a:xfrm>
          <a:prstGeom prst="rect">
            <a:avLst/>
          </a:prstGeom>
          <a:noFill/>
        </p:spPr>
      </p:pic>
      <p:pic>
        <p:nvPicPr>
          <p:cNvPr id="302754" name="Picture 674" descr="图片54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0063" y="4005263"/>
            <a:ext cx="1054100" cy="549275"/>
          </a:xfrm>
          <a:prstGeom prst="rect">
            <a:avLst/>
          </a:prstGeom>
          <a:noFill/>
        </p:spPr>
      </p:pic>
      <p:pic>
        <p:nvPicPr>
          <p:cNvPr id="302755" name="Picture 675" descr="图片55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51725" y="3789363"/>
            <a:ext cx="768350" cy="798512"/>
          </a:xfrm>
          <a:prstGeom prst="rect">
            <a:avLst/>
          </a:prstGeom>
          <a:noFill/>
        </p:spPr>
      </p:pic>
      <p:pic>
        <p:nvPicPr>
          <p:cNvPr id="302756" name="Picture 676" descr="图片55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445125"/>
            <a:ext cx="1054100" cy="542925"/>
          </a:xfrm>
          <a:prstGeom prst="rect">
            <a:avLst/>
          </a:prstGeom>
          <a:noFill/>
        </p:spPr>
      </p:pic>
      <p:pic>
        <p:nvPicPr>
          <p:cNvPr id="302757" name="Picture 677" descr="图片55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11413" y="5445125"/>
            <a:ext cx="969962" cy="493713"/>
          </a:xfrm>
          <a:prstGeom prst="rect">
            <a:avLst/>
          </a:prstGeom>
          <a:noFill/>
        </p:spPr>
      </p:pic>
      <p:pic>
        <p:nvPicPr>
          <p:cNvPr id="302758" name="Picture 678" descr="图片55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95738" y="5445125"/>
            <a:ext cx="974725" cy="414338"/>
          </a:xfrm>
          <a:prstGeom prst="rect">
            <a:avLst/>
          </a:prstGeom>
          <a:noFill/>
        </p:spPr>
      </p:pic>
      <p:pic>
        <p:nvPicPr>
          <p:cNvPr id="302759" name="Picture 679" descr="图片55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300663"/>
            <a:ext cx="712788" cy="74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21" name="Rectangle 17"/>
          <p:cNvSpPr>
            <a:spLocks noChangeAspect="1" noChangeArrowheads="1"/>
          </p:cNvSpPr>
          <p:nvPr/>
        </p:nvSpPr>
        <p:spPr bwMode="auto">
          <a:xfrm>
            <a:off x="1081088" y="1831975"/>
            <a:ext cx="320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AIP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URP</a:t>
            </a:r>
          </a:p>
        </p:txBody>
      </p:sp>
      <p:sp>
        <p:nvSpPr>
          <p:cNvPr id="303122" name="Rectangle 18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466725" y="598488"/>
            <a:ext cx="2239963" cy="309562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400" b="1"/>
              <a:t>增值特服图标部分</a:t>
            </a:r>
          </a:p>
        </p:txBody>
      </p:sp>
      <p:sp>
        <p:nvSpPr>
          <p:cNvPr id="303161" name="Rectangle 57"/>
          <p:cNvSpPr>
            <a:spLocks noChangeAspect="1" noChangeArrowheads="1"/>
          </p:cNvSpPr>
          <p:nvPr/>
        </p:nvSpPr>
        <p:spPr bwMode="auto">
          <a:xfrm>
            <a:off x="2700338" y="1844675"/>
            <a:ext cx="4286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ACD</a:t>
            </a:r>
          </a:p>
        </p:txBody>
      </p:sp>
      <p:sp>
        <p:nvSpPr>
          <p:cNvPr id="303162" name="Rectangle 58"/>
          <p:cNvSpPr>
            <a:spLocks noChangeAspect="1" noChangeArrowheads="1"/>
          </p:cNvSpPr>
          <p:nvPr/>
        </p:nvSpPr>
        <p:spPr bwMode="auto">
          <a:xfrm>
            <a:off x="4227513" y="1989138"/>
            <a:ext cx="1952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FP</a:t>
            </a:r>
          </a:p>
        </p:txBody>
      </p:sp>
      <p:sp>
        <p:nvSpPr>
          <p:cNvPr id="303163" name="Rectangle 59"/>
          <p:cNvSpPr>
            <a:spLocks noChangeAspect="1" noChangeArrowheads="1"/>
          </p:cNvSpPr>
          <p:nvPr/>
        </p:nvSpPr>
        <p:spPr bwMode="auto">
          <a:xfrm>
            <a:off x="6029325" y="1989138"/>
            <a:ext cx="2032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VP</a:t>
            </a:r>
          </a:p>
        </p:txBody>
      </p:sp>
      <p:sp>
        <p:nvSpPr>
          <p:cNvPr id="303164" name="Rectangle 60"/>
          <p:cNvSpPr>
            <a:spLocks noChangeAspect="1" noChangeArrowheads="1"/>
          </p:cNvSpPr>
          <p:nvPr/>
        </p:nvSpPr>
        <p:spPr bwMode="auto">
          <a:xfrm>
            <a:off x="4067175" y="1662113"/>
            <a:ext cx="6413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传真台</a:t>
            </a:r>
          </a:p>
        </p:txBody>
      </p:sp>
      <p:sp>
        <p:nvSpPr>
          <p:cNvPr id="303165" name="Rectangle 61"/>
          <p:cNvSpPr>
            <a:spLocks noChangeAspect="1" noChangeArrowheads="1"/>
          </p:cNvSpPr>
          <p:nvPr/>
        </p:nvSpPr>
        <p:spPr bwMode="auto">
          <a:xfrm>
            <a:off x="5795963" y="1590675"/>
            <a:ext cx="6413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</a:pPr>
            <a:r>
              <a:rPr lang="zh-CN" altLang="en-US" b="0"/>
              <a:t>语音台</a:t>
            </a:r>
          </a:p>
        </p:txBody>
      </p:sp>
      <p:sp>
        <p:nvSpPr>
          <p:cNvPr id="303167" name="Rectangle 63"/>
          <p:cNvSpPr>
            <a:spLocks noChangeAspect="1" noChangeArrowheads="1"/>
          </p:cNvSpPr>
          <p:nvPr/>
        </p:nvSpPr>
        <p:spPr bwMode="auto">
          <a:xfrm>
            <a:off x="1063625" y="3357563"/>
            <a:ext cx="254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UIS</a:t>
            </a:r>
          </a:p>
        </p:txBody>
      </p:sp>
      <p:sp>
        <p:nvSpPr>
          <p:cNvPr id="303168" name="Rectangle 64"/>
          <p:cNvSpPr>
            <a:spLocks noChangeAspect="1" noChangeArrowheads="1"/>
          </p:cNvSpPr>
          <p:nvPr/>
        </p:nvSpPr>
        <p:spPr bwMode="auto">
          <a:xfrm>
            <a:off x="2478088" y="3213100"/>
            <a:ext cx="8032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ASR Server</a:t>
            </a:r>
          </a:p>
        </p:txBody>
      </p:sp>
      <p:sp>
        <p:nvSpPr>
          <p:cNvPr id="303208" name="Rectangle 104"/>
          <p:cNvSpPr>
            <a:spLocks noChangeAspect="1" noChangeArrowheads="1"/>
          </p:cNvSpPr>
          <p:nvPr/>
        </p:nvSpPr>
        <p:spPr bwMode="auto">
          <a:xfrm>
            <a:off x="4130675" y="3429000"/>
            <a:ext cx="779463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TTS Server</a:t>
            </a:r>
          </a:p>
        </p:txBody>
      </p:sp>
      <p:sp>
        <p:nvSpPr>
          <p:cNvPr id="303209" name="Rectangle 105"/>
          <p:cNvSpPr>
            <a:spLocks noChangeAspect="1" noChangeArrowheads="1"/>
          </p:cNvSpPr>
          <p:nvPr/>
        </p:nvSpPr>
        <p:spPr bwMode="auto">
          <a:xfrm>
            <a:off x="5711825" y="3357563"/>
            <a:ext cx="736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CTI Server</a:t>
            </a:r>
          </a:p>
        </p:txBody>
      </p:sp>
      <p:sp>
        <p:nvSpPr>
          <p:cNvPr id="303210" name="Rectangle 106"/>
          <p:cNvSpPr>
            <a:spLocks noChangeAspect="1" noChangeArrowheads="1"/>
          </p:cNvSpPr>
          <p:nvPr/>
        </p:nvSpPr>
        <p:spPr bwMode="auto">
          <a:xfrm>
            <a:off x="7558088" y="3429000"/>
            <a:ext cx="40481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MailM</a:t>
            </a:r>
          </a:p>
        </p:txBody>
      </p:sp>
      <p:sp>
        <p:nvSpPr>
          <p:cNvPr id="303273" name="Rectangle 169"/>
          <p:cNvSpPr>
            <a:spLocks noChangeAspect="1" noChangeArrowheads="1"/>
          </p:cNvSpPr>
          <p:nvPr/>
        </p:nvSpPr>
        <p:spPr bwMode="auto">
          <a:xfrm>
            <a:off x="1008063" y="4868863"/>
            <a:ext cx="4397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WebM</a:t>
            </a:r>
          </a:p>
        </p:txBody>
      </p:sp>
      <p:sp>
        <p:nvSpPr>
          <p:cNvPr id="303274" name="Rectangle 170"/>
          <p:cNvSpPr>
            <a:spLocks noChangeAspect="1" noChangeArrowheads="1"/>
          </p:cNvSpPr>
          <p:nvPr/>
        </p:nvSpPr>
        <p:spPr bwMode="auto">
          <a:xfrm>
            <a:off x="2471738" y="4652963"/>
            <a:ext cx="9144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呼出管理系统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Outbound</a:t>
            </a:r>
          </a:p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management</a:t>
            </a:r>
          </a:p>
        </p:txBody>
      </p:sp>
      <p:sp>
        <p:nvSpPr>
          <p:cNvPr id="303275" name="Rectangle 171"/>
          <p:cNvSpPr>
            <a:spLocks noChangeAspect="1" noChangeArrowheads="1"/>
          </p:cNvSpPr>
          <p:nvPr/>
        </p:nvSpPr>
        <p:spPr bwMode="auto">
          <a:xfrm>
            <a:off x="4203700" y="4797425"/>
            <a:ext cx="787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Test Server</a:t>
            </a:r>
          </a:p>
        </p:txBody>
      </p:sp>
      <p:sp>
        <p:nvSpPr>
          <p:cNvPr id="303276" name="Rectangle 172"/>
          <p:cNvSpPr>
            <a:spLocks noChangeAspect="1" noChangeArrowheads="1"/>
          </p:cNvSpPr>
          <p:nvPr/>
        </p:nvSpPr>
        <p:spPr bwMode="auto">
          <a:xfrm>
            <a:off x="5940425" y="4724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测试头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BTU</a:t>
            </a:r>
          </a:p>
        </p:txBody>
      </p:sp>
      <p:sp>
        <p:nvSpPr>
          <p:cNvPr id="303277" name="Rectangle 173"/>
          <p:cNvSpPr>
            <a:spLocks noChangeAspect="1" noChangeArrowheads="1"/>
          </p:cNvSpPr>
          <p:nvPr/>
        </p:nvSpPr>
        <p:spPr bwMode="auto">
          <a:xfrm>
            <a:off x="7380288" y="4652963"/>
            <a:ext cx="10668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外置抓线矩阵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ETAM</a:t>
            </a:r>
          </a:p>
        </p:txBody>
      </p:sp>
      <p:sp>
        <p:nvSpPr>
          <p:cNvPr id="303278" name="Rectangle 174"/>
          <p:cNvSpPr>
            <a:spLocks noChangeAspect="1" noChangeArrowheads="1"/>
          </p:cNvSpPr>
          <p:nvPr/>
        </p:nvSpPr>
        <p:spPr bwMode="auto">
          <a:xfrm>
            <a:off x="827088" y="6091238"/>
            <a:ext cx="928687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algn="l" eaLnBrk="0" hangingPunct="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PRAU</a:t>
            </a:r>
          </a:p>
        </p:txBody>
      </p:sp>
      <p:sp>
        <p:nvSpPr>
          <p:cNvPr id="303751" name="Rectangle 647"/>
          <p:cNvSpPr>
            <a:spLocks noChangeAspect="1" noChangeArrowheads="1"/>
          </p:cNvSpPr>
          <p:nvPr/>
        </p:nvSpPr>
        <p:spPr bwMode="auto">
          <a:xfrm>
            <a:off x="2663825" y="6021388"/>
            <a:ext cx="43021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CRAU</a:t>
            </a:r>
          </a:p>
        </p:txBody>
      </p:sp>
      <p:sp>
        <p:nvSpPr>
          <p:cNvPr id="303752" name="Rectangle 648"/>
          <p:cNvSpPr>
            <a:spLocks noChangeAspect="1" noChangeArrowheads="1"/>
          </p:cNvSpPr>
          <p:nvPr/>
        </p:nvSpPr>
        <p:spPr bwMode="auto">
          <a:xfrm>
            <a:off x="4248150" y="6092825"/>
            <a:ext cx="4222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SRAU</a:t>
            </a:r>
          </a:p>
        </p:txBody>
      </p:sp>
      <p:sp>
        <p:nvSpPr>
          <p:cNvPr id="303753" name="Rectangle 649"/>
          <p:cNvSpPr>
            <a:spLocks noChangeAspect="1" noChangeArrowheads="1"/>
          </p:cNvSpPr>
          <p:nvPr/>
        </p:nvSpPr>
        <p:spPr bwMode="auto">
          <a:xfrm>
            <a:off x="5980113" y="6092825"/>
            <a:ext cx="4730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Splitter</a:t>
            </a:r>
          </a:p>
        </p:txBody>
      </p:sp>
      <p:sp>
        <p:nvSpPr>
          <p:cNvPr id="303754" name="Rectangle 650"/>
          <p:cNvSpPr>
            <a:spLocks noChangeAspect="1" noChangeArrowheads="1"/>
          </p:cNvSpPr>
          <p:nvPr/>
        </p:nvSpPr>
        <p:spPr bwMode="auto">
          <a:xfrm>
            <a:off x="7027863" y="1844675"/>
            <a:ext cx="157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IVR</a:t>
            </a:r>
            <a:r>
              <a:rPr lang="en-US" altLang="zh-CN" b="0"/>
              <a:t>(</a:t>
            </a:r>
            <a:r>
              <a:rPr lang="zh-CN" altLang="en-US" b="0"/>
              <a:t>交互语音响应系统</a:t>
            </a:r>
            <a:r>
              <a:rPr lang="en-US" altLang="zh-CN" b="0"/>
              <a:t>)</a:t>
            </a:r>
          </a:p>
        </p:txBody>
      </p:sp>
      <p:sp>
        <p:nvSpPr>
          <p:cNvPr id="303755" name="Text Box 651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303756" name="Picture 652" descr="图片5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908050"/>
            <a:ext cx="590550" cy="901700"/>
          </a:xfrm>
          <a:prstGeom prst="rect">
            <a:avLst/>
          </a:prstGeom>
          <a:noFill/>
        </p:spPr>
      </p:pic>
      <p:pic>
        <p:nvPicPr>
          <p:cNvPr id="303757" name="Picture 653" descr="图片5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836613"/>
            <a:ext cx="596900" cy="901700"/>
          </a:xfrm>
          <a:prstGeom prst="rect">
            <a:avLst/>
          </a:prstGeom>
          <a:noFill/>
        </p:spPr>
      </p:pic>
      <p:pic>
        <p:nvPicPr>
          <p:cNvPr id="303758" name="Picture 654" descr="图片5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836613"/>
            <a:ext cx="669925" cy="798512"/>
          </a:xfrm>
          <a:prstGeom prst="rect">
            <a:avLst/>
          </a:prstGeom>
          <a:noFill/>
        </p:spPr>
      </p:pic>
      <p:pic>
        <p:nvPicPr>
          <p:cNvPr id="303759" name="Picture 655" descr="图片55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836613"/>
            <a:ext cx="676275" cy="798512"/>
          </a:xfrm>
          <a:prstGeom prst="rect">
            <a:avLst/>
          </a:prstGeom>
          <a:noFill/>
        </p:spPr>
      </p:pic>
      <p:pic>
        <p:nvPicPr>
          <p:cNvPr id="303760" name="Picture 656" descr="图片55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908050"/>
            <a:ext cx="768350" cy="798513"/>
          </a:xfrm>
          <a:prstGeom prst="rect">
            <a:avLst/>
          </a:prstGeom>
          <a:noFill/>
        </p:spPr>
      </p:pic>
      <p:pic>
        <p:nvPicPr>
          <p:cNvPr id="303761" name="Picture 657" descr="图片56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420938"/>
            <a:ext cx="603250" cy="927100"/>
          </a:xfrm>
          <a:prstGeom prst="rect">
            <a:avLst/>
          </a:prstGeom>
          <a:noFill/>
        </p:spPr>
      </p:pic>
      <p:pic>
        <p:nvPicPr>
          <p:cNvPr id="303762" name="Picture 658" descr="图片56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38" y="2349500"/>
            <a:ext cx="817562" cy="798513"/>
          </a:xfrm>
          <a:prstGeom prst="rect">
            <a:avLst/>
          </a:prstGeom>
          <a:noFill/>
        </p:spPr>
      </p:pic>
      <p:pic>
        <p:nvPicPr>
          <p:cNvPr id="303763" name="Picture 659" descr="图片56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49500"/>
            <a:ext cx="817563" cy="798513"/>
          </a:xfrm>
          <a:prstGeom prst="rect">
            <a:avLst/>
          </a:prstGeom>
          <a:noFill/>
        </p:spPr>
      </p:pic>
      <p:pic>
        <p:nvPicPr>
          <p:cNvPr id="303764" name="Picture 660" descr="图片56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420938"/>
            <a:ext cx="817562" cy="798512"/>
          </a:xfrm>
          <a:prstGeom prst="rect">
            <a:avLst/>
          </a:prstGeom>
          <a:noFill/>
        </p:spPr>
      </p:pic>
      <p:pic>
        <p:nvPicPr>
          <p:cNvPr id="303765" name="Picture 661" descr="图片56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349500"/>
            <a:ext cx="731837" cy="798513"/>
          </a:xfrm>
          <a:prstGeom prst="rect">
            <a:avLst/>
          </a:prstGeom>
          <a:noFill/>
        </p:spPr>
      </p:pic>
      <p:pic>
        <p:nvPicPr>
          <p:cNvPr id="303766" name="Picture 662" descr="图片56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00113" y="3860800"/>
            <a:ext cx="731837" cy="798513"/>
          </a:xfrm>
          <a:prstGeom prst="rect">
            <a:avLst/>
          </a:prstGeom>
          <a:noFill/>
        </p:spPr>
      </p:pic>
      <p:pic>
        <p:nvPicPr>
          <p:cNvPr id="303767" name="Picture 663" descr="图片56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716338"/>
            <a:ext cx="669925" cy="908050"/>
          </a:xfrm>
          <a:prstGeom prst="rect">
            <a:avLst/>
          </a:prstGeom>
          <a:noFill/>
        </p:spPr>
      </p:pic>
      <p:pic>
        <p:nvPicPr>
          <p:cNvPr id="303768" name="Picture 664" descr="图片56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860800"/>
            <a:ext cx="762000" cy="798513"/>
          </a:xfrm>
          <a:prstGeom prst="rect">
            <a:avLst/>
          </a:prstGeom>
          <a:noFill/>
        </p:spPr>
      </p:pic>
      <p:pic>
        <p:nvPicPr>
          <p:cNvPr id="303769" name="Picture 665" descr="图片56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0063" y="3933825"/>
            <a:ext cx="1054100" cy="542925"/>
          </a:xfrm>
          <a:prstGeom prst="rect">
            <a:avLst/>
          </a:prstGeom>
          <a:noFill/>
        </p:spPr>
      </p:pic>
      <p:pic>
        <p:nvPicPr>
          <p:cNvPr id="303770" name="Picture 666" descr="图片5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80288" y="3789363"/>
            <a:ext cx="762000" cy="798512"/>
          </a:xfrm>
          <a:prstGeom prst="rect">
            <a:avLst/>
          </a:prstGeom>
          <a:noFill/>
        </p:spPr>
      </p:pic>
      <p:pic>
        <p:nvPicPr>
          <p:cNvPr id="303771" name="Picture 667" descr="图片57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445125"/>
            <a:ext cx="1047750" cy="536575"/>
          </a:xfrm>
          <a:prstGeom prst="rect">
            <a:avLst/>
          </a:prstGeom>
          <a:noFill/>
        </p:spPr>
      </p:pic>
      <p:pic>
        <p:nvPicPr>
          <p:cNvPr id="303772" name="Picture 668" descr="图片57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84438" y="5373688"/>
            <a:ext cx="969962" cy="493712"/>
          </a:xfrm>
          <a:prstGeom prst="rect">
            <a:avLst/>
          </a:prstGeom>
          <a:noFill/>
        </p:spPr>
      </p:pic>
      <p:pic>
        <p:nvPicPr>
          <p:cNvPr id="303773" name="Picture 669" descr="图片57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67175" y="5445125"/>
            <a:ext cx="981075" cy="414338"/>
          </a:xfrm>
          <a:prstGeom prst="rect">
            <a:avLst/>
          </a:prstGeom>
          <a:noFill/>
        </p:spPr>
      </p:pic>
      <p:pic>
        <p:nvPicPr>
          <p:cNvPr id="303774" name="Picture 670" descr="图片57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229225"/>
            <a:ext cx="712788" cy="738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8" name="Text Box 1092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355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84" tIns="36942" rIns="73884" bIns="36942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接入网图标</a:t>
            </a:r>
          </a:p>
        </p:txBody>
      </p:sp>
      <p:sp>
        <p:nvSpPr>
          <p:cNvPr id="184390" name="Rectangle 1094"/>
          <p:cNvSpPr>
            <a:spLocks noChangeAspect="1" noChangeArrowheads="1"/>
          </p:cNvSpPr>
          <p:nvPr/>
        </p:nvSpPr>
        <p:spPr bwMode="auto">
          <a:xfrm>
            <a:off x="725488" y="1798638"/>
            <a:ext cx="822325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Server</a:t>
            </a:r>
          </a:p>
          <a:p>
            <a:pPr defTabSz="1066800"/>
            <a:r>
              <a:rPr lang="en-US" altLang="zh-CN" b="0"/>
              <a:t>Location</a:t>
            </a:r>
          </a:p>
        </p:txBody>
      </p:sp>
      <p:sp>
        <p:nvSpPr>
          <p:cNvPr id="184391" name="Rectangle 1095"/>
          <p:cNvSpPr>
            <a:spLocks noChangeAspect="1" noChangeArrowheads="1"/>
          </p:cNvSpPr>
          <p:nvPr/>
        </p:nvSpPr>
        <p:spPr bwMode="auto">
          <a:xfrm>
            <a:off x="4067175" y="1798638"/>
            <a:ext cx="7874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iServer</a:t>
            </a:r>
          </a:p>
        </p:txBody>
      </p:sp>
      <p:sp>
        <p:nvSpPr>
          <p:cNvPr id="184392" name="Rectangle 1096"/>
          <p:cNvSpPr>
            <a:spLocks noChangeAspect="1" noChangeArrowheads="1"/>
          </p:cNvSpPr>
          <p:nvPr/>
        </p:nvSpPr>
        <p:spPr bwMode="auto">
          <a:xfrm>
            <a:off x="2484438" y="1798638"/>
            <a:ext cx="8159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SE2300</a:t>
            </a:r>
          </a:p>
        </p:txBody>
      </p:sp>
      <p:sp>
        <p:nvSpPr>
          <p:cNvPr id="184393" name="Rectangle 1097"/>
          <p:cNvSpPr>
            <a:spLocks noChangeAspect="1" noChangeArrowheads="1"/>
          </p:cNvSpPr>
          <p:nvPr/>
        </p:nvSpPr>
        <p:spPr bwMode="auto">
          <a:xfrm>
            <a:off x="3851275" y="3284538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MCU</a:t>
            </a:r>
          </a:p>
          <a:p>
            <a:pPr defTabSz="1066800"/>
            <a:r>
              <a:rPr lang="en-US" altLang="zh-CN" b="0"/>
              <a:t> (</a:t>
            </a:r>
            <a:r>
              <a:rPr lang="zh-CN" altLang="en-US" b="0"/>
              <a:t>多点控制单元</a:t>
            </a:r>
            <a:r>
              <a:rPr lang="en-US" altLang="zh-CN" b="0"/>
              <a:t>)</a:t>
            </a:r>
          </a:p>
        </p:txBody>
      </p:sp>
      <p:sp>
        <p:nvSpPr>
          <p:cNvPr id="184394" name="Rectangle 1098"/>
          <p:cNvSpPr>
            <a:spLocks noChangeAspect="1" noChangeArrowheads="1"/>
          </p:cNvSpPr>
          <p:nvPr/>
        </p:nvSpPr>
        <p:spPr bwMode="auto">
          <a:xfrm>
            <a:off x="684213" y="3424238"/>
            <a:ext cx="11604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112</a:t>
            </a:r>
            <a:r>
              <a:rPr lang="zh-CN" altLang="en-US" b="0"/>
              <a:t>测试台</a:t>
            </a:r>
          </a:p>
        </p:txBody>
      </p:sp>
      <p:sp>
        <p:nvSpPr>
          <p:cNvPr id="184395" name="Rectangle 1099"/>
          <p:cNvSpPr>
            <a:spLocks noChangeAspect="1" noChangeArrowheads="1"/>
          </p:cNvSpPr>
          <p:nvPr/>
        </p:nvSpPr>
        <p:spPr bwMode="auto">
          <a:xfrm>
            <a:off x="2339975" y="3357563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Database</a:t>
            </a:r>
          </a:p>
          <a:p>
            <a:pPr defTabSz="1066800"/>
            <a:r>
              <a:rPr lang="zh-CN" altLang="en-US" b="0"/>
              <a:t>数据库</a:t>
            </a:r>
          </a:p>
        </p:txBody>
      </p:sp>
      <p:sp>
        <p:nvSpPr>
          <p:cNvPr id="184396" name="Rectangle 1100"/>
          <p:cNvSpPr>
            <a:spLocks noChangeAspect="1" noChangeArrowheads="1"/>
          </p:cNvSpPr>
          <p:nvPr/>
        </p:nvSpPr>
        <p:spPr bwMode="auto">
          <a:xfrm>
            <a:off x="2268538" y="4797425"/>
            <a:ext cx="1160462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上级网管</a:t>
            </a:r>
          </a:p>
        </p:txBody>
      </p:sp>
      <p:sp>
        <p:nvSpPr>
          <p:cNvPr id="184397" name="Rectangle 1101"/>
          <p:cNvSpPr>
            <a:spLocks noChangeAspect="1" noChangeArrowheads="1"/>
          </p:cNvSpPr>
          <p:nvPr/>
        </p:nvSpPr>
        <p:spPr bwMode="auto">
          <a:xfrm>
            <a:off x="3924300" y="4797425"/>
            <a:ext cx="108108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网管</a:t>
            </a:r>
          </a:p>
        </p:txBody>
      </p:sp>
      <p:sp>
        <p:nvSpPr>
          <p:cNvPr id="184398" name="Rectangle 1102"/>
          <p:cNvSpPr>
            <a:spLocks noChangeAspect="1" noChangeArrowheads="1"/>
          </p:cNvSpPr>
          <p:nvPr/>
        </p:nvSpPr>
        <p:spPr bwMode="auto">
          <a:xfrm>
            <a:off x="611188" y="4797425"/>
            <a:ext cx="108108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N2000</a:t>
            </a:r>
          </a:p>
          <a:p>
            <a:pPr defTabSz="1066800"/>
            <a:r>
              <a:rPr lang="zh-CN" altLang="en-US" b="0"/>
              <a:t>网管客户端</a:t>
            </a:r>
          </a:p>
        </p:txBody>
      </p:sp>
      <p:sp>
        <p:nvSpPr>
          <p:cNvPr id="184399" name="Rectangle 1103"/>
          <p:cNvSpPr>
            <a:spLocks noChangeAspect="1" noChangeArrowheads="1"/>
          </p:cNvSpPr>
          <p:nvPr/>
        </p:nvSpPr>
        <p:spPr bwMode="auto">
          <a:xfrm>
            <a:off x="5619750" y="3424238"/>
            <a:ext cx="11604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IADMS</a:t>
            </a:r>
          </a:p>
        </p:txBody>
      </p:sp>
      <p:sp>
        <p:nvSpPr>
          <p:cNvPr id="184400" name="Rectangle 1104"/>
          <p:cNvSpPr>
            <a:spLocks noChangeAspect="1" noChangeArrowheads="1"/>
          </p:cNvSpPr>
          <p:nvPr/>
        </p:nvSpPr>
        <p:spPr bwMode="auto">
          <a:xfrm>
            <a:off x="5805488" y="4797425"/>
            <a:ext cx="8540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RM9000</a:t>
            </a:r>
          </a:p>
        </p:txBody>
      </p:sp>
      <p:sp>
        <p:nvSpPr>
          <p:cNvPr id="184401" name="Rectangle 1105"/>
          <p:cNvSpPr>
            <a:spLocks noChangeAspect="1" noChangeArrowheads="1"/>
          </p:cNvSpPr>
          <p:nvPr/>
        </p:nvSpPr>
        <p:spPr bwMode="auto">
          <a:xfrm>
            <a:off x="5867400" y="1798638"/>
            <a:ext cx="95567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IOSS</a:t>
            </a:r>
          </a:p>
        </p:txBody>
      </p:sp>
      <p:sp>
        <p:nvSpPr>
          <p:cNvPr id="184402" name="Rectangle 1106"/>
          <p:cNvSpPr>
            <a:spLocks noChangeAspect="1" noChangeArrowheads="1"/>
          </p:cNvSpPr>
          <p:nvPr/>
        </p:nvSpPr>
        <p:spPr bwMode="auto">
          <a:xfrm>
            <a:off x="7245350" y="1798638"/>
            <a:ext cx="1081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ADSL/VDSL Modem</a:t>
            </a:r>
          </a:p>
        </p:txBody>
      </p:sp>
      <p:sp>
        <p:nvSpPr>
          <p:cNvPr id="184403" name="Rectangle 1107"/>
          <p:cNvSpPr>
            <a:spLocks noChangeAspect="1" noChangeArrowheads="1"/>
          </p:cNvSpPr>
          <p:nvPr/>
        </p:nvSpPr>
        <p:spPr bwMode="auto">
          <a:xfrm>
            <a:off x="7235825" y="4797425"/>
            <a:ext cx="12700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iManger I2000</a:t>
            </a:r>
          </a:p>
        </p:txBody>
      </p:sp>
      <p:sp>
        <p:nvSpPr>
          <p:cNvPr id="184404" name="Rectangle 1108"/>
          <p:cNvSpPr>
            <a:spLocks noChangeAspect="1" noChangeArrowheads="1"/>
          </p:cNvSpPr>
          <p:nvPr/>
        </p:nvSpPr>
        <p:spPr bwMode="auto">
          <a:xfrm>
            <a:off x="936625" y="6165850"/>
            <a:ext cx="53975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zh-CN" altLang="en-US" b="0"/>
              <a:t>电话</a:t>
            </a:r>
          </a:p>
        </p:txBody>
      </p:sp>
      <p:sp>
        <p:nvSpPr>
          <p:cNvPr id="184417" name="Rectangle 1121"/>
          <p:cNvSpPr>
            <a:spLocks noChangeAspect="1" noChangeArrowheads="1"/>
          </p:cNvSpPr>
          <p:nvPr/>
        </p:nvSpPr>
        <p:spPr bwMode="auto">
          <a:xfrm>
            <a:off x="7451725" y="3357563"/>
            <a:ext cx="89535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zh-CN" altLang="en-US" sz="1400" b="0"/>
              <a:t>家庭网关</a:t>
            </a:r>
          </a:p>
        </p:txBody>
      </p:sp>
      <p:sp>
        <p:nvSpPr>
          <p:cNvPr id="184441" name="Rectangle 1145"/>
          <p:cNvSpPr>
            <a:spLocks noChangeAspect="1" noChangeArrowheads="1"/>
          </p:cNvSpPr>
          <p:nvPr/>
        </p:nvSpPr>
        <p:spPr bwMode="auto">
          <a:xfrm>
            <a:off x="3995738" y="6237288"/>
            <a:ext cx="108108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ONT</a:t>
            </a:r>
          </a:p>
        </p:txBody>
      </p:sp>
      <p:sp>
        <p:nvSpPr>
          <p:cNvPr id="184443" name="Text Box 1147"/>
          <p:cNvSpPr txBox="1">
            <a:spLocks noChangeArrowheads="1"/>
          </p:cNvSpPr>
          <p:nvPr/>
        </p:nvSpPr>
        <p:spPr bwMode="auto">
          <a:xfrm>
            <a:off x="2195513" y="6092825"/>
            <a:ext cx="12827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0"/>
              <a:t>Multicast source</a:t>
            </a:r>
          </a:p>
          <a:p>
            <a:r>
              <a:rPr lang="zh-CN" altLang="en-US" b="0"/>
              <a:t>组播服务器</a:t>
            </a:r>
          </a:p>
        </p:txBody>
      </p:sp>
      <p:sp>
        <p:nvSpPr>
          <p:cNvPr id="184552" name="Rectangle 1256"/>
          <p:cNvSpPr>
            <a:spLocks noChangeArrowheads="1"/>
          </p:cNvSpPr>
          <p:nvPr/>
        </p:nvSpPr>
        <p:spPr bwMode="auto">
          <a:xfrm>
            <a:off x="5724525" y="6308725"/>
            <a:ext cx="1682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000000"/>
                </a:solidFill>
              </a:rPr>
              <a:t>L3</a:t>
            </a:r>
            <a:endParaRPr lang="en-US" altLang="zh-CN" sz="1800"/>
          </a:p>
        </p:txBody>
      </p:sp>
      <p:sp>
        <p:nvSpPr>
          <p:cNvPr id="184553" name="Rectangle 1257"/>
          <p:cNvSpPr>
            <a:spLocks noChangeArrowheads="1"/>
          </p:cNvSpPr>
          <p:nvPr/>
        </p:nvSpPr>
        <p:spPr bwMode="auto">
          <a:xfrm>
            <a:off x="5940425" y="630872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三层交换机</a:t>
            </a:r>
            <a:endParaRPr lang="zh-CN" altLang="en-US" sz="1800"/>
          </a:p>
        </p:txBody>
      </p:sp>
      <p:sp>
        <p:nvSpPr>
          <p:cNvPr id="184554" name="Rectangle 1258"/>
          <p:cNvSpPr>
            <a:spLocks noChangeArrowheads="1"/>
          </p:cNvSpPr>
          <p:nvPr/>
        </p:nvSpPr>
        <p:spPr bwMode="auto">
          <a:xfrm>
            <a:off x="7481888" y="6308725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000000"/>
                </a:solidFill>
                <a:latin typeface="宋体" pitchFamily="2" charset="-122"/>
              </a:rPr>
              <a:t>线路仿真仪</a:t>
            </a:r>
            <a:endParaRPr lang="zh-CN" altLang="en-US" sz="1800"/>
          </a:p>
        </p:txBody>
      </p:sp>
      <p:pic>
        <p:nvPicPr>
          <p:cNvPr id="184555" name="Picture 1259" descr="图片2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762000" cy="792163"/>
          </a:xfrm>
          <a:prstGeom prst="rect">
            <a:avLst/>
          </a:prstGeom>
          <a:noFill/>
        </p:spPr>
      </p:pic>
      <p:pic>
        <p:nvPicPr>
          <p:cNvPr id="184556" name="Picture 1260" descr="图片2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908050"/>
            <a:ext cx="701675" cy="785813"/>
          </a:xfrm>
          <a:prstGeom prst="rect">
            <a:avLst/>
          </a:prstGeom>
          <a:noFill/>
        </p:spPr>
      </p:pic>
      <p:pic>
        <p:nvPicPr>
          <p:cNvPr id="184557" name="Picture 1261" descr="图片2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908050"/>
            <a:ext cx="701675" cy="785813"/>
          </a:xfrm>
          <a:prstGeom prst="rect">
            <a:avLst/>
          </a:prstGeom>
          <a:noFill/>
        </p:spPr>
      </p:pic>
      <p:pic>
        <p:nvPicPr>
          <p:cNvPr id="184558" name="Picture 1262" descr="图片2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908050"/>
            <a:ext cx="835025" cy="817563"/>
          </a:xfrm>
          <a:prstGeom prst="rect">
            <a:avLst/>
          </a:prstGeom>
          <a:noFill/>
        </p:spPr>
      </p:pic>
      <p:pic>
        <p:nvPicPr>
          <p:cNvPr id="184559" name="Picture 1263" descr="图片2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1052513"/>
            <a:ext cx="987425" cy="627062"/>
          </a:xfrm>
          <a:prstGeom prst="rect">
            <a:avLst/>
          </a:prstGeom>
          <a:noFill/>
        </p:spPr>
      </p:pic>
      <p:pic>
        <p:nvPicPr>
          <p:cNvPr id="184560" name="Picture 1264" descr="图片2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550" y="2349500"/>
            <a:ext cx="633413" cy="957263"/>
          </a:xfrm>
          <a:prstGeom prst="rect">
            <a:avLst/>
          </a:prstGeom>
          <a:noFill/>
        </p:spPr>
      </p:pic>
      <p:pic>
        <p:nvPicPr>
          <p:cNvPr id="184561" name="Picture 1265" descr="图片2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349500"/>
            <a:ext cx="798512" cy="938213"/>
          </a:xfrm>
          <a:prstGeom prst="rect">
            <a:avLst/>
          </a:prstGeom>
          <a:noFill/>
        </p:spPr>
      </p:pic>
      <p:pic>
        <p:nvPicPr>
          <p:cNvPr id="184562" name="Picture 1266" descr="图片2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7175" y="2349500"/>
            <a:ext cx="785813" cy="822325"/>
          </a:xfrm>
          <a:prstGeom prst="rect">
            <a:avLst/>
          </a:prstGeom>
          <a:noFill/>
        </p:spPr>
      </p:pic>
      <p:pic>
        <p:nvPicPr>
          <p:cNvPr id="184563" name="Picture 1267" descr="图片2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420938"/>
            <a:ext cx="1084263" cy="944562"/>
          </a:xfrm>
          <a:prstGeom prst="rect">
            <a:avLst/>
          </a:prstGeom>
          <a:noFill/>
        </p:spPr>
      </p:pic>
      <p:pic>
        <p:nvPicPr>
          <p:cNvPr id="184564" name="Picture 1268" descr="图片2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349500"/>
            <a:ext cx="811213" cy="841375"/>
          </a:xfrm>
          <a:prstGeom prst="rect">
            <a:avLst/>
          </a:prstGeom>
          <a:noFill/>
        </p:spPr>
      </p:pic>
      <p:pic>
        <p:nvPicPr>
          <p:cNvPr id="184565" name="Picture 1269" descr="图片21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933825"/>
            <a:ext cx="785812" cy="835025"/>
          </a:xfrm>
          <a:prstGeom prst="rect">
            <a:avLst/>
          </a:prstGeom>
          <a:noFill/>
        </p:spPr>
      </p:pic>
      <p:pic>
        <p:nvPicPr>
          <p:cNvPr id="184566" name="Picture 1270" descr="图片21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66950" y="3860800"/>
            <a:ext cx="1189038" cy="828675"/>
          </a:xfrm>
          <a:prstGeom prst="rect">
            <a:avLst/>
          </a:prstGeom>
          <a:noFill/>
        </p:spPr>
      </p:pic>
      <p:pic>
        <p:nvPicPr>
          <p:cNvPr id="184567" name="Picture 1271" descr="图片22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51275" y="3933825"/>
            <a:ext cx="1292225" cy="669925"/>
          </a:xfrm>
          <a:prstGeom prst="rect">
            <a:avLst/>
          </a:prstGeom>
          <a:noFill/>
        </p:spPr>
      </p:pic>
      <p:pic>
        <p:nvPicPr>
          <p:cNvPr id="184568" name="Picture 1272" descr="图片22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860800"/>
            <a:ext cx="695325" cy="847725"/>
          </a:xfrm>
          <a:prstGeom prst="rect">
            <a:avLst/>
          </a:prstGeom>
          <a:noFill/>
        </p:spPr>
      </p:pic>
      <p:pic>
        <p:nvPicPr>
          <p:cNvPr id="184569" name="Picture 1273" descr="图片22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80288" y="3860800"/>
            <a:ext cx="938212" cy="835025"/>
          </a:xfrm>
          <a:prstGeom prst="rect">
            <a:avLst/>
          </a:prstGeom>
          <a:noFill/>
        </p:spPr>
      </p:pic>
      <p:pic>
        <p:nvPicPr>
          <p:cNvPr id="184570" name="Picture 1274" descr="图片22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73688"/>
            <a:ext cx="1073150" cy="731837"/>
          </a:xfrm>
          <a:prstGeom prst="rect">
            <a:avLst/>
          </a:prstGeom>
          <a:noFill/>
        </p:spPr>
      </p:pic>
      <p:pic>
        <p:nvPicPr>
          <p:cNvPr id="184571" name="Picture 1275" descr="图片22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195513" y="5300663"/>
            <a:ext cx="1358900" cy="712787"/>
          </a:xfrm>
          <a:prstGeom prst="rect">
            <a:avLst/>
          </a:prstGeom>
          <a:noFill/>
        </p:spPr>
      </p:pic>
      <p:pic>
        <p:nvPicPr>
          <p:cNvPr id="184572" name="Picture 1276" descr="图片22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95738" y="5300663"/>
            <a:ext cx="1273175" cy="725487"/>
          </a:xfrm>
          <a:prstGeom prst="rect">
            <a:avLst/>
          </a:prstGeom>
          <a:noFill/>
        </p:spPr>
      </p:pic>
      <p:pic>
        <p:nvPicPr>
          <p:cNvPr id="184573" name="Picture 1277" descr="图片22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5963" y="5373688"/>
            <a:ext cx="841375" cy="731837"/>
          </a:xfrm>
          <a:prstGeom prst="rect">
            <a:avLst/>
          </a:prstGeom>
          <a:noFill/>
        </p:spPr>
      </p:pic>
      <p:pic>
        <p:nvPicPr>
          <p:cNvPr id="184574" name="Picture 1278" descr="图片22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51725" y="5445125"/>
            <a:ext cx="835025" cy="676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Rectangle 4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23850" y="692150"/>
            <a:ext cx="3424238" cy="441325"/>
          </a:xfrm>
          <a:noFill/>
          <a:ln>
            <a:miter lim="800000"/>
            <a:headEnd/>
            <a:tailEnd/>
          </a:ln>
        </p:spPr>
        <p:txBody>
          <a:bodyPr vert="horz" wrap="square" lIns="78872" tIns="39436" rIns="78872" bIns="39436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400" b="1"/>
              <a:t>Digital Media &amp; Entertainment Product Line Icons</a:t>
            </a:r>
            <a:r>
              <a:rPr lang="zh-CN" altLang="en-US" sz="1400" b="1"/>
              <a:t>数字娱乐部分</a:t>
            </a:r>
          </a:p>
        </p:txBody>
      </p:sp>
      <p:sp>
        <p:nvSpPr>
          <p:cNvPr id="304157" name="Rectangle 29"/>
          <p:cNvSpPr>
            <a:spLocks noChangeAspect="1" noChangeArrowheads="1"/>
          </p:cNvSpPr>
          <p:nvPr/>
        </p:nvSpPr>
        <p:spPr bwMode="auto">
          <a:xfrm>
            <a:off x="2414588" y="2160588"/>
            <a:ext cx="78898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MPEG</a:t>
            </a:r>
          </a:p>
        </p:txBody>
      </p:sp>
      <p:sp>
        <p:nvSpPr>
          <p:cNvPr id="304158" name="Rectangle 30"/>
          <p:cNvSpPr>
            <a:spLocks noChangeAspect="1" noChangeArrowheads="1"/>
          </p:cNvSpPr>
          <p:nvPr/>
        </p:nvSpPr>
        <p:spPr bwMode="auto">
          <a:xfrm>
            <a:off x="4140200" y="2160588"/>
            <a:ext cx="8699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编码</a:t>
            </a:r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Encoder</a:t>
            </a:r>
          </a:p>
        </p:txBody>
      </p:sp>
      <p:sp>
        <p:nvSpPr>
          <p:cNvPr id="304189" name="Rectangle 61"/>
          <p:cNvSpPr>
            <a:spLocks noChangeAspect="1" noChangeArrowheads="1"/>
          </p:cNvSpPr>
          <p:nvPr/>
        </p:nvSpPr>
        <p:spPr bwMode="auto">
          <a:xfrm>
            <a:off x="5894388" y="1944688"/>
            <a:ext cx="320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CD</a:t>
            </a:r>
          </a:p>
          <a:p>
            <a:r>
              <a:rPr lang="en-US" altLang="zh-CN" b="0">
                <a:ea typeface="黑体" pitchFamily="49" charset="-122"/>
              </a:rPr>
              <a:t>DVD</a:t>
            </a:r>
          </a:p>
        </p:txBody>
      </p:sp>
      <p:sp>
        <p:nvSpPr>
          <p:cNvPr id="304190" name="Rectangle 62"/>
          <p:cNvSpPr>
            <a:spLocks noChangeAspect="1" noChangeArrowheads="1"/>
          </p:cNvSpPr>
          <p:nvPr/>
        </p:nvSpPr>
        <p:spPr bwMode="auto">
          <a:xfrm>
            <a:off x="7375525" y="2089150"/>
            <a:ext cx="7937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DVD Player</a:t>
            </a:r>
          </a:p>
        </p:txBody>
      </p:sp>
      <p:sp>
        <p:nvSpPr>
          <p:cNvPr id="304248" name="Rectangle 120"/>
          <p:cNvSpPr>
            <a:spLocks noChangeAspect="1" noChangeArrowheads="1"/>
          </p:cNvSpPr>
          <p:nvPr/>
        </p:nvSpPr>
        <p:spPr bwMode="auto">
          <a:xfrm>
            <a:off x="822325" y="3602038"/>
            <a:ext cx="812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EPG Server</a:t>
            </a:r>
          </a:p>
        </p:txBody>
      </p:sp>
      <p:sp>
        <p:nvSpPr>
          <p:cNvPr id="304303" name="Rectangle 175"/>
          <p:cNvSpPr>
            <a:spLocks noChangeAspect="1" noChangeArrowheads="1"/>
          </p:cNvSpPr>
          <p:nvPr/>
        </p:nvSpPr>
        <p:spPr bwMode="auto">
          <a:xfrm>
            <a:off x="2479675" y="3673475"/>
            <a:ext cx="828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VOD Center</a:t>
            </a:r>
          </a:p>
        </p:txBody>
      </p:sp>
      <p:sp>
        <p:nvSpPr>
          <p:cNvPr id="304438" name="Rectangle 310"/>
          <p:cNvSpPr>
            <a:spLocks noChangeAspect="1" noChangeArrowheads="1"/>
          </p:cNvSpPr>
          <p:nvPr/>
        </p:nvSpPr>
        <p:spPr bwMode="auto">
          <a:xfrm>
            <a:off x="4130675" y="3602038"/>
            <a:ext cx="7588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Edge Node</a:t>
            </a:r>
          </a:p>
        </p:txBody>
      </p:sp>
      <p:sp>
        <p:nvSpPr>
          <p:cNvPr id="304634" name="Rectangle 506"/>
          <p:cNvSpPr>
            <a:spLocks noChangeAspect="1" noChangeArrowheads="1"/>
          </p:cNvSpPr>
          <p:nvPr/>
        </p:nvSpPr>
        <p:spPr bwMode="auto">
          <a:xfrm>
            <a:off x="5470525" y="3284538"/>
            <a:ext cx="11890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Content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Authentication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Center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CA</a:t>
            </a:r>
            <a:endParaRPr lang="en-US" altLang="zh-CN" b="0">
              <a:solidFill>
                <a:srgbClr val="242729"/>
              </a:solidFill>
              <a:ea typeface="黑体" pitchFamily="49" charset="-122"/>
            </a:endParaRPr>
          </a:p>
        </p:txBody>
      </p:sp>
      <p:sp>
        <p:nvSpPr>
          <p:cNvPr id="304635" name="Rectangle 507"/>
          <p:cNvSpPr>
            <a:spLocks noChangeAspect="1" noChangeArrowheads="1"/>
          </p:cNvSpPr>
          <p:nvPr/>
        </p:nvSpPr>
        <p:spPr bwMode="auto">
          <a:xfrm>
            <a:off x="7388225" y="3529013"/>
            <a:ext cx="9540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BTV Headend</a:t>
            </a:r>
          </a:p>
        </p:txBody>
      </p:sp>
      <p:sp>
        <p:nvSpPr>
          <p:cNvPr id="304649" name="Rectangle 521"/>
          <p:cNvSpPr>
            <a:spLocks noChangeAspect="1" noChangeArrowheads="1"/>
          </p:cNvSpPr>
          <p:nvPr/>
        </p:nvSpPr>
        <p:spPr bwMode="auto">
          <a:xfrm>
            <a:off x="892175" y="4902200"/>
            <a:ext cx="7747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Middleware</a:t>
            </a:r>
          </a:p>
        </p:txBody>
      </p:sp>
      <p:sp>
        <p:nvSpPr>
          <p:cNvPr id="304754" name="Rectangle 626"/>
          <p:cNvSpPr>
            <a:spLocks noChangeAspect="1" noChangeArrowheads="1"/>
          </p:cNvSpPr>
          <p:nvPr/>
        </p:nvSpPr>
        <p:spPr bwMode="auto">
          <a:xfrm>
            <a:off x="2339975" y="4968875"/>
            <a:ext cx="11763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Digital Music Portal</a:t>
            </a:r>
          </a:p>
        </p:txBody>
      </p:sp>
      <p:sp>
        <p:nvSpPr>
          <p:cNvPr id="304772" name="Rectangle 644"/>
          <p:cNvSpPr>
            <a:spLocks noChangeAspect="1" noChangeArrowheads="1"/>
          </p:cNvSpPr>
          <p:nvPr/>
        </p:nvSpPr>
        <p:spPr bwMode="auto">
          <a:xfrm>
            <a:off x="4011613" y="5078413"/>
            <a:ext cx="1022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Content Server</a:t>
            </a:r>
          </a:p>
        </p:txBody>
      </p:sp>
      <p:sp>
        <p:nvSpPr>
          <p:cNvPr id="304791" name="Rectangle 663"/>
          <p:cNvSpPr>
            <a:spLocks noChangeAspect="1" noChangeArrowheads="1"/>
          </p:cNvSpPr>
          <p:nvPr/>
        </p:nvSpPr>
        <p:spPr bwMode="auto">
          <a:xfrm>
            <a:off x="5580063" y="4897438"/>
            <a:ext cx="1133475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数字音乐通用业务开发平台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USDP</a:t>
            </a:r>
          </a:p>
        </p:txBody>
      </p:sp>
      <p:sp>
        <p:nvSpPr>
          <p:cNvPr id="304803" name="Rectangle 675"/>
          <p:cNvSpPr>
            <a:spLocks noChangeAspect="1" noChangeArrowheads="1"/>
          </p:cNvSpPr>
          <p:nvPr/>
        </p:nvSpPr>
        <p:spPr bwMode="auto">
          <a:xfrm>
            <a:off x="7451725" y="5041900"/>
            <a:ext cx="83343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DRM</a:t>
            </a:r>
          </a:p>
        </p:txBody>
      </p:sp>
      <p:sp>
        <p:nvSpPr>
          <p:cNvPr id="304914" name="Rectangle 786"/>
          <p:cNvSpPr>
            <a:spLocks noChangeAspect="1" noChangeArrowheads="1"/>
          </p:cNvSpPr>
          <p:nvPr/>
        </p:nvSpPr>
        <p:spPr bwMode="auto">
          <a:xfrm>
            <a:off x="581025" y="2019300"/>
            <a:ext cx="10668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Streaming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Media</a:t>
            </a:r>
          </a:p>
          <a:p>
            <a:pPr algn="l"/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流媒体业务系统</a:t>
            </a:r>
          </a:p>
        </p:txBody>
      </p:sp>
      <p:sp>
        <p:nvSpPr>
          <p:cNvPr id="304915" name="Text Box 787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304916" name="Picture 788" descr="图片57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196975"/>
            <a:ext cx="762000" cy="792163"/>
          </a:xfrm>
          <a:prstGeom prst="rect">
            <a:avLst/>
          </a:prstGeom>
          <a:noFill/>
        </p:spPr>
      </p:pic>
      <p:pic>
        <p:nvPicPr>
          <p:cNvPr id="304917" name="Picture 789" descr="图片5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1196975"/>
            <a:ext cx="768350" cy="798513"/>
          </a:xfrm>
          <a:prstGeom prst="rect">
            <a:avLst/>
          </a:prstGeom>
          <a:noFill/>
        </p:spPr>
      </p:pic>
      <p:pic>
        <p:nvPicPr>
          <p:cNvPr id="304918" name="Picture 790" descr="图片5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1123950"/>
            <a:ext cx="768350" cy="798513"/>
          </a:xfrm>
          <a:prstGeom prst="rect">
            <a:avLst/>
          </a:prstGeom>
          <a:noFill/>
        </p:spPr>
      </p:pic>
      <p:pic>
        <p:nvPicPr>
          <p:cNvPr id="304919" name="Picture 791" descr="图片57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1196975"/>
            <a:ext cx="646113" cy="738188"/>
          </a:xfrm>
          <a:prstGeom prst="rect">
            <a:avLst/>
          </a:prstGeom>
          <a:noFill/>
        </p:spPr>
      </p:pic>
      <p:pic>
        <p:nvPicPr>
          <p:cNvPr id="304920" name="Picture 792" descr="图片5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825" y="1557338"/>
            <a:ext cx="1262063" cy="207962"/>
          </a:xfrm>
          <a:prstGeom prst="rect">
            <a:avLst/>
          </a:prstGeom>
          <a:noFill/>
        </p:spPr>
      </p:pic>
      <p:pic>
        <p:nvPicPr>
          <p:cNvPr id="304921" name="Picture 793" descr="图片5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113" y="2636838"/>
            <a:ext cx="603250" cy="920750"/>
          </a:xfrm>
          <a:prstGeom prst="rect">
            <a:avLst/>
          </a:prstGeom>
          <a:noFill/>
        </p:spPr>
      </p:pic>
      <p:pic>
        <p:nvPicPr>
          <p:cNvPr id="304922" name="Picture 794" descr="图片58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781300"/>
            <a:ext cx="1084263" cy="566738"/>
          </a:xfrm>
          <a:prstGeom prst="rect">
            <a:avLst/>
          </a:prstGeom>
          <a:noFill/>
        </p:spPr>
      </p:pic>
      <p:pic>
        <p:nvPicPr>
          <p:cNvPr id="304923" name="Picture 795" descr="图片58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708275"/>
            <a:ext cx="1079500" cy="579438"/>
          </a:xfrm>
          <a:prstGeom prst="rect">
            <a:avLst/>
          </a:prstGeom>
          <a:noFill/>
        </p:spPr>
      </p:pic>
      <p:pic>
        <p:nvPicPr>
          <p:cNvPr id="304924" name="Picture 796" descr="图片58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35600" y="2492375"/>
            <a:ext cx="1109663" cy="701675"/>
          </a:xfrm>
          <a:prstGeom prst="rect">
            <a:avLst/>
          </a:prstGeom>
          <a:noFill/>
        </p:spPr>
      </p:pic>
      <p:pic>
        <p:nvPicPr>
          <p:cNvPr id="304925" name="Picture 797" descr="图片58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636838"/>
            <a:ext cx="706438" cy="738187"/>
          </a:xfrm>
          <a:prstGeom prst="rect">
            <a:avLst/>
          </a:prstGeom>
          <a:noFill/>
        </p:spPr>
      </p:pic>
      <p:pic>
        <p:nvPicPr>
          <p:cNvPr id="304926" name="Picture 798" descr="图片58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4076700"/>
            <a:ext cx="1109662" cy="731838"/>
          </a:xfrm>
          <a:prstGeom prst="rect">
            <a:avLst/>
          </a:prstGeom>
          <a:noFill/>
        </p:spPr>
      </p:pic>
      <p:pic>
        <p:nvPicPr>
          <p:cNvPr id="304927" name="Picture 799" descr="图片58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933825"/>
            <a:ext cx="639763" cy="927100"/>
          </a:xfrm>
          <a:prstGeom prst="rect">
            <a:avLst/>
          </a:prstGeom>
          <a:noFill/>
        </p:spPr>
      </p:pic>
      <p:pic>
        <p:nvPicPr>
          <p:cNvPr id="304928" name="Picture 800" descr="图片58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4005263"/>
            <a:ext cx="603250" cy="927100"/>
          </a:xfrm>
          <a:prstGeom prst="rect">
            <a:avLst/>
          </a:prstGeom>
          <a:noFill/>
        </p:spPr>
      </p:pic>
      <p:pic>
        <p:nvPicPr>
          <p:cNvPr id="304929" name="Picture 801" descr="图片58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1500" y="4149725"/>
            <a:ext cx="725488" cy="755650"/>
          </a:xfrm>
          <a:prstGeom prst="rect">
            <a:avLst/>
          </a:prstGeom>
          <a:noFill/>
        </p:spPr>
      </p:pic>
      <p:pic>
        <p:nvPicPr>
          <p:cNvPr id="304930" name="Picture 802" descr="图片58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3933825"/>
            <a:ext cx="603250" cy="927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10" name="Rectangle 58"/>
          <p:cNvSpPr>
            <a:spLocks noChangeAspect="1" noChangeArrowheads="1"/>
          </p:cNvSpPr>
          <p:nvPr/>
        </p:nvSpPr>
        <p:spPr bwMode="auto">
          <a:xfrm>
            <a:off x="696913" y="1989138"/>
            <a:ext cx="10668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Streaming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Media</a:t>
            </a:r>
          </a:p>
          <a:p>
            <a:pPr algn="l"/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流媒体业务系统</a:t>
            </a:r>
          </a:p>
        </p:txBody>
      </p:sp>
      <p:sp>
        <p:nvSpPr>
          <p:cNvPr id="305211" name="Rectangle 59"/>
          <p:cNvSpPr>
            <a:spLocks noChangeAspect="1" noChangeArrowheads="1"/>
          </p:cNvSpPr>
          <p:nvPr/>
        </p:nvSpPr>
        <p:spPr bwMode="auto">
          <a:xfrm>
            <a:off x="2414588" y="2160588"/>
            <a:ext cx="78898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MPEG</a:t>
            </a:r>
          </a:p>
        </p:txBody>
      </p:sp>
      <p:sp>
        <p:nvSpPr>
          <p:cNvPr id="305213" name="Rectangle 61"/>
          <p:cNvSpPr>
            <a:spLocks noChangeAspect="1" noChangeArrowheads="1"/>
          </p:cNvSpPr>
          <p:nvPr/>
        </p:nvSpPr>
        <p:spPr bwMode="auto">
          <a:xfrm>
            <a:off x="5980113" y="1944688"/>
            <a:ext cx="320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ea typeface="黑体" pitchFamily="49" charset="-122"/>
              </a:rPr>
              <a:t>CD</a:t>
            </a:r>
          </a:p>
          <a:p>
            <a:r>
              <a:rPr lang="en-US" altLang="zh-CN" b="0">
                <a:ea typeface="黑体" pitchFamily="49" charset="-122"/>
              </a:rPr>
              <a:t>DVD</a:t>
            </a:r>
          </a:p>
        </p:txBody>
      </p:sp>
      <p:sp>
        <p:nvSpPr>
          <p:cNvPr id="305214" name="Rectangle 62"/>
          <p:cNvSpPr>
            <a:spLocks noChangeAspect="1" noChangeArrowheads="1"/>
          </p:cNvSpPr>
          <p:nvPr/>
        </p:nvSpPr>
        <p:spPr bwMode="auto">
          <a:xfrm>
            <a:off x="7378700" y="1916113"/>
            <a:ext cx="7937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DVD Player</a:t>
            </a:r>
          </a:p>
        </p:txBody>
      </p:sp>
      <p:sp>
        <p:nvSpPr>
          <p:cNvPr id="305215" name="Rectangle 63"/>
          <p:cNvSpPr>
            <a:spLocks noChangeAspect="1" noChangeArrowheads="1"/>
          </p:cNvSpPr>
          <p:nvPr/>
        </p:nvSpPr>
        <p:spPr bwMode="auto">
          <a:xfrm>
            <a:off x="822325" y="3462338"/>
            <a:ext cx="812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EPG Server</a:t>
            </a:r>
          </a:p>
        </p:txBody>
      </p:sp>
      <p:sp>
        <p:nvSpPr>
          <p:cNvPr id="305644" name="Rectangle 492"/>
          <p:cNvSpPr>
            <a:spLocks noChangeAspect="1" noChangeArrowheads="1"/>
          </p:cNvSpPr>
          <p:nvPr/>
        </p:nvSpPr>
        <p:spPr bwMode="auto">
          <a:xfrm>
            <a:off x="2519363" y="3429000"/>
            <a:ext cx="828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VOD Center</a:t>
            </a:r>
          </a:p>
        </p:txBody>
      </p:sp>
      <p:sp>
        <p:nvSpPr>
          <p:cNvPr id="305645" name="Rectangle 493"/>
          <p:cNvSpPr>
            <a:spLocks noChangeAspect="1" noChangeArrowheads="1"/>
          </p:cNvSpPr>
          <p:nvPr/>
        </p:nvSpPr>
        <p:spPr bwMode="auto">
          <a:xfrm>
            <a:off x="4130675" y="3429000"/>
            <a:ext cx="75882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Edge Node</a:t>
            </a:r>
          </a:p>
        </p:txBody>
      </p:sp>
      <p:sp>
        <p:nvSpPr>
          <p:cNvPr id="305646" name="Rectangle 494"/>
          <p:cNvSpPr>
            <a:spLocks noChangeAspect="1" noChangeArrowheads="1"/>
          </p:cNvSpPr>
          <p:nvPr/>
        </p:nvSpPr>
        <p:spPr bwMode="auto">
          <a:xfrm>
            <a:off x="5470525" y="3241675"/>
            <a:ext cx="11890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Content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Authentication 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Center</a:t>
            </a:r>
          </a:p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CA</a:t>
            </a:r>
            <a:endParaRPr lang="en-US" altLang="zh-CN" b="0">
              <a:solidFill>
                <a:srgbClr val="242729"/>
              </a:solidFill>
              <a:ea typeface="黑体" pitchFamily="49" charset="-122"/>
            </a:endParaRPr>
          </a:p>
        </p:txBody>
      </p:sp>
      <p:sp>
        <p:nvSpPr>
          <p:cNvPr id="305781" name="Rectangle 629"/>
          <p:cNvSpPr>
            <a:spLocks noChangeAspect="1" noChangeArrowheads="1"/>
          </p:cNvSpPr>
          <p:nvPr/>
        </p:nvSpPr>
        <p:spPr bwMode="auto">
          <a:xfrm>
            <a:off x="7388225" y="3429000"/>
            <a:ext cx="9540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BTV Headend</a:t>
            </a:r>
          </a:p>
        </p:txBody>
      </p:sp>
      <p:sp>
        <p:nvSpPr>
          <p:cNvPr id="305782" name="Rectangle 630"/>
          <p:cNvSpPr>
            <a:spLocks noChangeAspect="1" noChangeArrowheads="1"/>
          </p:cNvSpPr>
          <p:nvPr/>
        </p:nvSpPr>
        <p:spPr bwMode="auto">
          <a:xfrm>
            <a:off x="892175" y="4897438"/>
            <a:ext cx="7747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Middleware</a:t>
            </a:r>
          </a:p>
        </p:txBody>
      </p:sp>
      <p:sp>
        <p:nvSpPr>
          <p:cNvPr id="305783" name="Rectangle 631"/>
          <p:cNvSpPr>
            <a:spLocks noChangeAspect="1" noChangeArrowheads="1"/>
          </p:cNvSpPr>
          <p:nvPr/>
        </p:nvSpPr>
        <p:spPr bwMode="auto">
          <a:xfrm>
            <a:off x="2339975" y="4968875"/>
            <a:ext cx="11763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Digital Music Portal</a:t>
            </a:r>
          </a:p>
        </p:txBody>
      </p:sp>
      <p:sp>
        <p:nvSpPr>
          <p:cNvPr id="305784" name="Rectangle 632"/>
          <p:cNvSpPr>
            <a:spLocks noChangeAspect="1" noChangeArrowheads="1"/>
          </p:cNvSpPr>
          <p:nvPr/>
        </p:nvSpPr>
        <p:spPr bwMode="auto">
          <a:xfrm>
            <a:off x="4011613" y="4941888"/>
            <a:ext cx="1022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Content Server</a:t>
            </a:r>
          </a:p>
        </p:txBody>
      </p:sp>
      <p:sp>
        <p:nvSpPr>
          <p:cNvPr id="305785" name="Rectangle 633"/>
          <p:cNvSpPr>
            <a:spLocks noChangeAspect="1" noChangeArrowheads="1"/>
          </p:cNvSpPr>
          <p:nvPr/>
        </p:nvSpPr>
        <p:spPr bwMode="auto">
          <a:xfrm>
            <a:off x="5580063" y="4897438"/>
            <a:ext cx="1133475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</a:rPr>
              <a:t>数字音乐通用业务开发平台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USDP</a:t>
            </a:r>
          </a:p>
        </p:txBody>
      </p:sp>
      <p:sp>
        <p:nvSpPr>
          <p:cNvPr id="305786" name="Rectangle 634"/>
          <p:cNvSpPr>
            <a:spLocks noChangeAspect="1" noChangeArrowheads="1"/>
          </p:cNvSpPr>
          <p:nvPr/>
        </p:nvSpPr>
        <p:spPr bwMode="auto">
          <a:xfrm>
            <a:off x="7483475" y="5041900"/>
            <a:ext cx="833438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DRM</a:t>
            </a:r>
          </a:p>
        </p:txBody>
      </p:sp>
      <p:sp>
        <p:nvSpPr>
          <p:cNvPr id="305925" name="Rectangle 773"/>
          <p:cNvSpPr>
            <a:spLocks noChangeAspect="1" noChangeArrowheads="1"/>
          </p:cNvSpPr>
          <p:nvPr/>
        </p:nvSpPr>
        <p:spPr bwMode="auto">
          <a:xfrm>
            <a:off x="466725" y="684213"/>
            <a:ext cx="3424238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872" tIns="39436" rIns="78872" bIns="39436" anchor="ctr"/>
          <a:lstStyle/>
          <a:p>
            <a:r>
              <a:rPr lang="en-US" altLang="zh-CN" sz="1400">
                <a:solidFill>
                  <a:schemeClr val="tx2"/>
                </a:solidFill>
              </a:rPr>
              <a:t>Digital Media &amp; Entertainment Product Line Icons</a:t>
            </a:r>
            <a:r>
              <a:rPr lang="zh-CN" altLang="en-US" sz="1400">
                <a:solidFill>
                  <a:schemeClr val="tx2"/>
                </a:solidFill>
              </a:rPr>
              <a:t>数字娱乐部分</a:t>
            </a:r>
          </a:p>
        </p:txBody>
      </p:sp>
      <p:sp>
        <p:nvSpPr>
          <p:cNvPr id="305927" name="Rectangle 775"/>
          <p:cNvSpPr>
            <a:spLocks noChangeAspect="1" noChangeArrowheads="1"/>
          </p:cNvSpPr>
          <p:nvPr/>
        </p:nvSpPr>
        <p:spPr bwMode="auto">
          <a:xfrm>
            <a:off x="4133850" y="2160588"/>
            <a:ext cx="8699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242729"/>
                </a:solidFill>
                <a:ea typeface="黑体" pitchFamily="49" charset="-122"/>
              </a:rPr>
              <a:t>编码</a:t>
            </a:r>
            <a:r>
              <a:rPr lang="en-US" altLang="zh-CN" b="0">
                <a:solidFill>
                  <a:srgbClr val="242729"/>
                </a:solidFill>
                <a:ea typeface="黑体" pitchFamily="49" charset="-122"/>
              </a:rPr>
              <a:t>Encoder</a:t>
            </a:r>
          </a:p>
        </p:txBody>
      </p:sp>
      <p:sp>
        <p:nvSpPr>
          <p:cNvPr id="305928" name="Text Box 776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305929" name="Picture 777" descr="图片5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123950"/>
            <a:ext cx="768350" cy="798513"/>
          </a:xfrm>
          <a:prstGeom prst="rect">
            <a:avLst/>
          </a:prstGeom>
          <a:noFill/>
        </p:spPr>
      </p:pic>
      <p:pic>
        <p:nvPicPr>
          <p:cNvPr id="305930" name="Picture 778" descr="图片59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1268413"/>
            <a:ext cx="768350" cy="798512"/>
          </a:xfrm>
          <a:prstGeom prst="rect">
            <a:avLst/>
          </a:prstGeom>
          <a:noFill/>
        </p:spPr>
      </p:pic>
      <p:pic>
        <p:nvPicPr>
          <p:cNvPr id="305931" name="Picture 779" descr="图片5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1196975"/>
            <a:ext cx="768350" cy="798513"/>
          </a:xfrm>
          <a:prstGeom prst="rect">
            <a:avLst/>
          </a:prstGeom>
          <a:noFill/>
        </p:spPr>
      </p:pic>
      <p:pic>
        <p:nvPicPr>
          <p:cNvPr id="305932" name="Picture 780" descr="图片59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123950"/>
            <a:ext cx="646113" cy="749300"/>
          </a:xfrm>
          <a:prstGeom prst="rect">
            <a:avLst/>
          </a:prstGeom>
          <a:noFill/>
        </p:spPr>
      </p:pic>
      <p:pic>
        <p:nvPicPr>
          <p:cNvPr id="305933" name="Picture 781" descr="图片5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825" y="1412875"/>
            <a:ext cx="1268413" cy="207963"/>
          </a:xfrm>
          <a:prstGeom prst="rect">
            <a:avLst/>
          </a:prstGeom>
          <a:noFill/>
        </p:spPr>
      </p:pic>
      <p:pic>
        <p:nvPicPr>
          <p:cNvPr id="305934" name="Picture 782" descr="图片5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550" y="2565400"/>
            <a:ext cx="603250" cy="927100"/>
          </a:xfrm>
          <a:prstGeom prst="rect">
            <a:avLst/>
          </a:prstGeom>
          <a:noFill/>
        </p:spPr>
      </p:pic>
      <p:pic>
        <p:nvPicPr>
          <p:cNvPr id="305935" name="Picture 783" descr="图片5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636838"/>
            <a:ext cx="1169988" cy="609600"/>
          </a:xfrm>
          <a:prstGeom prst="rect">
            <a:avLst/>
          </a:prstGeom>
          <a:noFill/>
        </p:spPr>
      </p:pic>
      <p:pic>
        <p:nvPicPr>
          <p:cNvPr id="305936" name="Picture 784" descr="图片59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636838"/>
            <a:ext cx="1169988" cy="622300"/>
          </a:xfrm>
          <a:prstGeom prst="rect">
            <a:avLst/>
          </a:prstGeom>
          <a:noFill/>
        </p:spPr>
      </p:pic>
      <p:pic>
        <p:nvPicPr>
          <p:cNvPr id="305937" name="Picture 785" descr="图片5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492375"/>
            <a:ext cx="1195387" cy="749300"/>
          </a:xfrm>
          <a:prstGeom prst="rect">
            <a:avLst/>
          </a:prstGeom>
          <a:noFill/>
        </p:spPr>
      </p:pic>
      <p:pic>
        <p:nvPicPr>
          <p:cNvPr id="305938" name="Picture 786" descr="图片5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492375"/>
            <a:ext cx="706438" cy="738188"/>
          </a:xfrm>
          <a:prstGeom prst="rect">
            <a:avLst/>
          </a:prstGeom>
          <a:noFill/>
        </p:spPr>
      </p:pic>
      <p:pic>
        <p:nvPicPr>
          <p:cNvPr id="305939" name="Picture 787" descr="图片59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933825"/>
            <a:ext cx="1195387" cy="779463"/>
          </a:xfrm>
          <a:prstGeom prst="rect">
            <a:avLst/>
          </a:prstGeom>
          <a:noFill/>
        </p:spPr>
      </p:pic>
      <p:pic>
        <p:nvPicPr>
          <p:cNvPr id="305940" name="Picture 788" descr="图片6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27313" y="3789363"/>
            <a:ext cx="639762" cy="920750"/>
          </a:xfrm>
          <a:prstGeom prst="rect">
            <a:avLst/>
          </a:prstGeom>
          <a:noFill/>
        </p:spPr>
      </p:pic>
      <p:pic>
        <p:nvPicPr>
          <p:cNvPr id="305941" name="Picture 789" descr="图片6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40200" y="3860800"/>
            <a:ext cx="596900" cy="920750"/>
          </a:xfrm>
          <a:prstGeom prst="rect">
            <a:avLst/>
          </a:prstGeom>
          <a:noFill/>
        </p:spPr>
      </p:pic>
      <p:pic>
        <p:nvPicPr>
          <p:cNvPr id="305942" name="Picture 790" descr="图片60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1500" y="4076700"/>
            <a:ext cx="725488" cy="762000"/>
          </a:xfrm>
          <a:prstGeom prst="rect">
            <a:avLst/>
          </a:prstGeom>
          <a:noFill/>
        </p:spPr>
      </p:pic>
      <p:pic>
        <p:nvPicPr>
          <p:cNvPr id="305943" name="Picture 791" descr="图片60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24750" y="3933825"/>
            <a:ext cx="603250" cy="920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80" name="Rectangle 4"/>
          <p:cNvSpPr>
            <a:spLocks noChangeAspect="1" noChangeArrowheads="1"/>
          </p:cNvSpPr>
          <p:nvPr/>
        </p:nvSpPr>
        <p:spPr bwMode="auto">
          <a:xfrm>
            <a:off x="801688" y="1798638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PIMC</a:t>
            </a:r>
            <a:endParaRPr lang="en-US" altLang="zh-CN" b="0"/>
          </a:p>
        </p:txBody>
      </p:sp>
      <p:sp>
        <p:nvSpPr>
          <p:cNvPr id="254981" name="Rectangle 5"/>
          <p:cNvSpPr>
            <a:spLocks noChangeAspect="1" noChangeArrowheads="1"/>
          </p:cNvSpPr>
          <p:nvPr/>
        </p:nvSpPr>
        <p:spPr bwMode="auto">
          <a:xfrm>
            <a:off x="4151313" y="1798638"/>
            <a:ext cx="3476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PISA</a:t>
            </a:r>
            <a:endParaRPr lang="en-US" altLang="zh-CN" b="0"/>
          </a:p>
        </p:txBody>
      </p:sp>
      <p:sp>
        <p:nvSpPr>
          <p:cNvPr id="254983" name="Rectangle 7"/>
          <p:cNvSpPr>
            <a:spLocks noChangeAspect="1" noChangeArrowheads="1"/>
          </p:cNvSpPr>
          <p:nvPr/>
        </p:nvSpPr>
        <p:spPr bwMode="auto">
          <a:xfrm>
            <a:off x="5730875" y="1798638"/>
            <a:ext cx="4746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MMSG</a:t>
            </a:r>
            <a:endParaRPr lang="en-US" altLang="zh-CN" b="0"/>
          </a:p>
        </p:txBody>
      </p:sp>
      <p:sp>
        <p:nvSpPr>
          <p:cNvPr id="254984" name="Rectangle 8"/>
          <p:cNvSpPr>
            <a:spLocks noChangeAspect="1" noChangeArrowheads="1"/>
          </p:cNvSpPr>
          <p:nvPr/>
        </p:nvSpPr>
        <p:spPr bwMode="auto">
          <a:xfrm>
            <a:off x="7054850" y="1798638"/>
            <a:ext cx="103981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MMSBroadcast</a:t>
            </a:r>
            <a:endParaRPr lang="en-US" altLang="zh-CN" b="0"/>
          </a:p>
        </p:txBody>
      </p:sp>
      <p:sp>
        <p:nvSpPr>
          <p:cNvPr id="254985" name="Rectangle 9"/>
          <p:cNvSpPr>
            <a:spLocks noChangeAspect="1" noChangeArrowheads="1"/>
          </p:cNvSpPr>
          <p:nvPr/>
        </p:nvSpPr>
        <p:spPr bwMode="auto">
          <a:xfrm>
            <a:off x="2408238" y="1798638"/>
            <a:ext cx="4746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MMEG</a:t>
            </a:r>
            <a:endParaRPr lang="en-US" altLang="zh-CN" b="0"/>
          </a:p>
        </p:txBody>
      </p:sp>
      <p:sp>
        <p:nvSpPr>
          <p:cNvPr id="255147" name="Rectangle 171"/>
          <p:cNvSpPr>
            <a:spLocks noChangeAspect="1" noChangeArrowheads="1"/>
          </p:cNvSpPr>
          <p:nvPr/>
        </p:nvSpPr>
        <p:spPr bwMode="auto">
          <a:xfrm>
            <a:off x="641350" y="3309938"/>
            <a:ext cx="7953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MMSExpert</a:t>
            </a:r>
            <a:endParaRPr lang="en-US" altLang="zh-CN" b="0"/>
          </a:p>
        </p:txBody>
      </p:sp>
      <p:sp>
        <p:nvSpPr>
          <p:cNvPr id="255847" name="Rectangle 871"/>
          <p:cNvSpPr>
            <a:spLocks noChangeAspect="1" noChangeArrowheads="1"/>
          </p:cNvSpPr>
          <p:nvPr/>
        </p:nvSpPr>
        <p:spPr bwMode="auto">
          <a:xfrm>
            <a:off x="2411413" y="3325813"/>
            <a:ext cx="5159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MMBox</a:t>
            </a:r>
            <a:endParaRPr lang="en-US" altLang="zh-CN" b="0"/>
          </a:p>
        </p:txBody>
      </p:sp>
      <p:sp>
        <p:nvSpPr>
          <p:cNvPr id="255848" name="Rectangle 872"/>
          <p:cNvSpPr>
            <a:spLocks noChangeAspect="1" noChangeArrowheads="1"/>
          </p:cNvSpPr>
          <p:nvPr/>
        </p:nvSpPr>
        <p:spPr bwMode="auto">
          <a:xfrm>
            <a:off x="5851525" y="3325813"/>
            <a:ext cx="320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ADC</a:t>
            </a:r>
            <a:endParaRPr lang="en-US" altLang="zh-CN" b="0"/>
          </a:p>
        </p:txBody>
      </p:sp>
      <p:sp>
        <p:nvSpPr>
          <p:cNvPr id="255849" name="Rectangle 873"/>
          <p:cNvSpPr>
            <a:spLocks noChangeAspect="1" noChangeArrowheads="1"/>
          </p:cNvSpPr>
          <p:nvPr/>
        </p:nvSpPr>
        <p:spPr bwMode="auto">
          <a:xfrm>
            <a:off x="7481888" y="3325813"/>
            <a:ext cx="3984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ATAE</a:t>
            </a:r>
            <a:endParaRPr lang="en-US" altLang="zh-CN" b="0"/>
          </a:p>
        </p:txBody>
      </p:sp>
      <p:sp>
        <p:nvSpPr>
          <p:cNvPr id="272900" name="Rectangle 1540"/>
          <p:cNvSpPr>
            <a:spLocks noChangeAspect="1" noChangeArrowheads="1"/>
          </p:cNvSpPr>
          <p:nvPr/>
        </p:nvSpPr>
        <p:spPr bwMode="auto">
          <a:xfrm>
            <a:off x="4059238" y="3141663"/>
            <a:ext cx="658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eSpace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</a:rPr>
              <a:t>mCentrex</a:t>
            </a:r>
          </a:p>
        </p:txBody>
      </p:sp>
      <p:sp>
        <p:nvSpPr>
          <p:cNvPr id="272901" name="Text Box 1541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72902" name="Picture 1542" descr="图片6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836613"/>
            <a:ext cx="585787" cy="895350"/>
          </a:xfrm>
          <a:prstGeom prst="rect">
            <a:avLst/>
          </a:prstGeom>
          <a:noFill/>
        </p:spPr>
      </p:pic>
      <p:pic>
        <p:nvPicPr>
          <p:cNvPr id="272903" name="Picture 1543" descr="图片6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08050"/>
            <a:ext cx="706438" cy="738188"/>
          </a:xfrm>
          <a:prstGeom prst="rect">
            <a:avLst/>
          </a:prstGeom>
          <a:noFill/>
        </p:spPr>
      </p:pic>
      <p:pic>
        <p:nvPicPr>
          <p:cNvPr id="272904" name="Picture 1544" descr="图片6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701675" cy="738188"/>
          </a:xfrm>
          <a:prstGeom prst="rect">
            <a:avLst/>
          </a:prstGeom>
          <a:noFill/>
        </p:spPr>
      </p:pic>
      <p:pic>
        <p:nvPicPr>
          <p:cNvPr id="272905" name="Picture 1545" descr="图片60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836613"/>
            <a:ext cx="585788" cy="895350"/>
          </a:xfrm>
          <a:prstGeom prst="rect">
            <a:avLst/>
          </a:prstGeom>
          <a:noFill/>
        </p:spPr>
      </p:pic>
      <p:pic>
        <p:nvPicPr>
          <p:cNvPr id="272906" name="Picture 1546" descr="图片6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765175"/>
            <a:ext cx="579438" cy="895350"/>
          </a:xfrm>
          <a:prstGeom prst="rect">
            <a:avLst/>
          </a:prstGeom>
          <a:noFill/>
        </p:spPr>
      </p:pic>
      <p:pic>
        <p:nvPicPr>
          <p:cNvPr id="272907" name="Picture 1547" descr="图片60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246313"/>
            <a:ext cx="585787" cy="895350"/>
          </a:xfrm>
          <a:prstGeom prst="rect">
            <a:avLst/>
          </a:prstGeom>
          <a:noFill/>
        </p:spPr>
      </p:pic>
      <p:pic>
        <p:nvPicPr>
          <p:cNvPr id="272908" name="Picture 1548" descr="图片6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975" y="2349500"/>
            <a:ext cx="596900" cy="908050"/>
          </a:xfrm>
          <a:prstGeom prst="rect">
            <a:avLst/>
          </a:prstGeom>
          <a:noFill/>
        </p:spPr>
      </p:pic>
      <p:pic>
        <p:nvPicPr>
          <p:cNvPr id="272909" name="Picture 1549" descr="图片6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276475"/>
            <a:ext cx="701675" cy="725488"/>
          </a:xfrm>
          <a:prstGeom prst="rect">
            <a:avLst/>
          </a:prstGeom>
          <a:noFill/>
        </p:spPr>
      </p:pic>
      <p:pic>
        <p:nvPicPr>
          <p:cNvPr id="272910" name="Picture 1550" descr="图片6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349500"/>
            <a:ext cx="706438" cy="725488"/>
          </a:xfrm>
          <a:prstGeom prst="rect">
            <a:avLst/>
          </a:prstGeom>
          <a:noFill/>
        </p:spPr>
      </p:pic>
      <p:pic>
        <p:nvPicPr>
          <p:cNvPr id="272911" name="Picture 1551" descr="图片6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5825" y="2349500"/>
            <a:ext cx="658813" cy="847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spect="1" noChangeArrowheads="1"/>
          </p:cNvSpPr>
          <p:nvPr/>
        </p:nvSpPr>
        <p:spPr bwMode="auto">
          <a:xfrm>
            <a:off x="873125" y="1868488"/>
            <a:ext cx="381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PIMC</a:t>
            </a:r>
            <a:endParaRPr lang="en-US" altLang="zh-CN" b="0"/>
          </a:p>
        </p:txBody>
      </p:sp>
      <p:sp>
        <p:nvSpPr>
          <p:cNvPr id="271365" name="Rectangle 5"/>
          <p:cNvSpPr>
            <a:spLocks noChangeAspect="1" noChangeArrowheads="1"/>
          </p:cNvSpPr>
          <p:nvPr/>
        </p:nvSpPr>
        <p:spPr bwMode="auto">
          <a:xfrm>
            <a:off x="4222750" y="1868488"/>
            <a:ext cx="2460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PIS</a:t>
            </a:r>
            <a:endParaRPr lang="en-US" altLang="zh-CN" b="0"/>
          </a:p>
        </p:txBody>
      </p:sp>
      <p:sp>
        <p:nvSpPr>
          <p:cNvPr id="271366" name="Rectangle 6"/>
          <p:cNvSpPr>
            <a:spLocks noChangeAspect="1" noChangeArrowheads="1"/>
          </p:cNvSpPr>
          <p:nvPr/>
        </p:nvSpPr>
        <p:spPr bwMode="auto">
          <a:xfrm>
            <a:off x="4514850" y="1868488"/>
            <a:ext cx="101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A</a:t>
            </a:r>
            <a:endParaRPr lang="en-US" altLang="zh-CN" b="0"/>
          </a:p>
        </p:txBody>
      </p:sp>
      <p:sp>
        <p:nvSpPr>
          <p:cNvPr id="271367" name="Rectangle 7"/>
          <p:cNvSpPr>
            <a:spLocks noChangeAspect="1" noChangeArrowheads="1"/>
          </p:cNvSpPr>
          <p:nvPr/>
        </p:nvSpPr>
        <p:spPr bwMode="auto">
          <a:xfrm>
            <a:off x="5802313" y="1868488"/>
            <a:ext cx="4746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MMSG</a:t>
            </a:r>
            <a:endParaRPr lang="en-US" altLang="zh-CN" b="0"/>
          </a:p>
        </p:txBody>
      </p:sp>
      <p:sp>
        <p:nvSpPr>
          <p:cNvPr id="271368" name="Rectangle 8"/>
          <p:cNvSpPr>
            <a:spLocks noChangeAspect="1" noChangeArrowheads="1"/>
          </p:cNvSpPr>
          <p:nvPr/>
        </p:nvSpPr>
        <p:spPr bwMode="auto">
          <a:xfrm>
            <a:off x="7126288" y="1868488"/>
            <a:ext cx="10398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MMSBroadcast</a:t>
            </a:r>
            <a:endParaRPr lang="en-US" altLang="zh-CN" b="0"/>
          </a:p>
        </p:txBody>
      </p:sp>
      <p:sp>
        <p:nvSpPr>
          <p:cNvPr id="271369" name="Rectangle 9"/>
          <p:cNvSpPr>
            <a:spLocks noChangeAspect="1" noChangeArrowheads="1"/>
          </p:cNvSpPr>
          <p:nvPr/>
        </p:nvSpPr>
        <p:spPr bwMode="auto">
          <a:xfrm>
            <a:off x="2479675" y="1868488"/>
            <a:ext cx="4746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MMEG</a:t>
            </a:r>
            <a:endParaRPr lang="en-US" altLang="zh-CN" b="0"/>
          </a:p>
        </p:txBody>
      </p:sp>
      <p:sp>
        <p:nvSpPr>
          <p:cNvPr id="271531" name="Rectangle 171"/>
          <p:cNvSpPr>
            <a:spLocks noChangeAspect="1" noChangeArrowheads="1"/>
          </p:cNvSpPr>
          <p:nvPr/>
        </p:nvSpPr>
        <p:spPr bwMode="auto">
          <a:xfrm>
            <a:off x="611188" y="3308350"/>
            <a:ext cx="795337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MMSExpert</a:t>
            </a:r>
            <a:endParaRPr lang="en-US" altLang="zh-CN" b="0"/>
          </a:p>
        </p:txBody>
      </p:sp>
      <p:sp>
        <p:nvSpPr>
          <p:cNvPr id="271563" name="Rectangle 203"/>
          <p:cNvSpPr>
            <a:spLocks noChangeAspect="1" noChangeArrowheads="1"/>
          </p:cNvSpPr>
          <p:nvPr/>
        </p:nvSpPr>
        <p:spPr bwMode="auto">
          <a:xfrm>
            <a:off x="2482850" y="3316288"/>
            <a:ext cx="5159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MMBox</a:t>
            </a:r>
            <a:endParaRPr lang="en-US" altLang="zh-CN" b="0"/>
          </a:p>
        </p:txBody>
      </p:sp>
      <p:sp>
        <p:nvSpPr>
          <p:cNvPr id="271564" name="Rectangle 204"/>
          <p:cNvSpPr>
            <a:spLocks noChangeAspect="1" noChangeArrowheads="1"/>
          </p:cNvSpPr>
          <p:nvPr/>
        </p:nvSpPr>
        <p:spPr bwMode="auto">
          <a:xfrm>
            <a:off x="5922963" y="3316288"/>
            <a:ext cx="320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ADC</a:t>
            </a:r>
            <a:endParaRPr lang="en-US" altLang="zh-CN" b="0"/>
          </a:p>
        </p:txBody>
      </p:sp>
      <p:sp>
        <p:nvSpPr>
          <p:cNvPr id="271565" name="Rectangle 205"/>
          <p:cNvSpPr>
            <a:spLocks noChangeAspect="1" noChangeArrowheads="1"/>
          </p:cNvSpPr>
          <p:nvPr/>
        </p:nvSpPr>
        <p:spPr bwMode="auto">
          <a:xfrm>
            <a:off x="7553325" y="3316288"/>
            <a:ext cx="1952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AT</a:t>
            </a:r>
            <a:endParaRPr lang="en-US" altLang="zh-CN" b="0"/>
          </a:p>
        </p:txBody>
      </p:sp>
      <p:sp>
        <p:nvSpPr>
          <p:cNvPr id="271566" name="Rectangle 206"/>
          <p:cNvSpPr>
            <a:spLocks noChangeAspect="1" noChangeArrowheads="1"/>
          </p:cNvSpPr>
          <p:nvPr/>
        </p:nvSpPr>
        <p:spPr bwMode="auto">
          <a:xfrm>
            <a:off x="7758113" y="3316288"/>
            <a:ext cx="203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</a:rPr>
              <a:t>AE</a:t>
            </a:r>
            <a:endParaRPr lang="en-US" altLang="zh-CN" b="0"/>
          </a:p>
        </p:txBody>
      </p:sp>
      <p:sp>
        <p:nvSpPr>
          <p:cNvPr id="271567" name="Rectangle 207"/>
          <p:cNvSpPr>
            <a:spLocks noChangeAspect="1" noChangeArrowheads="1"/>
          </p:cNvSpPr>
          <p:nvPr/>
        </p:nvSpPr>
        <p:spPr bwMode="auto">
          <a:xfrm>
            <a:off x="4059238" y="3316288"/>
            <a:ext cx="658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/>
              <a:t>eSpace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</a:rPr>
              <a:t>mCentrex</a:t>
            </a:r>
          </a:p>
        </p:txBody>
      </p:sp>
      <p:sp>
        <p:nvSpPr>
          <p:cNvPr id="272232" name="Text Box 872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业软图标</a:t>
            </a:r>
          </a:p>
        </p:txBody>
      </p:sp>
      <p:pic>
        <p:nvPicPr>
          <p:cNvPr id="272233" name="Picture 873" descr="图片6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908050"/>
            <a:ext cx="585788" cy="890588"/>
          </a:xfrm>
          <a:prstGeom prst="rect">
            <a:avLst/>
          </a:prstGeom>
          <a:noFill/>
        </p:spPr>
      </p:pic>
      <p:pic>
        <p:nvPicPr>
          <p:cNvPr id="272234" name="Picture 874" descr="图片6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981075"/>
            <a:ext cx="701675" cy="731838"/>
          </a:xfrm>
          <a:prstGeom prst="rect">
            <a:avLst/>
          </a:prstGeom>
          <a:noFill/>
        </p:spPr>
      </p:pic>
      <p:pic>
        <p:nvPicPr>
          <p:cNvPr id="272235" name="Picture 875" descr="图片6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81075"/>
            <a:ext cx="701675" cy="731838"/>
          </a:xfrm>
          <a:prstGeom prst="rect">
            <a:avLst/>
          </a:prstGeom>
          <a:noFill/>
        </p:spPr>
      </p:pic>
      <p:pic>
        <p:nvPicPr>
          <p:cNvPr id="272236" name="Picture 876" descr="图片6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908050"/>
            <a:ext cx="585788" cy="890588"/>
          </a:xfrm>
          <a:prstGeom prst="rect">
            <a:avLst/>
          </a:prstGeom>
          <a:noFill/>
        </p:spPr>
      </p:pic>
      <p:pic>
        <p:nvPicPr>
          <p:cNvPr id="272237" name="Picture 877" descr="图片6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08050"/>
            <a:ext cx="585788" cy="890588"/>
          </a:xfrm>
          <a:prstGeom prst="rect">
            <a:avLst/>
          </a:prstGeom>
          <a:noFill/>
        </p:spPr>
      </p:pic>
      <p:pic>
        <p:nvPicPr>
          <p:cNvPr id="272238" name="Picture 878" descr="图片6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349500"/>
            <a:ext cx="585788" cy="895350"/>
          </a:xfrm>
          <a:prstGeom prst="rect">
            <a:avLst/>
          </a:prstGeom>
          <a:noFill/>
        </p:spPr>
      </p:pic>
      <p:pic>
        <p:nvPicPr>
          <p:cNvPr id="272239" name="Picture 879" descr="图片6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413" y="2349500"/>
            <a:ext cx="590550" cy="901700"/>
          </a:xfrm>
          <a:prstGeom prst="rect">
            <a:avLst/>
          </a:prstGeom>
          <a:noFill/>
        </p:spPr>
      </p:pic>
      <p:pic>
        <p:nvPicPr>
          <p:cNvPr id="272240" name="Picture 880" descr="图片6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420938"/>
            <a:ext cx="706437" cy="731837"/>
          </a:xfrm>
          <a:prstGeom prst="rect">
            <a:avLst/>
          </a:prstGeom>
          <a:noFill/>
        </p:spPr>
      </p:pic>
      <p:pic>
        <p:nvPicPr>
          <p:cNvPr id="272241" name="Picture 881" descr="图片62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420938"/>
            <a:ext cx="701675" cy="731837"/>
          </a:xfrm>
          <a:prstGeom prst="rect">
            <a:avLst/>
          </a:prstGeom>
          <a:noFill/>
        </p:spPr>
      </p:pic>
      <p:pic>
        <p:nvPicPr>
          <p:cNvPr id="272242" name="Picture 882" descr="图片62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1725" y="2349500"/>
            <a:ext cx="652463" cy="847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ChangeArrowheads="1"/>
          </p:cNvSpPr>
          <p:nvPr/>
        </p:nvSpPr>
        <p:spPr bwMode="auto">
          <a:xfrm>
            <a:off x="827088" y="1916113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大电视墙</a:t>
            </a:r>
            <a:endParaRPr lang="zh-CN" altLang="en-US"/>
          </a:p>
        </p:txBody>
      </p:sp>
      <p:sp>
        <p:nvSpPr>
          <p:cNvPr id="409603" name="Rectangle 3"/>
          <p:cNvSpPr>
            <a:spLocks noChangeArrowheads="1"/>
          </p:cNvSpPr>
          <p:nvPr/>
        </p:nvSpPr>
        <p:spPr bwMode="auto">
          <a:xfrm>
            <a:off x="2555875" y="3357563"/>
            <a:ext cx="762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带云台的枪机</a:t>
            </a:r>
            <a:endParaRPr lang="zh-CN" altLang="en-US"/>
          </a:p>
        </p:txBody>
      </p:sp>
      <p:sp>
        <p:nvSpPr>
          <p:cNvPr id="409604" name="Rectangle 4"/>
          <p:cNvSpPr>
            <a:spLocks noChangeArrowheads="1"/>
          </p:cNvSpPr>
          <p:nvPr/>
        </p:nvSpPr>
        <p:spPr bwMode="auto">
          <a:xfrm>
            <a:off x="4140200" y="3357563"/>
            <a:ext cx="889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不带云台的枪机</a:t>
            </a:r>
            <a:endParaRPr lang="zh-CN" altLang="en-US"/>
          </a:p>
        </p:txBody>
      </p:sp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4227513" y="4730750"/>
            <a:ext cx="444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DVS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4244975" y="6235700"/>
            <a:ext cx="381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扬声器</a:t>
            </a:r>
            <a:endParaRPr lang="zh-CN" altLang="en-US"/>
          </a:p>
        </p:txBody>
      </p:sp>
      <p:sp>
        <p:nvSpPr>
          <p:cNvPr id="409607" name="Rectangle 7"/>
          <p:cNvSpPr>
            <a:spLocks noChangeArrowheads="1"/>
          </p:cNvSpPr>
          <p:nvPr/>
        </p:nvSpPr>
        <p:spPr bwMode="auto">
          <a:xfrm>
            <a:off x="6223000" y="6334125"/>
            <a:ext cx="254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警灯</a:t>
            </a:r>
            <a:endParaRPr lang="zh-CN" altLang="en-US"/>
          </a:p>
        </p:txBody>
      </p:sp>
      <p:sp>
        <p:nvSpPr>
          <p:cNvPr id="409608" name="Rectangle 8"/>
          <p:cNvSpPr>
            <a:spLocks noChangeArrowheads="1"/>
          </p:cNvSpPr>
          <p:nvPr/>
        </p:nvSpPr>
        <p:spPr bwMode="auto">
          <a:xfrm>
            <a:off x="7696200" y="6311900"/>
            <a:ext cx="381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光端机</a:t>
            </a:r>
            <a:endParaRPr lang="zh-CN" altLang="en-US"/>
          </a:p>
        </p:txBody>
      </p:sp>
      <p:sp>
        <p:nvSpPr>
          <p:cNvPr id="409609" name="Rectangle 9"/>
          <p:cNvSpPr>
            <a:spLocks noChangeArrowheads="1"/>
          </p:cNvSpPr>
          <p:nvPr/>
        </p:nvSpPr>
        <p:spPr bwMode="auto">
          <a:xfrm>
            <a:off x="5997575" y="4792663"/>
            <a:ext cx="444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DVR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09610" name="Rectangle 10"/>
          <p:cNvSpPr>
            <a:spLocks noChangeArrowheads="1"/>
          </p:cNvSpPr>
          <p:nvPr/>
        </p:nvSpPr>
        <p:spPr bwMode="auto">
          <a:xfrm>
            <a:off x="7529513" y="4789488"/>
            <a:ext cx="63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解码器设备</a:t>
            </a:r>
            <a:endParaRPr lang="zh-CN" altLang="en-US"/>
          </a:p>
        </p:txBody>
      </p:sp>
      <p:sp>
        <p:nvSpPr>
          <p:cNvPr id="409611" name="Rectangle 11"/>
          <p:cNvSpPr>
            <a:spLocks noChangeArrowheads="1"/>
          </p:cNvSpPr>
          <p:nvPr/>
        </p:nvSpPr>
        <p:spPr bwMode="auto">
          <a:xfrm>
            <a:off x="785813" y="6256338"/>
            <a:ext cx="63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传感器设备</a:t>
            </a:r>
            <a:endParaRPr lang="zh-CN" altLang="en-US"/>
          </a:p>
        </p:txBody>
      </p:sp>
      <p:sp>
        <p:nvSpPr>
          <p:cNvPr id="409612" name="Rectangle 12"/>
          <p:cNvSpPr>
            <a:spLocks noChangeArrowheads="1"/>
          </p:cNvSpPr>
          <p:nvPr/>
        </p:nvSpPr>
        <p:spPr bwMode="auto">
          <a:xfrm>
            <a:off x="2809875" y="6278563"/>
            <a:ext cx="254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门禁</a:t>
            </a:r>
            <a:endParaRPr lang="zh-CN" altLang="en-US"/>
          </a:p>
        </p:txBody>
      </p:sp>
      <p:sp>
        <p:nvSpPr>
          <p:cNvPr id="409613" name="Rectangle 13"/>
          <p:cNvSpPr>
            <a:spLocks noChangeArrowheads="1"/>
          </p:cNvSpPr>
          <p:nvPr/>
        </p:nvSpPr>
        <p:spPr bwMode="auto">
          <a:xfrm>
            <a:off x="6011863" y="3348038"/>
            <a:ext cx="254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球机</a:t>
            </a:r>
            <a:endParaRPr lang="zh-CN" altLang="en-US"/>
          </a:p>
        </p:txBody>
      </p:sp>
      <p:sp>
        <p:nvSpPr>
          <p:cNvPr id="409614" name="Rectangle 14"/>
          <p:cNvSpPr>
            <a:spLocks noChangeArrowheads="1"/>
          </p:cNvSpPr>
          <p:nvPr/>
        </p:nvSpPr>
        <p:spPr bwMode="auto">
          <a:xfrm>
            <a:off x="7524750" y="3421063"/>
            <a:ext cx="571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IPCAM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09615" name="Rectangle 15"/>
          <p:cNvSpPr>
            <a:spLocks noChangeArrowheads="1"/>
          </p:cNvSpPr>
          <p:nvPr/>
        </p:nvSpPr>
        <p:spPr bwMode="auto">
          <a:xfrm>
            <a:off x="1165225" y="4783138"/>
            <a:ext cx="381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IP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球机</a:t>
            </a:r>
            <a:endParaRPr lang="zh-CN" altLang="en-US"/>
          </a:p>
        </p:txBody>
      </p:sp>
      <p:sp>
        <p:nvSpPr>
          <p:cNvPr id="409616" name="Rectangle 16"/>
          <p:cNvSpPr>
            <a:spLocks noChangeArrowheads="1"/>
          </p:cNvSpPr>
          <p:nvPr/>
        </p:nvSpPr>
        <p:spPr bwMode="auto">
          <a:xfrm>
            <a:off x="2771775" y="1844675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小电视墙</a:t>
            </a:r>
            <a:endParaRPr lang="zh-CN" altLang="en-US"/>
          </a:p>
        </p:txBody>
      </p:sp>
      <p:sp>
        <p:nvSpPr>
          <p:cNvPr id="409617" name="Rectangle 17"/>
          <p:cNvSpPr>
            <a:spLocks noChangeArrowheads="1"/>
          </p:cNvSpPr>
          <p:nvPr/>
        </p:nvSpPr>
        <p:spPr bwMode="auto">
          <a:xfrm>
            <a:off x="4356100" y="1844675"/>
            <a:ext cx="63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分屏控制器</a:t>
            </a:r>
            <a:endParaRPr lang="zh-CN" altLang="en-US"/>
          </a:p>
        </p:txBody>
      </p:sp>
      <p:sp>
        <p:nvSpPr>
          <p:cNvPr id="409618" name="Rectangle 18"/>
          <p:cNvSpPr>
            <a:spLocks noChangeArrowheads="1"/>
          </p:cNvSpPr>
          <p:nvPr/>
        </p:nvSpPr>
        <p:spPr bwMode="auto">
          <a:xfrm>
            <a:off x="5884863" y="1916113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模拟矩阵</a:t>
            </a:r>
            <a:endParaRPr lang="zh-CN" altLang="en-US"/>
          </a:p>
        </p:txBody>
      </p:sp>
      <p:sp>
        <p:nvSpPr>
          <p:cNvPr id="409619" name="Rectangle 19"/>
          <p:cNvSpPr>
            <a:spLocks noChangeArrowheads="1"/>
          </p:cNvSpPr>
          <p:nvPr/>
        </p:nvSpPr>
        <p:spPr bwMode="auto">
          <a:xfrm>
            <a:off x="7562850" y="191611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21815"/>
                </a:solidFill>
                <a:latin typeface="宋体" pitchFamily="2" charset="-122"/>
              </a:rPr>
              <a:t>数字</a:t>
            </a:r>
            <a:r>
              <a:rPr lang="zh-CN" altLang="en-US" b="0">
                <a:solidFill>
                  <a:srgbClr val="221815"/>
                </a:solidFill>
              </a:rPr>
              <a:t>矩阵</a:t>
            </a:r>
          </a:p>
        </p:txBody>
      </p:sp>
      <p:sp>
        <p:nvSpPr>
          <p:cNvPr id="409620" name="Rectangle 20"/>
          <p:cNvSpPr>
            <a:spLocks noChangeArrowheads="1"/>
          </p:cNvSpPr>
          <p:nvPr/>
        </p:nvSpPr>
        <p:spPr bwMode="auto">
          <a:xfrm>
            <a:off x="915988" y="3205163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遥感键盘</a:t>
            </a:r>
            <a:endParaRPr lang="zh-CN" altLang="en-US"/>
          </a:p>
        </p:txBody>
      </p:sp>
      <p:sp>
        <p:nvSpPr>
          <p:cNvPr id="409621" name="Rectangle 21"/>
          <p:cNvSpPr>
            <a:spLocks noChangeArrowheads="1"/>
          </p:cNvSpPr>
          <p:nvPr/>
        </p:nvSpPr>
        <p:spPr bwMode="auto">
          <a:xfrm>
            <a:off x="2643188" y="4808538"/>
            <a:ext cx="825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无线</a:t>
            </a:r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IPCAM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09622" name="Text Box 22"/>
          <p:cNvSpPr txBox="1">
            <a:spLocks noChangeArrowheads="1"/>
          </p:cNvSpPr>
          <p:nvPr/>
        </p:nvSpPr>
        <p:spPr bwMode="auto">
          <a:xfrm>
            <a:off x="365125" y="138113"/>
            <a:ext cx="33623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2000" b="0">
                <a:ea typeface="黑体" pitchFamily="49" charset="-122"/>
              </a:rPr>
              <a:t>业软图标</a:t>
            </a:r>
            <a:r>
              <a:rPr lang="en-US" altLang="zh-CN" sz="2000" b="0">
                <a:ea typeface="黑体" pitchFamily="49" charset="-122"/>
              </a:rPr>
              <a:t>(</a:t>
            </a:r>
            <a:r>
              <a:rPr lang="zh-CN" altLang="en-US" sz="2000" b="0"/>
              <a:t>视频监控产品图标</a:t>
            </a:r>
            <a:r>
              <a:rPr lang="en-US" altLang="zh-CN" sz="2000" b="0">
                <a:ea typeface="黑体" pitchFamily="49" charset="-122"/>
              </a:rPr>
              <a:t>)</a:t>
            </a:r>
          </a:p>
        </p:txBody>
      </p:sp>
      <p:pic>
        <p:nvPicPr>
          <p:cNvPr id="409623" name="Picture 23" descr="图片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765175"/>
            <a:ext cx="1268413" cy="993775"/>
          </a:xfrm>
          <a:prstGeom prst="rect">
            <a:avLst/>
          </a:prstGeom>
          <a:noFill/>
        </p:spPr>
      </p:pic>
      <p:pic>
        <p:nvPicPr>
          <p:cNvPr id="409624" name="Picture 24" descr="图片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08050"/>
            <a:ext cx="908050" cy="865188"/>
          </a:xfrm>
          <a:prstGeom prst="rect">
            <a:avLst/>
          </a:prstGeom>
          <a:noFill/>
        </p:spPr>
      </p:pic>
      <p:pic>
        <p:nvPicPr>
          <p:cNvPr id="409625" name="Picture 25" descr="图片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1052513"/>
            <a:ext cx="1401763" cy="627062"/>
          </a:xfrm>
          <a:prstGeom prst="rect">
            <a:avLst/>
          </a:prstGeom>
          <a:noFill/>
        </p:spPr>
      </p:pic>
      <p:pic>
        <p:nvPicPr>
          <p:cNvPr id="409626" name="Picture 26" descr="图片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625" y="981075"/>
            <a:ext cx="1371600" cy="627063"/>
          </a:xfrm>
          <a:prstGeom prst="rect">
            <a:avLst/>
          </a:prstGeom>
          <a:noFill/>
        </p:spPr>
      </p:pic>
      <p:pic>
        <p:nvPicPr>
          <p:cNvPr id="409627" name="Picture 27" descr="图片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388" y="1052513"/>
            <a:ext cx="1262062" cy="627062"/>
          </a:xfrm>
          <a:prstGeom prst="rect">
            <a:avLst/>
          </a:prstGeom>
          <a:noFill/>
        </p:spPr>
      </p:pic>
      <p:pic>
        <p:nvPicPr>
          <p:cNvPr id="409628" name="Picture 28" descr="图片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92375"/>
            <a:ext cx="1268412" cy="530225"/>
          </a:xfrm>
          <a:prstGeom prst="rect">
            <a:avLst/>
          </a:prstGeom>
          <a:noFill/>
        </p:spPr>
      </p:pic>
      <p:pic>
        <p:nvPicPr>
          <p:cNvPr id="409629" name="Picture 29" descr="图片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6950" y="2276475"/>
            <a:ext cx="1268413" cy="822325"/>
          </a:xfrm>
          <a:prstGeom prst="rect">
            <a:avLst/>
          </a:prstGeom>
          <a:noFill/>
        </p:spPr>
      </p:pic>
      <p:pic>
        <p:nvPicPr>
          <p:cNvPr id="409630" name="Picture 30" descr="图片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275" y="2420938"/>
            <a:ext cx="1316038" cy="804862"/>
          </a:xfrm>
          <a:prstGeom prst="rect">
            <a:avLst/>
          </a:prstGeom>
          <a:noFill/>
        </p:spPr>
      </p:pic>
      <p:pic>
        <p:nvPicPr>
          <p:cNvPr id="409631" name="Picture 31" descr="图片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349500"/>
            <a:ext cx="731838" cy="865188"/>
          </a:xfrm>
          <a:prstGeom prst="rect">
            <a:avLst/>
          </a:prstGeom>
          <a:noFill/>
        </p:spPr>
      </p:pic>
      <p:pic>
        <p:nvPicPr>
          <p:cNvPr id="409632" name="Picture 32" descr="图片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492375"/>
            <a:ext cx="731838" cy="884238"/>
          </a:xfrm>
          <a:prstGeom prst="rect">
            <a:avLst/>
          </a:prstGeom>
          <a:noFill/>
        </p:spPr>
      </p:pic>
      <p:pic>
        <p:nvPicPr>
          <p:cNvPr id="409633" name="Picture 33" descr="图片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644900"/>
            <a:ext cx="755650" cy="957263"/>
          </a:xfrm>
          <a:prstGeom prst="rect">
            <a:avLst/>
          </a:prstGeom>
          <a:noFill/>
        </p:spPr>
      </p:pic>
      <p:pic>
        <p:nvPicPr>
          <p:cNvPr id="409634" name="Picture 34" descr="图片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500438"/>
            <a:ext cx="1152525" cy="1273175"/>
          </a:xfrm>
          <a:prstGeom prst="rect">
            <a:avLst/>
          </a:prstGeom>
          <a:noFill/>
        </p:spPr>
      </p:pic>
      <p:pic>
        <p:nvPicPr>
          <p:cNvPr id="409635" name="Picture 35" descr="图片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51275" y="4005263"/>
            <a:ext cx="1298575" cy="523875"/>
          </a:xfrm>
          <a:prstGeom prst="rect">
            <a:avLst/>
          </a:prstGeom>
          <a:noFill/>
        </p:spPr>
      </p:pic>
      <p:pic>
        <p:nvPicPr>
          <p:cNvPr id="409636" name="Picture 36" descr="图片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08625" y="3860800"/>
            <a:ext cx="1279525" cy="554038"/>
          </a:xfrm>
          <a:prstGeom prst="rect">
            <a:avLst/>
          </a:prstGeom>
          <a:noFill/>
        </p:spPr>
      </p:pic>
      <p:pic>
        <p:nvPicPr>
          <p:cNvPr id="409637" name="Picture 37" descr="图片1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5825" y="4005263"/>
            <a:ext cx="1279525" cy="560387"/>
          </a:xfrm>
          <a:prstGeom prst="rect">
            <a:avLst/>
          </a:prstGeom>
          <a:noFill/>
        </p:spPr>
      </p:pic>
      <p:pic>
        <p:nvPicPr>
          <p:cNvPr id="409638" name="Picture 38" descr="图片1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5300663"/>
            <a:ext cx="725487" cy="596900"/>
          </a:xfrm>
          <a:prstGeom prst="rect">
            <a:avLst/>
          </a:prstGeom>
          <a:noFill/>
        </p:spPr>
      </p:pic>
      <p:pic>
        <p:nvPicPr>
          <p:cNvPr id="409639" name="Picture 39" descr="图片1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55875" y="5300663"/>
            <a:ext cx="901700" cy="804862"/>
          </a:xfrm>
          <a:prstGeom prst="rect">
            <a:avLst/>
          </a:prstGeom>
          <a:noFill/>
        </p:spPr>
      </p:pic>
      <p:pic>
        <p:nvPicPr>
          <p:cNvPr id="409640" name="Picture 40" descr="图片1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95738" y="5373688"/>
            <a:ext cx="987425" cy="738187"/>
          </a:xfrm>
          <a:prstGeom prst="rect">
            <a:avLst/>
          </a:prstGeom>
          <a:noFill/>
        </p:spPr>
      </p:pic>
      <p:pic>
        <p:nvPicPr>
          <p:cNvPr id="409641" name="Picture 41" descr="图片2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67400" y="5229225"/>
            <a:ext cx="579438" cy="931863"/>
          </a:xfrm>
          <a:prstGeom prst="rect">
            <a:avLst/>
          </a:prstGeom>
          <a:noFill/>
        </p:spPr>
      </p:pic>
      <p:pic>
        <p:nvPicPr>
          <p:cNvPr id="409642" name="Picture 42" descr="图片2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92950" y="5373688"/>
            <a:ext cx="1352550" cy="768350"/>
          </a:xfrm>
          <a:prstGeom prst="rect">
            <a:avLst/>
          </a:prstGeom>
          <a:noFill/>
        </p:spPr>
      </p:pic>
      <p:pic>
        <p:nvPicPr>
          <p:cNvPr id="409643" name="Picture 43" descr="图片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966788"/>
            <a:ext cx="503237" cy="479425"/>
          </a:xfrm>
          <a:prstGeom prst="rect">
            <a:avLst/>
          </a:prstGeom>
          <a:noFill/>
        </p:spPr>
      </p:pic>
      <p:pic>
        <p:nvPicPr>
          <p:cNvPr id="409644" name="Picture 44" descr="图片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1174750"/>
            <a:ext cx="503237" cy="479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827088" y="1916113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大电视墙</a:t>
            </a:r>
            <a:endParaRPr lang="zh-CN" altLang="en-US"/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2555875" y="3357563"/>
            <a:ext cx="762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带云台的枪机</a:t>
            </a:r>
            <a:endParaRPr lang="zh-CN" altLang="en-US"/>
          </a:p>
        </p:txBody>
      </p:sp>
      <p:sp>
        <p:nvSpPr>
          <p:cNvPr id="410628" name="Rectangle 4"/>
          <p:cNvSpPr>
            <a:spLocks noChangeArrowheads="1"/>
          </p:cNvSpPr>
          <p:nvPr/>
        </p:nvSpPr>
        <p:spPr bwMode="auto">
          <a:xfrm>
            <a:off x="4140200" y="3357563"/>
            <a:ext cx="889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不带云台的枪机</a:t>
            </a:r>
            <a:endParaRPr lang="zh-CN" altLang="en-US"/>
          </a:p>
        </p:txBody>
      </p:sp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4227513" y="4730750"/>
            <a:ext cx="444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DVS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10630" name="Rectangle 6"/>
          <p:cNvSpPr>
            <a:spLocks noChangeArrowheads="1"/>
          </p:cNvSpPr>
          <p:nvPr/>
        </p:nvSpPr>
        <p:spPr bwMode="auto">
          <a:xfrm>
            <a:off x="4244975" y="6235700"/>
            <a:ext cx="381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扬声器</a:t>
            </a:r>
            <a:endParaRPr lang="zh-CN" altLang="en-US"/>
          </a:p>
        </p:txBody>
      </p:sp>
      <p:sp>
        <p:nvSpPr>
          <p:cNvPr id="410631" name="Rectangle 7"/>
          <p:cNvSpPr>
            <a:spLocks noChangeArrowheads="1"/>
          </p:cNvSpPr>
          <p:nvPr/>
        </p:nvSpPr>
        <p:spPr bwMode="auto">
          <a:xfrm>
            <a:off x="6223000" y="6334125"/>
            <a:ext cx="254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警灯</a:t>
            </a:r>
            <a:endParaRPr lang="zh-CN" altLang="en-US"/>
          </a:p>
        </p:txBody>
      </p:sp>
      <p:sp>
        <p:nvSpPr>
          <p:cNvPr id="410632" name="Rectangle 8"/>
          <p:cNvSpPr>
            <a:spLocks noChangeArrowheads="1"/>
          </p:cNvSpPr>
          <p:nvPr/>
        </p:nvSpPr>
        <p:spPr bwMode="auto">
          <a:xfrm>
            <a:off x="7696200" y="6311900"/>
            <a:ext cx="381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光端机</a:t>
            </a:r>
            <a:endParaRPr lang="zh-CN" altLang="en-US"/>
          </a:p>
        </p:txBody>
      </p:sp>
      <p:sp>
        <p:nvSpPr>
          <p:cNvPr id="410633" name="Rectangle 9"/>
          <p:cNvSpPr>
            <a:spLocks noChangeArrowheads="1"/>
          </p:cNvSpPr>
          <p:nvPr/>
        </p:nvSpPr>
        <p:spPr bwMode="auto">
          <a:xfrm>
            <a:off x="5997575" y="4792663"/>
            <a:ext cx="444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DVR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10634" name="Rectangle 10"/>
          <p:cNvSpPr>
            <a:spLocks noChangeArrowheads="1"/>
          </p:cNvSpPr>
          <p:nvPr/>
        </p:nvSpPr>
        <p:spPr bwMode="auto">
          <a:xfrm>
            <a:off x="7529513" y="4789488"/>
            <a:ext cx="63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解码器设备</a:t>
            </a:r>
            <a:endParaRPr lang="zh-CN" altLang="en-US"/>
          </a:p>
        </p:txBody>
      </p:sp>
      <p:sp>
        <p:nvSpPr>
          <p:cNvPr id="410635" name="Rectangle 11"/>
          <p:cNvSpPr>
            <a:spLocks noChangeArrowheads="1"/>
          </p:cNvSpPr>
          <p:nvPr/>
        </p:nvSpPr>
        <p:spPr bwMode="auto">
          <a:xfrm>
            <a:off x="785813" y="6256338"/>
            <a:ext cx="63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传感器设备</a:t>
            </a:r>
            <a:endParaRPr lang="zh-CN" altLang="en-US"/>
          </a:p>
        </p:txBody>
      </p:sp>
      <p:sp>
        <p:nvSpPr>
          <p:cNvPr id="410636" name="Rectangle 12"/>
          <p:cNvSpPr>
            <a:spLocks noChangeArrowheads="1"/>
          </p:cNvSpPr>
          <p:nvPr/>
        </p:nvSpPr>
        <p:spPr bwMode="auto">
          <a:xfrm>
            <a:off x="2809875" y="6278563"/>
            <a:ext cx="254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门禁</a:t>
            </a:r>
            <a:endParaRPr lang="zh-CN" altLang="en-US"/>
          </a:p>
        </p:txBody>
      </p:sp>
      <p:sp>
        <p:nvSpPr>
          <p:cNvPr id="410637" name="Rectangle 13"/>
          <p:cNvSpPr>
            <a:spLocks noChangeArrowheads="1"/>
          </p:cNvSpPr>
          <p:nvPr/>
        </p:nvSpPr>
        <p:spPr bwMode="auto">
          <a:xfrm>
            <a:off x="6011863" y="3348038"/>
            <a:ext cx="254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球机</a:t>
            </a:r>
            <a:endParaRPr lang="zh-CN" altLang="en-US"/>
          </a:p>
        </p:txBody>
      </p:sp>
      <p:sp>
        <p:nvSpPr>
          <p:cNvPr id="410638" name="Rectangle 14"/>
          <p:cNvSpPr>
            <a:spLocks noChangeArrowheads="1"/>
          </p:cNvSpPr>
          <p:nvPr/>
        </p:nvSpPr>
        <p:spPr bwMode="auto">
          <a:xfrm>
            <a:off x="7524750" y="3421063"/>
            <a:ext cx="571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IPCAM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10639" name="Rectangle 15"/>
          <p:cNvSpPr>
            <a:spLocks noChangeArrowheads="1"/>
          </p:cNvSpPr>
          <p:nvPr/>
        </p:nvSpPr>
        <p:spPr bwMode="auto">
          <a:xfrm>
            <a:off x="1165225" y="4783138"/>
            <a:ext cx="381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IP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球机</a:t>
            </a:r>
            <a:endParaRPr lang="zh-CN" altLang="en-US"/>
          </a:p>
        </p:txBody>
      </p:sp>
      <p:sp>
        <p:nvSpPr>
          <p:cNvPr id="410640" name="Rectangle 16"/>
          <p:cNvSpPr>
            <a:spLocks noChangeArrowheads="1"/>
          </p:cNvSpPr>
          <p:nvPr/>
        </p:nvSpPr>
        <p:spPr bwMode="auto">
          <a:xfrm>
            <a:off x="2771775" y="1844675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小电视墙</a:t>
            </a:r>
            <a:endParaRPr lang="zh-CN" altLang="en-US"/>
          </a:p>
        </p:txBody>
      </p:sp>
      <p:sp>
        <p:nvSpPr>
          <p:cNvPr id="410641" name="Rectangle 17"/>
          <p:cNvSpPr>
            <a:spLocks noChangeArrowheads="1"/>
          </p:cNvSpPr>
          <p:nvPr/>
        </p:nvSpPr>
        <p:spPr bwMode="auto">
          <a:xfrm>
            <a:off x="4356100" y="1844675"/>
            <a:ext cx="63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分屏控制器</a:t>
            </a:r>
            <a:endParaRPr lang="zh-CN" altLang="en-US"/>
          </a:p>
        </p:txBody>
      </p:sp>
      <p:sp>
        <p:nvSpPr>
          <p:cNvPr id="410642" name="Rectangle 18"/>
          <p:cNvSpPr>
            <a:spLocks noChangeArrowheads="1"/>
          </p:cNvSpPr>
          <p:nvPr/>
        </p:nvSpPr>
        <p:spPr bwMode="auto">
          <a:xfrm>
            <a:off x="5884863" y="1916113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模拟矩阵</a:t>
            </a:r>
            <a:endParaRPr lang="zh-CN" altLang="en-US"/>
          </a:p>
        </p:txBody>
      </p:sp>
      <p:sp>
        <p:nvSpPr>
          <p:cNvPr id="410643" name="Rectangle 19"/>
          <p:cNvSpPr>
            <a:spLocks noChangeArrowheads="1"/>
          </p:cNvSpPr>
          <p:nvPr/>
        </p:nvSpPr>
        <p:spPr bwMode="auto">
          <a:xfrm>
            <a:off x="7562850" y="191611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221815"/>
                </a:solidFill>
                <a:latin typeface="宋体" pitchFamily="2" charset="-122"/>
              </a:rPr>
              <a:t>数字</a:t>
            </a:r>
            <a:r>
              <a:rPr lang="zh-CN" altLang="en-US" b="0">
                <a:solidFill>
                  <a:srgbClr val="221815"/>
                </a:solidFill>
              </a:rPr>
              <a:t>矩阵</a:t>
            </a:r>
          </a:p>
        </p:txBody>
      </p:sp>
      <p:sp>
        <p:nvSpPr>
          <p:cNvPr id="410644" name="Rectangle 20"/>
          <p:cNvSpPr>
            <a:spLocks noChangeArrowheads="1"/>
          </p:cNvSpPr>
          <p:nvPr/>
        </p:nvSpPr>
        <p:spPr bwMode="auto">
          <a:xfrm>
            <a:off x="915988" y="3205163"/>
            <a:ext cx="508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遥感键盘</a:t>
            </a:r>
            <a:endParaRPr lang="zh-CN" altLang="en-US"/>
          </a:p>
        </p:txBody>
      </p:sp>
      <p:sp>
        <p:nvSpPr>
          <p:cNvPr id="410645" name="Rectangle 21"/>
          <p:cNvSpPr>
            <a:spLocks noChangeArrowheads="1"/>
          </p:cNvSpPr>
          <p:nvPr/>
        </p:nvSpPr>
        <p:spPr bwMode="auto">
          <a:xfrm>
            <a:off x="2643188" y="4808538"/>
            <a:ext cx="825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无线</a:t>
            </a:r>
            <a:r>
              <a:rPr lang="en-US" altLang="zh-CN" sz="1000" b="0">
                <a:solidFill>
                  <a:srgbClr val="221815"/>
                </a:solidFill>
                <a:latin typeface="宋体" pitchFamily="2" charset="-122"/>
              </a:rPr>
              <a:t>IPCAM</a:t>
            </a:r>
            <a:r>
              <a:rPr lang="zh-CN" altLang="en-US" sz="1000" b="0">
                <a:solidFill>
                  <a:srgbClr val="221815"/>
                </a:solidFill>
                <a:latin typeface="宋体" pitchFamily="2" charset="-122"/>
              </a:rPr>
              <a:t>设备</a:t>
            </a:r>
            <a:endParaRPr lang="zh-CN" altLang="en-US"/>
          </a:p>
        </p:txBody>
      </p:sp>
      <p:sp>
        <p:nvSpPr>
          <p:cNvPr id="410646" name="Text Box 22"/>
          <p:cNvSpPr txBox="1">
            <a:spLocks noChangeArrowheads="1"/>
          </p:cNvSpPr>
          <p:nvPr/>
        </p:nvSpPr>
        <p:spPr bwMode="auto">
          <a:xfrm>
            <a:off x="365125" y="138113"/>
            <a:ext cx="33623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2000" b="0">
                <a:ea typeface="黑体" pitchFamily="49" charset="-122"/>
              </a:rPr>
              <a:t>业软图标</a:t>
            </a:r>
            <a:r>
              <a:rPr lang="en-US" altLang="zh-CN" sz="2000" b="0">
                <a:ea typeface="黑体" pitchFamily="49" charset="-122"/>
              </a:rPr>
              <a:t>(</a:t>
            </a:r>
            <a:r>
              <a:rPr lang="zh-CN" altLang="en-US" sz="2000" b="0"/>
              <a:t>视频监控产品图标</a:t>
            </a:r>
            <a:r>
              <a:rPr lang="en-US" altLang="zh-CN" sz="2000" b="0">
                <a:ea typeface="黑体" pitchFamily="49" charset="-122"/>
              </a:rPr>
              <a:t>)</a:t>
            </a:r>
          </a:p>
        </p:txBody>
      </p:sp>
      <p:pic>
        <p:nvPicPr>
          <p:cNvPr id="410647" name="Picture 23" descr="图片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765175"/>
            <a:ext cx="1268413" cy="987425"/>
          </a:xfrm>
          <a:prstGeom prst="rect">
            <a:avLst/>
          </a:prstGeom>
          <a:noFill/>
        </p:spPr>
      </p:pic>
      <p:pic>
        <p:nvPicPr>
          <p:cNvPr id="410648" name="Picture 24" descr="图片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908050"/>
            <a:ext cx="908050" cy="865188"/>
          </a:xfrm>
          <a:prstGeom prst="rect">
            <a:avLst/>
          </a:prstGeom>
          <a:noFill/>
        </p:spPr>
      </p:pic>
      <p:pic>
        <p:nvPicPr>
          <p:cNvPr id="410649" name="Picture 25" descr="图片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838" y="981075"/>
            <a:ext cx="1401762" cy="627063"/>
          </a:xfrm>
          <a:prstGeom prst="rect">
            <a:avLst/>
          </a:prstGeom>
          <a:noFill/>
        </p:spPr>
      </p:pic>
      <p:pic>
        <p:nvPicPr>
          <p:cNvPr id="410650" name="Picture 26" descr="图片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5600" y="981075"/>
            <a:ext cx="1371600" cy="627063"/>
          </a:xfrm>
          <a:prstGeom prst="rect">
            <a:avLst/>
          </a:prstGeom>
          <a:noFill/>
        </p:spPr>
      </p:pic>
      <p:pic>
        <p:nvPicPr>
          <p:cNvPr id="410651" name="Picture 27" descr="图片2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825" y="1052513"/>
            <a:ext cx="1273175" cy="627062"/>
          </a:xfrm>
          <a:prstGeom prst="rect">
            <a:avLst/>
          </a:prstGeom>
          <a:noFill/>
        </p:spPr>
      </p:pic>
      <p:pic>
        <p:nvPicPr>
          <p:cNvPr id="410652" name="Picture 28" descr="图片2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750" y="2492375"/>
            <a:ext cx="1268413" cy="530225"/>
          </a:xfrm>
          <a:prstGeom prst="rect">
            <a:avLst/>
          </a:prstGeom>
          <a:noFill/>
        </p:spPr>
      </p:pic>
      <p:pic>
        <p:nvPicPr>
          <p:cNvPr id="410653" name="Picture 29" descr="图片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1050" y="2349500"/>
            <a:ext cx="1268413" cy="822325"/>
          </a:xfrm>
          <a:prstGeom prst="rect">
            <a:avLst/>
          </a:prstGeom>
          <a:noFill/>
        </p:spPr>
      </p:pic>
      <p:pic>
        <p:nvPicPr>
          <p:cNvPr id="410654" name="Picture 30" descr="图片2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738" y="2349500"/>
            <a:ext cx="1311275" cy="804863"/>
          </a:xfrm>
          <a:prstGeom prst="rect">
            <a:avLst/>
          </a:prstGeom>
          <a:noFill/>
        </p:spPr>
      </p:pic>
      <p:pic>
        <p:nvPicPr>
          <p:cNvPr id="410655" name="Picture 31" descr="图片3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5963" y="2205038"/>
            <a:ext cx="725487" cy="871537"/>
          </a:xfrm>
          <a:prstGeom prst="rect">
            <a:avLst/>
          </a:prstGeom>
          <a:noFill/>
        </p:spPr>
      </p:pic>
      <p:pic>
        <p:nvPicPr>
          <p:cNvPr id="410656" name="Picture 32" descr="图片3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349500"/>
            <a:ext cx="731837" cy="884238"/>
          </a:xfrm>
          <a:prstGeom prst="rect">
            <a:avLst/>
          </a:prstGeom>
          <a:noFill/>
        </p:spPr>
      </p:pic>
      <p:pic>
        <p:nvPicPr>
          <p:cNvPr id="410657" name="Picture 33" descr="图片3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088" y="3716338"/>
            <a:ext cx="755650" cy="950912"/>
          </a:xfrm>
          <a:prstGeom prst="rect">
            <a:avLst/>
          </a:prstGeom>
          <a:noFill/>
        </p:spPr>
      </p:pic>
      <p:pic>
        <p:nvPicPr>
          <p:cNvPr id="410658" name="Picture 34" descr="图片3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429000"/>
            <a:ext cx="1152525" cy="1273175"/>
          </a:xfrm>
          <a:prstGeom prst="rect">
            <a:avLst/>
          </a:prstGeom>
          <a:noFill/>
        </p:spPr>
      </p:pic>
      <p:pic>
        <p:nvPicPr>
          <p:cNvPr id="410659" name="Picture 35" descr="图片3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51275" y="3860800"/>
            <a:ext cx="1304925" cy="523875"/>
          </a:xfrm>
          <a:prstGeom prst="rect">
            <a:avLst/>
          </a:prstGeom>
          <a:noFill/>
        </p:spPr>
      </p:pic>
      <p:pic>
        <p:nvPicPr>
          <p:cNvPr id="410660" name="Picture 36" descr="图片3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435600" y="3933825"/>
            <a:ext cx="1273175" cy="554038"/>
          </a:xfrm>
          <a:prstGeom prst="rect">
            <a:avLst/>
          </a:prstGeom>
          <a:noFill/>
        </p:spPr>
      </p:pic>
      <p:pic>
        <p:nvPicPr>
          <p:cNvPr id="410661" name="Picture 37" descr="图片3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64388" y="3933825"/>
            <a:ext cx="1279525" cy="566738"/>
          </a:xfrm>
          <a:prstGeom prst="rect">
            <a:avLst/>
          </a:prstGeom>
          <a:noFill/>
        </p:spPr>
      </p:pic>
      <p:pic>
        <p:nvPicPr>
          <p:cNvPr id="410662" name="Picture 38" descr="图片3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73688"/>
            <a:ext cx="725487" cy="590550"/>
          </a:xfrm>
          <a:prstGeom prst="rect">
            <a:avLst/>
          </a:prstGeom>
          <a:noFill/>
        </p:spPr>
      </p:pic>
      <p:pic>
        <p:nvPicPr>
          <p:cNvPr id="410663" name="Picture 39" descr="图片3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11413" y="5229225"/>
            <a:ext cx="901700" cy="798513"/>
          </a:xfrm>
          <a:prstGeom prst="rect">
            <a:avLst/>
          </a:prstGeom>
          <a:noFill/>
        </p:spPr>
      </p:pic>
      <p:pic>
        <p:nvPicPr>
          <p:cNvPr id="410664" name="Picture 40" descr="图片3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95738" y="5300663"/>
            <a:ext cx="987425" cy="731837"/>
          </a:xfrm>
          <a:prstGeom prst="rect">
            <a:avLst/>
          </a:prstGeom>
          <a:noFill/>
        </p:spPr>
      </p:pic>
      <p:pic>
        <p:nvPicPr>
          <p:cNvPr id="410665" name="Picture 41" descr="图片4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40425" y="5157788"/>
            <a:ext cx="585788" cy="931862"/>
          </a:xfrm>
          <a:prstGeom prst="rect">
            <a:avLst/>
          </a:prstGeom>
          <a:noFill/>
        </p:spPr>
      </p:pic>
      <p:pic>
        <p:nvPicPr>
          <p:cNvPr id="410666" name="Picture 42" descr="图片4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164388" y="5300663"/>
            <a:ext cx="13589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2051050" y="2492375"/>
            <a:ext cx="511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产品与解决方案图标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4" name="Rectangle 4"/>
          <p:cNvSpPr>
            <a:spLocks noChangeAspect="1" noChangeArrowheads="1"/>
          </p:cNvSpPr>
          <p:nvPr/>
        </p:nvSpPr>
        <p:spPr bwMode="auto">
          <a:xfrm>
            <a:off x="539750" y="1676400"/>
            <a:ext cx="15113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UAP3801</a:t>
            </a:r>
            <a:r>
              <a:rPr lang="en-US" altLang="zh-CN" sz="1800"/>
              <a:t> </a:t>
            </a:r>
            <a:r>
              <a:rPr lang="en-US" altLang="zh-CN" b="0"/>
              <a:t>/Quidway</a:t>
            </a:r>
          </a:p>
          <a:p>
            <a:pPr algn="l" defTabSz="1066800"/>
            <a:r>
              <a:rPr lang="en-US" altLang="zh-CN" b="0"/>
              <a:t>WA1000</a:t>
            </a:r>
            <a:r>
              <a:rPr lang="zh-CN" altLang="en-US" b="0"/>
              <a:t>系列</a:t>
            </a:r>
          </a:p>
        </p:txBody>
      </p:sp>
      <p:sp>
        <p:nvSpPr>
          <p:cNvPr id="358414" name="Rectangle 14"/>
          <p:cNvSpPr>
            <a:spLocks noChangeAspect="1" noChangeArrowheads="1"/>
          </p:cNvSpPr>
          <p:nvPr/>
        </p:nvSpPr>
        <p:spPr bwMode="auto">
          <a:xfrm>
            <a:off x="2266950" y="1768475"/>
            <a:ext cx="13716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IPCLK1000 / BITS</a:t>
            </a:r>
          </a:p>
          <a:p>
            <a:pPr defTabSz="1066800"/>
            <a:endParaRPr lang="en-US" altLang="zh-CN" b="0"/>
          </a:p>
        </p:txBody>
      </p:sp>
      <p:sp>
        <p:nvSpPr>
          <p:cNvPr id="358435" name="Rectangle 35"/>
          <p:cNvSpPr>
            <a:spLocks noChangeAspect="1" noChangeArrowheads="1"/>
          </p:cNvSpPr>
          <p:nvPr/>
        </p:nvSpPr>
        <p:spPr bwMode="auto">
          <a:xfrm>
            <a:off x="4140200" y="1766888"/>
            <a:ext cx="865188" cy="438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zh-CN" b="0"/>
              <a:t>AP Manager</a:t>
            </a:r>
          </a:p>
          <a:p>
            <a:pPr defTabSz="1066800"/>
            <a:endParaRPr lang="en-US" altLang="zh-CN" b="0"/>
          </a:p>
        </p:txBody>
      </p:sp>
      <p:sp>
        <p:nvSpPr>
          <p:cNvPr id="358465" name="Rectangle 65"/>
          <p:cNvSpPr>
            <a:spLocks noChangeAspect="1" noChangeArrowheads="1"/>
          </p:cNvSpPr>
          <p:nvPr/>
        </p:nvSpPr>
        <p:spPr bwMode="auto">
          <a:xfrm>
            <a:off x="6011863" y="1773238"/>
            <a:ext cx="576262" cy="438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zh-CN" b="0"/>
              <a:t>AHR</a:t>
            </a:r>
          </a:p>
          <a:p>
            <a:pPr defTabSz="1066800"/>
            <a:endParaRPr lang="en-US" altLang="zh-CN" b="0"/>
          </a:p>
        </p:txBody>
      </p:sp>
      <p:sp>
        <p:nvSpPr>
          <p:cNvPr id="358466" name="Rectangle 66"/>
          <p:cNvSpPr>
            <a:spLocks noChangeAspect="1" noChangeArrowheads="1"/>
          </p:cNvSpPr>
          <p:nvPr/>
        </p:nvSpPr>
        <p:spPr bwMode="auto">
          <a:xfrm>
            <a:off x="7308850" y="1844675"/>
            <a:ext cx="1158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SGSN9810</a:t>
            </a:r>
          </a:p>
        </p:txBody>
      </p:sp>
      <p:sp>
        <p:nvSpPr>
          <p:cNvPr id="358477" name="Rectangle 77"/>
          <p:cNvSpPr>
            <a:spLocks noChangeAspect="1" noChangeArrowheads="1"/>
          </p:cNvSpPr>
          <p:nvPr/>
        </p:nvSpPr>
        <p:spPr bwMode="auto">
          <a:xfrm>
            <a:off x="900113" y="3208338"/>
            <a:ext cx="7254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</a:rPr>
              <a:t>1000</a:t>
            </a:r>
          </a:p>
        </p:txBody>
      </p:sp>
      <p:sp>
        <p:nvSpPr>
          <p:cNvPr id="358575" name="Rectangle 175"/>
          <p:cNvSpPr>
            <a:spLocks noChangeAspect="1" noChangeArrowheads="1"/>
          </p:cNvSpPr>
          <p:nvPr/>
        </p:nvSpPr>
        <p:spPr bwMode="auto">
          <a:xfrm>
            <a:off x="2667000" y="3317875"/>
            <a:ext cx="457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防火墙</a:t>
            </a:r>
          </a:p>
        </p:txBody>
      </p:sp>
      <p:sp>
        <p:nvSpPr>
          <p:cNvPr id="358606" name="Rectangle 206"/>
          <p:cNvSpPr>
            <a:spLocks noChangeAspect="1" noChangeArrowheads="1"/>
          </p:cNvSpPr>
          <p:nvPr/>
        </p:nvSpPr>
        <p:spPr bwMode="auto">
          <a:xfrm>
            <a:off x="4283075" y="3311525"/>
            <a:ext cx="865188" cy="6937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zh-CN" b="0"/>
              <a:t>InfoX-AAA</a:t>
            </a:r>
          </a:p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endParaRPr lang="en-US" altLang="zh-CN" b="0"/>
          </a:p>
          <a:p>
            <a:pPr defTabSz="1066800"/>
            <a:endParaRPr lang="en-US" altLang="zh-CN" b="0"/>
          </a:p>
        </p:txBody>
      </p:sp>
      <p:sp>
        <p:nvSpPr>
          <p:cNvPr id="358608" name="Rectangle 208"/>
          <p:cNvSpPr>
            <a:spLocks noChangeAspect="1" noChangeArrowheads="1"/>
          </p:cNvSpPr>
          <p:nvPr/>
        </p:nvSpPr>
        <p:spPr bwMode="auto">
          <a:xfrm>
            <a:off x="5989638" y="3370263"/>
            <a:ext cx="647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M2000</a:t>
            </a:r>
          </a:p>
        </p:txBody>
      </p:sp>
      <p:sp>
        <p:nvSpPr>
          <p:cNvPr id="358863" name="Text Box 463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产品与解决方案图标</a:t>
            </a:r>
          </a:p>
        </p:txBody>
      </p:sp>
      <p:pic>
        <p:nvPicPr>
          <p:cNvPr id="358864" name="Picture 464" descr="图片6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742950" cy="779463"/>
          </a:xfrm>
          <a:prstGeom prst="rect">
            <a:avLst/>
          </a:prstGeom>
          <a:noFill/>
        </p:spPr>
      </p:pic>
      <p:pic>
        <p:nvPicPr>
          <p:cNvPr id="358865" name="Picture 465" descr="图片6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836613"/>
            <a:ext cx="742950" cy="779462"/>
          </a:xfrm>
          <a:prstGeom prst="rect">
            <a:avLst/>
          </a:prstGeom>
          <a:noFill/>
        </p:spPr>
      </p:pic>
      <p:pic>
        <p:nvPicPr>
          <p:cNvPr id="358866" name="Picture 466" descr="图片6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908050"/>
            <a:ext cx="742950" cy="779463"/>
          </a:xfrm>
          <a:prstGeom prst="rect">
            <a:avLst/>
          </a:prstGeom>
          <a:noFill/>
        </p:spPr>
      </p:pic>
      <p:pic>
        <p:nvPicPr>
          <p:cNvPr id="358867" name="Picture 467" descr="图片6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749300" cy="774700"/>
          </a:xfrm>
          <a:prstGeom prst="rect">
            <a:avLst/>
          </a:prstGeom>
          <a:noFill/>
        </p:spPr>
      </p:pic>
      <p:pic>
        <p:nvPicPr>
          <p:cNvPr id="358868" name="Picture 468" descr="图片6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750" y="908050"/>
            <a:ext cx="762000" cy="798513"/>
          </a:xfrm>
          <a:prstGeom prst="rect">
            <a:avLst/>
          </a:prstGeom>
          <a:noFill/>
        </p:spPr>
      </p:pic>
      <p:pic>
        <p:nvPicPr>
          <p:cNvPr id="358869" name="Picture 469" descr="图片6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92375"/>
            <a:ext cx="1084262" cy="554038"/>
          </a:xfrm>
          <a:prstGeom prst="rect">
            <a:avLst/>
          </a:prstGeom>
          <a:noFill/>
        </p:spPr>
      </p:pic>
      <p:pic>
        <p:nvPicPr>
          <p:cNvPr id="358870" name="Picture 470" descr="图片6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420938"/>
            <a:ext cx="742950" cy="774700"/>
          </a:xfrm>
          <a:prstGeom prst="rect">
            <a:avLst/>
          </a:prstGeom>
          <a:noFill/>
        </p:spPr>
      </p:pic>
      <p:pic>
        <p:nvPicPr>
          <p:cNvPr id="358871" name="Picture 471" descr="图片63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2276475"/>
            <a:ext cx="665162" cy="1011238"/>
          </a:xfrm>
          <a:prstGeom prst="rect">
            <a:avLst/>
          </a:prstGeom>
          <a:noFill/>
        </p:spPr>
      </p:pic>
      <p:pic>
        <p:nvPicPr>
          <p:cNvPr id="358872" name="Picture 472" descr="图片63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276475"/>
            <a:ext cx="927100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59" name="Rectangle 35"/>
          <p:cNvSpPr>
            <a:spLocks noChangeAspect="1" noChangeArrowheads="1"/>
          </p:cNvSpPr>
          <p:nvPr/>
        </p:nvSpPr>
        <p:spPr bwMode="auto">
          <a:xfrm>
            <a:off x="4211638" y="3284538"/>
            <a:ext cx="720725" cy="255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zh-CN" b="0"/>
              <a:t>InfoX-AAA</a:t>
            </a:r>
          </a:p>
        </p:txBody>
      </p:sp>
      <p:sp>
        <p:nvSpPr>
          <p:cNvPr id="359512" name="Rectangle 88"/>
          <p:cNvSpPr>
            <a:spLocks noChangeAspect="1" noChangeArrowheads="1"/>
          </p:cNvSpPr>
          <p:nvPr/>
        </p:nvSpPr>
        <p:spPr bwMode="auto">
          <a:xfrm>
            <a:off x="6011863" y="1700213"/>
            <a:ext cx="576262" cy="438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zh-CN" b="0"/>
              <a:t>AHR</a:t>
            </a:r>
          </a:p>
          <a:p>
            <a:pPr defTabSz="1066800"/>
            <a:endParaRPr lang="en-US" altLang="zh-CN" b="0"/>
          </a:p>
        </p:txBody>
      </p:sp>
      <p:sp>
        <p:nvSpPr>
          <p:cNvPr id="359513" name="Rectangle 89"/>
          <p:cNvSpPr>
            <a:spLocks noChangeAspect="1" noChangeArrowheads="1"/>
          </p:cNvSpPr>
          <p:nvPr/>
        </p:nvSpPr>
        <p:spPr bwMode="auto">
          <a:xfrm>
            <a:off x="4067175" y="1700213"/>
            <a:ext cx="865188" cy="438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zh-CN" b="0"/>
              <a:t>AP Manager</a:t>
            </a:r>
          </a:p>
          <a:p>
            <a:pPr defTabSz="1066800"/>
            <a:endParaRPr lang="en-US" altLang="zh-CN" b="0"/>
          </a:p>
        </p:txBody>
      </p:sp>
      <p:sp>
        <p:nvSpPr>
          <p:cNvPr id="359611" name="Rectangle 187"/>
          <p:cNvSpPr>
            <a:spLocks noChangeAspect="1" noChangeArrowheads="1"/>
          </p:cNvSpPr>
          <p:nvPr/>
        </p:nvSpPr>
        <p:spPr bwMode="auto">
          <a:xfrm>
            <a:off x="828675" y="3208338"/>
            <a:ext cx="7254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242729"/>
                </a:solidFill>
              </a:rPr>
              <a:t>Eudemon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/>
            <a:r>
              <a:rPr lang="en-US" altLang="zh-CN" b="0">
                <a:solidFill>
                  <a:srgbClr val="242729"/>
                </a:solidFill>
              </a:rPr>
              <a:t>1000</a:t>
            </a:r>
          </a:p>
        </p:txBody>
      </p:sp>
      <p:sp>
        <p:nvSpPr>
          <p:cNvPr id="359621" name="Rectangle 197"/>
          <p:cNvSpPr>
            <a:spLocks noChangeAspect="1" noChangeArrowheads="1"/>
          </p:cNvSpPr>
          <p:nvPr/>
        </p:nvSpPr>
        <p:spPr bwMode="auto">
          <a:xfrm>
            <a:off x="539750" y="1700213"/>
            <a:ext cx="15113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1066800"/>
            <a:r>
              <a:rPr lang="en-US" altLang="zh-CN" b="0"/>
              <a:t>UAP3801 /</a:t>
            </a:r>
            <a:r>
              <a:rPr lang="en-US" altLang="zh-CN" sz="1800"/>
              <a:t> </a:t>
            </a:r>
            <a:r>
              <a:rPr lang="en-US" altLang="zh-CN" b="0"/>
              <a:t>Quidway</a:t>
            </a:r>
          </a:p>
          <a:p>
            <a:pPr algn="l" defTabSz="1066800"/>
            <a:r>
              <a:rPr lang="en-US" altLang="zh-CN" b="0"/>
              <a:t>WA1000</a:t>
            </a:r>
            <a:r>
              <a:rPr lang="zh-CN" altLang="en-US" b="0"/>
              <a:t>系列</a:t>
            </a:r>
          </a:p>
        </p:txBody>
      </p:sp>
      <p:sp>
        <p:nvSpPr>
          <p:cNvPr id="359622" name="Rectangle 198"/>
          <p:cNvSpPr>
            <a:spLocks noChangeAspect="1" noChangeArrowheads="1"/>
          </p:cNvSpPr>
          <p:nvPr/>
        </p:nvSpPr>
        <p:spPr bwMode="auto">
          <a:xfrm>
            <a:off x="6064250" y="3357563"/>
            <a:ext cx="647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defTabSz="1066800"/>
            <a:r>
              <a:rPr lang="en-US" altLang="zh-CN" b="0">
                <a:solidFill>
                  <a:srgbClr val="242729"/>
                </a:solidFill>
              </a:rPr>
              <a:t>M2000</a:t>
            </a:r>
          </a:p>
        </p:txBody>
      </p:sp>
      <p:sp>
        <p:nvSpPr>
          <p:cNvPr id="359655" name="Rectangle 231"/>
          <p:cNvSpPr>
            <a:spLocks noChangeAspect="1" noChangeArrowheads="1"/>
          </p:cNvSpPr>
          <p:nvPr/>
        </p:nvSpPr>
        <p:spPr bwMode="auto">
          <a:xfrm>
            <a:off x="7373938" y="1844675"/>
            <a:ext cx="1158875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SGSN9810</a:t>
            </a:r>
          </a:p>
        </p:txBody>
      </p:sp>
      <p:sp>
        <p:nvSpPr>
          <p:cNvPr id="359656" name="Rectangle 232"/>
          <p:cNvSpPr>
            <a:spLocks noChangeAspect="1" noChangeArrowheads="1"/>
          </p:cNvSpPr>
          <p:nvPr/>
        </p:nvSpPr>
        <p:spPr bwMode="auto">
          <a:xfrm>
            <a:off x="2195513" y="1773238"/>
            <a:ext cx="13716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IPCLK1000 / BITS</a:t>
            </a:r>
          </a:p>
          <a:p>
            <a:pPr defTabSz="1066800"/>
            <a:endParaRPr lang="en-US" altLang="zh-CN" b="0"/>
          </a:p>
        </p:txBody>
      </p:sp>
      <p:sp>
        <p:nvSpPr>
          <p:cNvPr id="359657" name="Text Box 233"/>
          <p:cNvSpPr txBox="1">
            <a:spLocks noChangeArrowheads="1"/>
          </p:cNvSpPr>
          <p:nvPr/>
        </p:nvSpPr>
        <p:spPr bwMode="auto">
          <a:xfrm>
            <a:off x="365125" y="136525"/>
            <a:ext cx="231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产品与解决方案图标</a:t>
            </a:r>
          </a:p>
        </p:txBody>
      </p:sp>
      <p:sp>
        <p:nvSpPr>
          <p:cNvPr id="359658" name="Rectangle 234"/>
          <p:cNvSpPr>
            <a:spLocks noChangeAspect="1" noChangeArrowheads="1"/>
          </p:cNvSpPr>
          <p:nvPr/>
        </p:nvSpPr>
        <p:spPr bwMode="auto">
          <a:xfrm>
            <a:off x="2667000" y="3317875"/>
            <a:ext cx="4572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zh-CN" altLang="en-US" b="0"/>
              <a:t>防火墙</a:t>
            </a:r>
          </a:p>
        </p:txBody>
      </p:sp>
      <p:pic>
        <p:nvPicPr>
          <p:cNvPr id="359659" name="Picture 235" descr="图片6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908050"/>
            <a:ext cx="762000" cy="798513"/>
          </a:xfrm>
          <a:prstGeom prst="rect">
            <a:avLst/>
          </a:prstGeom>
          <a:noFill/>
        </p:spPr>
      </p:pic>
      <p:pic>
        <p:nvPicPr>
          <p:cNvPr id="359660" name="Picture 236" descr="图片6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836613"/>
            <a:ext cx="762000" cy="798512"/>
          </a:xfrm>
          <a:prstGeom prst="rect">
            <a:avLst/>
          </a:prstGeom>
          <a:noFill/>
        </p:spPr>
      </p:pic>
      <p:pic>
        <p:nvPicPr>
          <p:cNvPr id="359661" name="Picture 237" descr="图片6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908050"/>
            <a:ext cx="749300" cy="779463"/>
          </a:xfrm>
          <a:prstGeom prst="rect">
            <a:avLst/>
          </a:prstGeom>
          <a:noFill/>
        </p:spPr>
      </p:pic>
      <p:pic>
        <p:nvPicPr>
          <p:cNvPr id="359662" name="Picture 238" descr="图片6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7388" y="981075"/>
            <a:ext cx="749300" cy="774700"/>
          </a:xfrm>
          <a:prstGeom prst="rect">
            <a:avLst/>
          </a:prstGeom>
          <a:noFill/>
        </p:spPr>
      </p:pic>
      <p:pic>
        <p:nvPicPr>
          <p:cNvPr id="359663" name="Picture 239" descr="图片6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6188" y="981075"/>
            <a:ext cx="762000" cy="798513"/>
          </a:xfrm>
          <a:prstGeom prst="rect">
            <a:avLst/>
          </a:prstGeom>
          <a:noFill/>
        </p:spPr>
      </p:pic>
      <p:pic>
        <p:nvPicPr>
          <p:cNvPr id="359664" name="Picture 240" descr="图片6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92375"/>
            <a:ext cx="1084262" cy="549275"/>
          </a:xfrm>
          <a:prstGeom prst="rect">
            <a:avLst/>
          </a:prstGeom>
          <a:noFill/>
        </p:spPr>
      </p:pic>
      <p:pic>
        <p:nvPicPr>
          <p:cNvPr id="359665" name="Picture 241" descr="图片63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875" y="2349500"/>
            <a:ext cx="755650" cy="792163"/>
          </a:xfrm>
          <a:prstGeom prst="rect">
            <a:avLst/>
          </a:prstGeom>
          <a:noFill/>
        </p:spPr>
      </p:pic>
      <p:pic>
        <p:nvPicPr>
          <p:cNvPr id="359666" name="Picture 242" descr="图片64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2276475"/>
            <a:ext cx="665162" cy="1011238"/>
          </a:xfrm>
          <a:prstGeom prst="rect">
            <a:avLst/>
          </a:prstGeom>
          <a:noFill/>
        </p:spPr>
      </p:pic>
      <p:pic>
        <p:nvPicPr>
          <p:cNvPr id="359667" name="Picture 243" descr="图片64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525" y="2349500"/>
            <a:ext cx="920750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Text Box 2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海  思  图  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6" name="Text Box 4"/>
          <p:cNvSpPr txBox="1">
            <a:spLocks noChangeAspect="1" noChangeArrowheads="1"/>
          </p:cNvSpPr>
          <p:nvPr/>
        </p:nvSpPr>
        <p:spPr bwMode="auto">
          <a:xfrm>
            <a:off x="365125" y="136525"/>
            <a:ext cx="1355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84" tIns="36942" rIns="73884" bIns="36942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接入网图标</a:t>
            </a:r>
          </a:p>
        </p:txBody>
      </p:sp>
      <p:sp>
        <p:nvSpPr>
          <p:cNvPr id="341057" name="Text Box 65"/>
          <p:cNvSpPr txBox="1">
            <a:spLocks noChangeArrowheads="1"/>
          </p:cNvSpPr>
          <p:nvPr/>
        </p:nvSpPr>
        <p:spPr bwMode="auto">
          <a:xfrm>
            <a:off x="835025" y="1716088"/>
            <a:ext cx="641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0"/>
              <a:t>呼叫器</a:t>
            </a:r>
          </a:p>
        </p:txBody>
      </p:sp>
      <p:sp>
        <p:nvSpPr>
          <p:cNvPr id="341630" name="Text Box 638"/>
          <p:cNvSpPr txBox="1">
            <a:spLocks noChangeArrowheads="1"/>
          </p:cNvSpPr>
          <p:nvPr/>
        </p:nvSpPr>
        <p:spPr bwMode="auto">
          <a:xfrm>
            <a:off x="2382838" y="1844675"/>
            <a:ext cx="89376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0"/>
              <a:t>Mordem</a:t>
            </a:r>
            <a:r>
              <a:rPr lang="zh-CN" altLang="en-US" b="0"/>
              <a:t>车</a:t>
            </a:r>
          </a:p>
        </p:txBody>
      </p:sp>
      <p:pic>
        <p:nvPicPr>
          <p:cNvPr id="341631" name="Picture 639" descr="图片2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836613"/>
            <a:ext cx="1042987" cy="627062"/>
          </a:xfrm>
          <a:prstGeom prst="rect">
            <a:avLst/>
          </a:prstGeom>
          <a:noFill/>
        </p:spPr>
      </p:pic>
      <p:pic>
        <p:nvPicPr>
          <p:cNvPr id="341632" name="Picture 640" descr="图片2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692150"/>
            <a:ext cx="1073150" cy="1268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474" name="Picture 42" descr="图片5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6950" y="765175"/>
            <a:ext cx="1296988" cy="971550"/>
          </a:xfrm>
          <a:prstGeom prst="rect">
            <a:avLst/>
          </a:prstGeom>
          <a:noFill/>
        </p:spPr>
      </p:pic>
      <p:sp>
        <p:nvSpPr>
          <p:cNvPr id="402475" name="Rectangle 43"/>
          <p:cNvSpPr>
            <a:spLocks noChangeAspect="1" noChangeArrowheads="1"/>
          </p:cNvSpPr>
          <p:nvPr/>
        </p:nvSpPr>
        <p:spPr bwMode="auto">
          <a:xfrm>
            <a:off x="2482850" y="1844675"/>
            <a:ext cx="9461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0">
                <a:solidFill>
                  <a:srgbClr val="344143"/>
                </a:solidFill>
              </a:rPr>
              <a:t>电源适配器</a:t>
            </a:r>
          </a:p>
        </p:txBody>
      </p:sp>
      <p:pic>
        <p:nvPicPr>
          <p:cNvPr id="402476" name="Picture 44" descr="图片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975" y="765175"/>
            <a:ext cx="676275" cy="1158875"/>
          </a:xfrm>
          <a:prstGeom prst="rect">
            <a:avLst/>
          </a:prstGeom>
          <a:noFill/>
        </p:spPr>
      </p:pic>
      <p:pic>
        <p:nvPicPr>
          <p:cNvPr id="402477" name="Picture 45" descr="图片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908050"/>
            <a:ext cx="1231900" cy="1000125"/>
          </a:xfrm>
          <a:prstGeom prst="rect">
            <a:avLst/>
          </a:prstGeom>
          <a:noFill/>
        </p:spPr>
      </p:pic>
      <p:pic>
        <p:nvPicPr>
          <p:cNvPr id="402478" name="Picture 46" descr="图片3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981075"/>
            <a:ext cx="1408112" cy="755650"/>
          </a:xfrm>
          <a:prstGeom prst="rect">
            <a:avLst/>
          </a:prstGeom>
          <a:noFill/>
        </p:spPr>
      </p:pic>
      <p:sp>
        <p:nvSpPr>
          <p:cNvPr id="402479" name="Rectangle 47"/>
          <p:cNvSpPr>
            <a:spLocks noChangeAspect="1" noChangeArrowheads="1"/>
          </p:cNvSpPr>
          <p:nvPr/>
        </p:nvSpPr>
        <p:spPr bwMode="auto">
          <a:xfrm>
            <a:off x="1090613" y="1989138"/>
            <a:ext cx="3127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344143"/>
                </a:solidFill>
              </a:rPr>
              <a:t>MP3</a:t>
            </a:r>
            <a:endParaRPr lang="en-US" altLang="zh-CN"/>
          </a:p>
        </p:txBody>
      </p:sp>
      <p:sp>
        <p:nvSpPr>
          <p:cNvPr id="402480" name="Rectangle 48"/>
          <p:cNvSpPr>
            <a:spLocks noChangeAspect="1" noChangeArrowheads="1"/>
          </p:cNvSpPr>
          <p:nvPr/>
        </p:nvSpPr>
        <p:spPr bwMode="auto">
          <a:xfrm>
            <a:off x="4214813" y="192881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44143"/>
                </a:solidFill>
                <a:latin typeface="宋体" pitchFamily="2" charset="-122"/>
              </a:rPr>
              <a:t>多媒体音箱</a:t>
            </a:r>
            <a:endParaRPr lang="zh-CN" altLang="en-US"/>
          </a:p>
        </p:txBody>
      </p:sp>
      <p:sp>
        <p:nvSpPr>
          <p:cNvPr id="402481" name="Rectangle 49"/>
          <p:cNvSpPr>
            <a:spLocks noChangeAspect="1" noChangeArrowheads="1"/>
          </p:cNvSpPr>
          <p:nvPr/>
        </p:nvSpPr>
        <p:spPr bwMode="auto">
          <a:xfrm>
            <a:off x="6011863" y="19161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44143"/>
                </a:solidFill>
                <a:latin typeface="宋体" pitchFamily="2" charset="-122"/>
              </a:rPr>
              <a:t>键盘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80" name="Picture 4" descr="图片6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765175"/>
            <a:ext cx="1439862" cy="1068388"/>
          </a:xfrm>
          <a:prstGeom prst="rect">
            <a:avLst/>
          </a:prstGeom>
          <a:noFill/>
        </p:spPr>
      </p:pic>
      <p:sp>
        <p:nvSpPr>
          <p:cNvPr id="408581" name="Rectangle 5"/>
          <p:cNvSpPr>
            <a:spLocks noChangeAspect="1" noChangeArrowheads="1"/>
          </p:cNvSpPr>
          <p:nvPr/>
        </p:nvSpPr>
        <p:spPr bwMode="auto">
          <a:xfrm>
            <a:off x="2484438" y="1844675"/>
            <a:ext cx="9461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0">
                <a:solidFill>
                  <a:srgbClr val="344143"/>
                </a:solidFill>
              </a:rPr>
              <a:t>电源适配器</a:t>
            </a:r>
          </a:p>
        </p:txBody>
      </p:sp>
      <p:pic>
        <p:nvPicPr>
          <p:cNvPr id="408582" name="Picture 6" descr="图片4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975" y="765175"/>
            <a:ext cx="676275" cy="1152525"/>
          </a:xfrm>
          <a:prstGeom prst="rect">
            <a:avLst/>
          </a:prstGeom>
          <a:noFill/>
        </p:spPr>
      </p:pic>
      <p:pic>
        <p:nvPicPr>
          <p:cNvPr id="408583" name="Picture 7" descr="图片5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300" y="908050"/>
            <a:ext cx="1243013" cy="1011238"/>
          </a:xfrm>
          <a:prstGeom prst="rect">
            <a:avLst/>
          </a:prstGeom>
          <a:noFill/>
        </p:spPr>
      </p:pic>
      <p:pic>
        <p:nvPicPr>
          <p:cNvPr id="408584" name="Picture 8" descr="图片6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1052513"/>
            <a:ext cx="1389062" cy="742950"/>
          </a:xfrm>
          <a:prstGeom prst="rect">
            <a:avLst/>
          </a:prstGeom>
          <a:noFill/>
        </p:spPr>
      </p:pic>
      <p:sp>
        <p:nvSpPr>
          <p:cNvPr id="408585" name="Rectangle 9"/>
          <p:cNvSpPr>
            <a:spLocks noChangeAspect="1" noChangeArrowheads="1"/>
          </p:cNvSpPr>
          <p:nvPr/>
        </p:nvSpPr>
        <p:spPr bwMode="auto">
          <a:xfrm>
            <a:off x="1090613" y="1989138"/>
            <a:ext cx="3127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b="0">
                <a:solidFill>
                  <a:srgbClr val="344143"/>
                </a:solidFill>
              </a:rPr>
              <a:t>MP3</a:t>
            </a:r>
            <a:endParaRPr lang="en-US" altLang="zh-CN"/>
          </a:p>
        </p:txBody>
      </p:sp>
      <p:sp>
        <p:nvSpPr>
          <p:cNvPr id="408586" name="Rectangle 10"/>
          <p:cNvSpPr>
            <a:spLocks noChangeAspect="1" noChangeArrowheads="1"/>
          </p:cNvSpPr>
          <p:nvPr/>
        </p:nvSpPr>
        <p:spPr bwMode="auto">
          <a:xfrm>
            <a:off x="4214813" y="192881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44143"/>
                </a:solidFill>
                <a:latin typeface="宋体" pitchFamily="2" charset="-122"/>
              </a:rPr>
              <a:t>多媒体音箱</a:t>
            </a:r>
            <a:endParaRPr lang="zh-CN" altLang="en-US"/>
          </a:p>
        </p:txBody>
      </p:sp>
      <p:sp>
        <p:nvSpPr>
          <p:cNvPr id="408587" name="Rectangle 11"/>
          <p:cNvSpPr>
            <a:spLocks noChangeAspect="1" noChangeArrowheads="1"/>
          </p:cNvSpPr>
          <p:nvPr/>
        </p:nvSpPr>
        <p:spPr bwMode="auto">
          <a:xfrm>
            <a:off x="6011863" y="19161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0">
                <a:solidFill>
                  <a:srgbClr val="344143"/>
                </a:solidFill>
                <a:latin typeface="宋体" pitchFamily="2" charset="-122"/>
              </a:rPr>
              <a:t>键盘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8" name="Text Box 4"/>
          <p:cNvSpPr txBox="1">
            <a:spLocks noChangeArrowheads="1"/>
          </p:cNvSpPr>
          <p:nvPr/>
        </p:nvSpPr>
        <p:spPr bwMode="auto">
          <a:xfrm>
            <a:off x="2700338" y="2492375"/>
            <a:ext cx="3529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0" tIns="45675" rIns="91340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latin typeface="华文细黑" pitchFamily="2" charset="-122"/>
                <a:ea typeface="华文细黑" pitchFamily="2" charset="-122"/>
              </a:rPr>
              <a:t>公  共  图  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24" name="Text Box 116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sp>
        <p:nvSpPr>
          <p:cNvPr id="222338" name="Rectangle 130"/>
          <p:cNvSpPr>
            <a:spLocks noChangeAspect="1" noChangeArrowheads="1"/>
          </p:cNvSpPr>
          <p:nvPr/>
        </p:nvSpPr>
        <p:spPr bwMode="auto">
          <a:xfrm>
            <a:off x="3919538" y="4699000"/>
            <a:ext cx="1117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  <a:ea typeface="黑体" pitchFamily="49" charset="-122"/>
              </a:rPr>
              <a:t>11Ma&amp;b&amp;gPC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Card With XJACK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Antenna</a:t>
            </a:r>
            <a:endParaRPr lang="en-US" altLang="zh-CN" b="0">
              <a:latin typeface="Arial Narrow" pitchFamily="34" charset="0"/>
            </a:endParaRPr>
          </a:p>
        </p:txBody>
      </p:sp>
      <p:sp>
        <p:nvSpPr>
          <p:cNvPr id="222352" name="Rectangle 144"/>
          <p:cNvSpPr>
            <a:spLocks noChangeAspect="1" noChangeArrowheads="1"/>
          </p:cNvSpPr>
          <p:nvPr/>
        </p:nvSpPr>
        <p:spPr bwMode="auto">
          <a:xfrm>
            <a:off x="5584825" y="4656138"/>
            <a:ext cx="1117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  <a:ea typeface="黑体" pitchFamily="49" charset="-122"/>
              </a:rPr>
              <a:t>11M bps PC Card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With XJACK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Antenna</a:t>
            </a:r>
            <a:endParaRPr lang="en-US" altLang="zh-CN" b="0">
              <a:latin typeface="Arial Narrow" pitchFamily="34" charset="0"/>
            </a:endParaRPr>
          </a:p>
        </p:txBody>
      </p:sp>
      <p:sp>
        <p:nvSpPr>
          <p:cNvPr id="222353" name="Rectangle 145"/>
          <p:cNvSpPr>
            <a:spLocks noChangeAspect="1" noChangeArrowheads="1"/>
          </p:cNvSpPr>
          <p:nvPr/>
        </p:nvSpPr>
        <p:spPr bwMode="auto">
          <a:xfrm>
            <a:off x="7451725" y="4652963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11Mbps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楼对楼网桥</a:t>
            </a:r>
            <a:endParaRPr lang="zh-CN" altLang="en-US" b="0"/>
          </a:p>
        </p:txBody>
      </p:sp>
      <p:sp>
        <p:nvSpPr>
          <p:cNvPr id="222354" name="Rectangle 146"/>
          <p:cNvSpPr>
            <a:spLocks noChangeAspect="1" noChangeArrowheads="1"/>
          </p:cNvSpPr>
          <p:nvPr/>
        </p:nvSpPr>
        <p:spPr bwMode="auto">
          <a:xfrm>
            <a:off x="827088" y="6165850"/>
            <a:ext cx="914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11Mbps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室外无线网桥</a:t>
            </a:r>
            <a:endParaRPr lang="zh-CN" altLang="en-US" b="0"/>
          </a:p>
        </p:txBody>
      </p:sp>
      <p:sp>
        <p:nvSpPr>
          <p:cNvPr id="222611" name="Rectangle 403"/>
          <p:cNvSpPr>
            <a:spLocks noChangeAspect="1" noChangeArrowheads="1"/>
          </p:cNvSpPr>
          <p:nvPr/>
        </p:nvSpPr>
        <p:spPr bwMode="auto">
          <a:xfrm>
            <a:off x="3924300" y="6237288"/>
            <a:ext cx="1143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WA1003A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普通型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sp>
        <p:nvSpPr>
          <p:cNvPr id="222612" name="Rectangle 404"/>
          <p:cNvSpPr>
            <a:spLocks noChangeAspect="1" noChangeArrowheads="1"/>
          </p:cNvSpPr>
          <p:nvPr/>
        </p:nvSpPr>
        <p:spPr bwMode="auto">
          <a:xfrm>
            <a:off x="2339975" y="6308725"/>
            <a:ext cx="1066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WA1003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普通型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sp>
        <p:nvSpPr>
          <p:cNvPr id="222613" name="Rectangle 405"/>
          <p:cNvSpPr>
            <a:spLocks noChangeAspect="1" noChangeArrowheads="1"/>
          </p:cNvSpPr>
          <p:nvPr/>
        </p:nvSpPr>
        <p:spPr bwMode="auto">
          <a:xfrm>
            <a:off x="5724525" y="6237288"/>
            <a:ext cx="990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WA1006E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增强型</a:t>
            </a:r>
            <a:endParaRPr lang="zh-CN" altLang="en-US" b="0"/>
          </a:p>
        </p:txBody>
      </p:sp>
      <p:sp>
        <p:nvSpPr>
          <p:cNvPr id="222639" name="Rectangle 431"/>
          <p:cNvSpPr>
            <a:spLocks noChangeAspect="1" noChangeArrowheads="1"/>
          </p:cNvSpPr>
          <p:nvPr/>
        </p:nvSpPr>
        <p:spPr bwMode="auto">
          <a:xfrm>
            <a:off x="7321550" y="6308725"/>
            <a:ext cx="1066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WA1208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大功率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pic>
        <p:nvPicPr>
          <p:cNvPr id="222665" name="Picture 457" descr="图片6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123950"/>
            <a:ext cx="768350" cy="639763"/>
          </a:xfrm>
          <a:prstGeom prst="rect">
            <a:avLst/>
          </a:prstGeom>
          <a:noFill/>
        </p:spPr>
      </p:pic>
      <p:pic>
        <p:nvPicPr>
          <p:cNvPr id="222666" name="Picture 458" descr="图片6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1123950"/>
            <a:ext cx="768350" cy="639763"/>
          </a:xfrm>
          <a:prstGeom prst="rect">
            <a:avLst/>
          </a:prstGeom>
          <a:noFill/>
        </p:spPr>
      </p:pic>
      <p:pic>
        <p:nvPicPr>
          <p:cNvPr id="222667" name="Picture 459" descr="图片6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088" y="2492375"/>
            <a:ext cx="768350" cy="633413"/>
          </a:xfrm>
          <a:prstGeom prst="rect">
            <a:avLst/>
          </a:prstGeom>
          <a:noFill/>
        </p:spPr>
      </p:pic>
      <p:pic>
        <p:nvPicPr>
          <p:cNvPr id="222668" name="Picture 460" descr="图片6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875" y="2565400"/>
            <a:ext cx="768350" cy="633413"/>
          </a:xfrm>
          <a:prstGeom prst="rect">
            <a:avLst/>
          </a:prstGeom>
          <a:noFill/>
        </p:spPr>
      </p:pic>
      <p:pic>
        <p:nvPicPr>
          <p:cNvPr id="222669" name="Picture 461" descr="图片64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638" y="2573338"/>
            <a:ext cx="768350" cy="639762"/>
          </a:xfrm>
          <a:prstGeom prst="rect">
            <a:avLst/>
          </a:prstGeom>
          <a:noFill/>
        </p:spPr>
      </p:pic>
      <p:pic>
        <p:nvPicPr>
          <p:cNvPr id="222670" name="Picture 462" descr="图片64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2573338"/>
            <a:ext cx="768350" cy="639762"/>
          </a:xfrm>
          <a:prstGeom prst="rect">
            <a:avLst/>
          </a:prstGeom>
          <a:noFill/>
        </p:spPr>
      </p:pic>
      <p:pic>
        <p:nvPicPr>
          <p:cNvPr id="222671" name="Picture 463" descr="图片64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96188" y="2565400"/>
            <a:ext cx="768350" cy="633413"/>
          </a:xfrm>
          <a:prstGeom prst="rect">
            <a:avLst/>
          </a:prstGeom>
          <a:noFill/>
        </p:spPr>
      </p:pic>
      <p:pic>
        <p:nvPicPr>
          <p:cNvPr id="222672" name="Picture 464" descr="图片6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5650" y="4076700"/>
            <a:ext cx="768350" cy="633413"/>
          </a:xfrm>
          <a:prstGeom prst="rect">
            <a:avLst/>
          </a:prstGeom>
          <a:noFill/>
        </p:spPr>
      </p:pic>
      <p:pic>
        <p:nvPicPr>
          <p:cNvPr id="222673" name="Picture 465" descr="图片6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55875" y="4076700"/>
            <a:ext cx="768350" cy="633413"/>
          </a:xfrm>
          <a:prstGeom prst="rect">
            <a:avLst/>
          </a:prstGeom>
          <a:noFill/>
        </p:spPr>
      </p:pic>
      <p:pic>
        <p:nvPicPr>
          <p:cNvPr id="222674" name="Picture 466" descr="图片65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4300" y="4027488"/>
            <a:ext cx="1090613" cy="554037"/>
          </a:xfrm>
          <a:prstGeom prst="rect">
            <a:avLst/>
          </a:prstGeom>
          <a:noFill/>
        </p:spPr>
      </p:pic>
      <p:pic>
        <p:nvPicPr>
          <p:cNvPr id="222675" name="Picture 467" descr="图片65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1500" y="4027488"/>
            <a:ext cx="1090613" cy="554037"/>
          </a:xfrm>
          <a:prstGeom prst="rect">
            <a:avLst/>
          </a:prstGeom>
          <a:noFill/>
        </p:spPr>
      </p:pic>
      <p:pic>
        <p:nvPicPr>
          <p:cNvPr id="222676" name="Picture 468" descr="图片65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08850" y="4076700"/>
            <a:ext cx="1189038" cy="487363"/>
          </a:xfrm>
          <a:prstGeom prst="rect">
            <a:avLst/>
          </a:prstGeom>
          <a:noFill/>
        </p:spPr>
      </p:pic>
      <p:pic>
        <p:nvPicPr>
          <p:cNvPr id="222677" name="Picture 469" descr="图片65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4213" y="5516563"/>
            <a:ext cx="969962" cy="481012"/>
          </a:xfrm>
          <a:prstGeom prst="rect">
            <a:avLst/>
          </a:prstGeom>
          <a:noFill/>
        </p:spPr>
      </p:pic>
      <p:pic>
        <p:nvPicPr>
          <p:cNvPr id="222678" name="Picture 470" descr="图片65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66950" y="5300663"/>
            <a:ext cx="1169988" cy="871537"/>
          </a:xfrm>
          <a:prstGeom prst="rect">
            <a:avLst/>
          </a:prstGeom>
          <a:noFill/>
        </p:spPr>
      </p:pic>
      <p:pic>
        <p:nvPicPr>
          <p:cNvPr id="222679" name="Picture 471" descr="图片65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24300" y="5300663"/>
            <a:ext cx="1169988" cy="847725"/>
          </a:xfrm>
          <a:prstGeom prst="rect">
            <a:avLst/>
          </a:prstGeom>
          <a:noFill/>
        </p:spPr>
      </p:pic>
      <p:pic>
        <p:nvPicPr>
          <p:cNvPr id="222680" name="Picture 472" descr="图片65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80063" y="5257800"/>
            <a:ext cx="1169987" cy="835025"/>
          </a:xfrm>
          <a:prstGeom prst="rect">
            <a:avLst/>
          </a:prstGeom>
          <a:noFill/>
        </p:spPr>
      </p:pic>
      <p:pic>
        <p:nvPicPr>
          <p:cNvPr id="222681" name="Picture 473" descr="图片65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235825" y="5300663"/>
            <a:ext cx="1163638" cy="858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28" name="Text Box 96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sp>
        <p:nvSpPr>
          <p:cNvPr id="223342" name="Rectangle 110"/>
          <p:cNvSpPr>
            <a:spLocks noChangeAspect="1" noChangeArrowheads="1"/>
          </p:cNvSpPr>
          <p:nvPr/>
        </p:nvSpPr>
        <p:spPr bwMode="auto">
          <a:xfrm>
            <a:off x="3959225" y="4508500"/>
            <a:ext cx="1117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  <a:ea typeface="黑体" pitchFamily="49" charset="-122"/>
              </a:rPr>
              <a:t>11Ma&amp;b&amp;gPC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Card With XJACK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Antenna</a:t>
            </a:r>
            <a:endParaRPr lang="en-US" altLang="zh-CN" b="0">
              <a:latin typeface="Arial Narrow" pitchFamily="34" charset="0"/>
            </a:endParaRPr>
          </a:p>
        </p:txBody>
      </p:sp>
      <p:sp>
        <p:nvSpPr>
          <p:cNvPr id="223373" name="Rectangle 141"/>
          <p:cNvSpPr>
            <a:spLocks noChangeAspect="1" noChangeArrowheads="1"/>
          </p:cNvSpPr>
          <p:nvPr/>
        </p:nvSpPr>
        <p:spPr bwMode="auto">
          <a:xfrm>
            <a:off x="5584825" y="4656138"/>
            <a:ext cx="1117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  <a:ea typeface="黑体" pitchFamily="49" charset="-122"/>
              </a:rPr>
              <a:t>11M bps PC Card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With XJACK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latin typeface="Arial Narrow" pitchFamily="34" charset="0"/>
              </a:rPr>
              <a:t>Antenna</a:t>
            </a:r>
            <a:endParaRPr lang="en-US" altLang="zh-CN" b="0">
              <a:latin typeface="Arial Narrow" pitchFamily="34" charset="0"/>
            </a:endParaRPr>
          </a:p>
        </p:txBody>
      </p:sp>
      <p:sp>
        <p:nvSpPr>
          <p:cNvPr id="223374" name="Rectangle 142"/>
          <p:cNvSpPr>
            <a:spLocks noChangeAspect="1" noChangeArrowheads="1"/>
          </p:cNvSpPr>
          <p:nvPr/>
        </p:nvSpPr>
        <p:spPr bwMode="auto">
          <a:xfrm>
            <a:off x="7451725" y="4652963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11Mbps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楼对楼网桥</a:t>
            </a:r>
            <a:endParaRPr lang="zh-CN" altLang="en-US" b="0"/>
          </a:p>
        </p:txBody>
      </p:sp>
      <p:sp>
        <p:nvSpPr>
          <p:cNvPr id="223375" name="Rectangle 143"/>
          <p:cNvSpPr>
            <a:spLocks noChangeAspect="1" noChangeArrowheads="1"/>
          </p:cNvSpPr>
          <p:nvPr/>
        </p:nvSpPr>
        <p:spPr bwMode="auto">
          <a:xfrm>
            <a:off x="684213" y="6165850"/>
            <a:ext cx="914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11Mbps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室外无线网桥</a:t>
            </a:r>
            <a:endParaRPr lang="zh-CN" altLang="en-US" b="0"/>
          </a:p>
        </p:txBody>
      </p:sp>
      <p:sp>
        <p:nvSpPr>
          <p:cNvPr id="223396" name="Rectangle 164"/>
          <p:cNvSpPr>
            <a:spLocks noChangeAspect="1" noChangeArrowheads="1"/>
          </p:cNvSpPr>
          <p:nvPr/>
        </p:nvSpPr>
        <p:spPr bwMode="auto">
          <a:xfrm>
            <a:off x="3924300" y="6237288"/>
            <a:ext cx="1143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WA1003A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普通型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sp>
        <p:nvSpPr>
          <p:cNvPr id="223397" name="Rectangle 165"/>
          <p:cNvSpPr>
            <a:spLocks noChangeAspect="1" noChangeArrowheads="1"/>
          </p:cNvSpPr>
          <p:nvPr/>
        </p:nvSpPr>
        <p:spPr bwMode="auto">
          <a:xfrm>
            <a:off x="2339975" y="6308725"/>
            <a:ext cx="1066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WA1003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普通型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sp>
        <p:nvSpPr>
          <p:cNvPr id="223398" name="Rectangle 166"/>
          <p:cNvSpPr>
            <a:spLocks noChangeAspect="1" noChangeArrowheads="1"/>
          </p:cNvSpPr>
          <p:nvPr/>
        </p:nvSpPr>
        <p:spPr bwMode="auto">
          <a:xfrm>
            <a:off x="6011863" y="6308725"/>
            <a:ext cx="990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WA1006E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增强型</a:t>
            </a:r>
            <a:endParaRPr lang="zh-CN" altLang="en-US" b="0"/>
          </a:p>
        </p:txBody>
      </p:sp>
      <p:sp>
        <p:nvSpPr>
          <p:cNvPr id="223532" name="Rectangle 300"/>
          <p:cNvSpPr>
            <a:spLocks noChangeAspect="1" noChangeArrowheads="1"/>
          </p:cNvSpPr>
          <p:nvPr/>
        </p:nvSpPr>
        <p:spPr bwMode="auto">
          <a:xfrm>
            <a:off x="7164388" y="6381750"/>
            <a:ext cx="1066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WA1208</a:t>
            </a:r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大功率</a:t>
            </a:r>
            <a:r>
              <a:rPr lang="en-US" altLang="zh-CN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AP</a:t>
            </a:r>
            <a:endParaRPr lang="en-US" altLang="zh-CN" b="0"/>
          </a:p>
        </p:txBody>
      </p:sp>
      <p:pic>
        <p:nvPicPr>
          <p:cNvPr id="223533" name="Picture 301" descr="图片65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1196975"/>
            <a:ext cx="768350" cy="639763"/>
          </a:xfrm>
          <a:prstGeom prst="rect">
            <a:avLst/>
          </a:prstGeom>
          <a:noFill/>
        </p:spPr>
      </p:pic>
      <p:pic>
        <p:nvPicPr>
          <p:cNvPr id="223534" name="Picture 302" descr="图片6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1196975"/>
            <a:ext cx="774700" cy="639763"/>
          </a:xfrm>
          <a:prstGeom prst="rect">
            <a:avLst/>
          </a:prstGeom>
          <a:noFill/>
        </p:spPr>
      </p:pic>
      <p:pic>
        <p:nvPicPr>
          <p:cNvPr id="223535" name="Picture 303" descr="图片6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2501900"/>
            <a:ext cx="768350" cy="639763"/>
          </a:xfrm>
          <a:prstGeom prst="rect">
            <a:avLst/>
          </a:prstGeom>
          <a:noFill/>
        </p:spPr>
      </p:pic>
      <p:pic>
        <p:nvPicPr>
          <p:cNvPr id="223536" name="Picture 304" descr="图片66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4438" y="2565400"/>
            <a:ext cx="768350" cy="639763"/>
          </a:xfrm>
          <a:prstGeom prst="rect">
            <a:avLst/>
          </a:prstGeom>
          <a:noFill/>
        </p:spPr>
      </p:pic>
      <p:pic>
        <p:nvPicPr>
          <p:cNvPr id="223537" name="Picture 305" descr="图片66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0200" y="2565400"/>
            <a:ext cx="768350" cy="639763"/>
          </a:xfrm>
          <a:prstGeom prst="rect">
            <a:avLst/>
          </a:prstGeom>
          <a:noFill/>
        </p:spPr>
      </p:pic>
      <p:pic>
        <p:nvPicPr>
          <p:cNvPr id="223538" name="Picture 306" descr="图片66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1213" y="2565400"/>
            <a:ext cx="768350" cy="639763"/>
          </a:xfrm>
          <a:prstGeom prst="rect">
            <a:avLst/>
          </a:prstGeom>
          <a:noFill/>
        </p:spPr>
      </p:pic>
      <p:pic>
        <p:nvPicPr>
          <p:cNvPr id="223539" name="Picture 307" descr="图片66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96188" y="2565400"/>
            <a:ext cx="768350" cy="639763"/>
          </a:xfrm>
          <a:prstGeom prst="rect">
            <a:avLst/>
          </a:prstGeom>
          <a:noFill/>
        </p:spPr>
      </p:pic>
      <p:pic>
        <p:nvPicPr>
          <p:cNvPr id="223540" name="Picture 308" descr="图片66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5650" y="3948113"/>
            <a:ext cx="768350" cy="633412"/>
          </a:xfrm>
          <a:prstGeom prst="rect">
            <a:avLst/>
          </a:prstGeom>
          <a:noFill/>
        </p:spPr>
      </p:pic>
      <p:pic>
        <p:nvPicPr>
          <p:cNvPr id="223541" name="Picture 309" descr="图片66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55875" y="4019550"/>
            <a:ext cx="768350" cy="633413"/>
          </a:xfrm>
          <a:prstGeom prst="rect">
            <a:avLst/>
          </a:prstGeom>
          <a:noFill/>
        </p:spPr>
      </p:pic>
      <p:pic>
        <p:nvPicPr>
          <p:cNvPr id="223542" name="Picture 310" descr="图片66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4300" y="3860800"/>
            <a:ext cx="1090613" cy="549275"/>
          </a:xfrm>
          <a:prstGeom prst="rect">
            <a:avLst/>
          </a:prstGeom>
          <a:noFill/>
        </p:spPr>
      </p:pic>
      <p:pic>
        <p:nvPicPr>
          <p:cNvPr id="223543" name="Picture 311" descr="图片66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1500" y="3933825"/>
            <a:ext cx="1090613" cy="549275"/>
          </a:xfrm>
          <a:prstGeom prst="rect">
            <a:avLst/>
          </a:prstGeom>
          <a:noFill/>
        </p:spPr>
      </p:pic>
      <p:pic>
        <p:nvPicPr>
          <p:cNvPr id="223544" name="Picture 312" descr="图片67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5825" y="4076700"/>
            <a:ext cx="1189038" cy="493713"/>
          </a:xfrm>
          <a:prstGeom prst="rect">
            <a:avLst/>
          </a:prstGeom>
          <a:noFill/>
        </p:spPr>
      </p:pic>
      <p:pic>
        <p:nvPicPr>
          <p:cNvPr id="223545" name="Picture 313" descr="图片67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4213" y="5516563"/>
            <a:ext cx="969962" cy="474662"/>
          </a:xfrm>
          <a:prstGeom prst="rect">
            <a:avLst/>
          </a:prstGeom>
          <a:noFill/>
        </p:spPr>
      </p:pic>
      <p:pic>
        <p:nvPicPr>
          <p:cNvPr id="223546" name="Picture 314" descr="图片67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195513" y="5229225"/>
            <a:ext cx="1176337" cy="871538"/>
          </a:xfrm>
          <a:prstGeom prst="rect">
            <a:avLst/>
          </a:prstGeom>
          <a:noFill/>
        </p:spPr>
      </p:pic>
      <p:pic>
        <p:nvPicPr>
          <p:cNvPr id="223547" name="Picture 315" descr="图片67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24300" y="5373688"/>
            <a:ext cx="1176338" cy="841375"/>
          </a:xfrm>
          <a:prstGeom prst="rect">
            <a:avLst/>
          </a:prstGeom>
          <a:noFill/>
        </p:spPr>
      </p:pic>
      <p:pic>
        <p:nvPicPr>
          <p:cNvPr id="223548" name="Picture 316" descr="图片67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95963" y="5373688"/>
            <a:ext cx="1169987" cy="828675"/>
          </a:xfrm>
          <a:prstGeom prst="rect">
            <a:avLst/>
          </a:prstGeom>
          <a:noFill/>
        </p:spPr>
      </p:pic>
      <p:pic>
        <p:nvPicPr>
          <p:cNvPr id="223549" name="Picture 317" descr="图片67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164388" y="5373688"/>
            <a:ext cx="1163637" cy="858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spect="1" noChangeArrowheads="1"/>
          </p:cNvSpPr>
          <p:nvPr/>
        </p:nvSpPr>
        <p:spPr bwMode="auto">
          <a:xfrm>
            <a:off x="684213" y="1916113"/>
            <a:ext cx="1066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无线以太网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ea typeface="黑体" pitchFamily="49" charset="-122"/>
              </a:rPr>
              <a:t>工作组接入网桥</a:t>
            </a:r>
            <a:endParaRPr lang="zh-CN" altLang="en-US" b="0">
              <a:ea typeface="黑体" pitchFamily="49" charset="-122"/>
            </a:endParaRPr>
          </a:p>
        </p:txBody>
      </p:sp>
      <p:sp>
        <p:nvSpPr>
          <p:cNvPr id="237589" name="Rectangle 21"/>
          <p:cNvSpPr>
            <a:spLocks noChangeAspect="1" noChangeArrowheads="1"/>
          </p:cNvSpPr>
          <p:nvPr/>
        </p:nvSpPr>
        <p:spPr bwMode="auto">
          <a:xfrm>
            <a:off x="2268538" y="1989138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应用服务器类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7784" name="Rectangle 216"/>
          <p:cNvSpPr>
            <a:spLocks noChangeAspect="1" noChangeArrowheads="1"/>
          </p:cNvSpPr>
          <p:nvPr/>
        </p:nvSpPr>
        <p:spPr bwMode="auto">
          <a:xfrm>
            <a:off x="4356100" y="1878013"/>
            <a:ext cx="228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ICP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7831" name="Rectangle 263"/>
          <p:cNvSpPr>
            <a:spLocks noChangeAspect="1" noChangeArrowheads="1"/>
          </p:cNvSpPr>
          <p:nvPr/>
        </p:nvSpPr>
        <p:spPr bwMode="auto">
          <a:xfrm>
            <a:off x="6084888" y="1878013"/>
            <a:ext cx="228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ASP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7888" name="Rectangle 320"/>
          <p:cNvSpPr>
            <a:spLocks noChangeAspect="1" noChangeArrowheads="1"/>
          </p:cNvSpPr>
          <p:nvPr/>
        </p:nvSpPr>
        <p:spPr bwMode="auto">
          <a:xfrm>
            <a:off x="7667625" y="1878013"/>
            <a:ext cx="228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ISP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7957" name="Rectangle 389"/>
          <p:cNvSpPr>
            <a:spLocks noChangeAspect="1" noChangeArrowheads="1"/>
          </p:cNvSpPr>
          <p:nvPr/>
        </p:nvSpPr>
        <p:spPr bwMode="auto">
          <a:xfrm>
            <a:off x="692150" y="35512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文件服务器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7958" name="Rectangle 390"/>
          <p:cNvSpPr>
            <a:spLocks noChangeAspect="1" noChangeArrowheads="1"/>
          </p:cNvSpPr>
          <p:nvPr/>
        </p:nvSpPr>
        <p:spPr bwMode="auto">
          <a:xfrm>
            <a:off x="2484438" y="34290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接入服务器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036" name="Rectangle 468"/>
          <p:cNvSpPr>
            <a:spLocks noChangeAspect="1" noChangeArrowheads="1"/>
          </p:cNvSpPr>
          <p:nvPr/>
        </p:nvSpPr>
        <p:spPr bwMode="auto">
          <a:xfrm>
            <a:off x="4140200" y="32845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打印服务器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304" name="Rectangle 736"/>
          <p:cNvSpPr>
            <a:spLocks noChangeAspect="1" noChangeArrowheads="1"/>
          </p:cNvSpPr>
          <p:nvPr/>
        </p:nvSpPr>
        <p:spPr bwMode="auto">
          <a:xfrm>
            <a:off x="5868988" y="3284538"/>
            <a:ext cx="5127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傆寊冽塤劑塤" charset="-122"/>
                <a:ea typeface="傆寊冽塤劑塤" charset="-122"/>
              </a:rPr>
              <a:t>IP</a:t>
            </a:r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傆寊冽塤劑塤" charset="-122"/>
              </a:rPr>
              <a:t>电话</a:t>
            </a:r>
            <a:endParaRPr lang="zh-CN" altLang="en-US" b="0"/>
          </a:p>
        </p:txBody>
      </p:sp>
      <p:sp>
        <p:nvSpPr>
          <p:cNvPr id="238423" name="Rectangle 855"/>
          <p:cNvSpPr>
            <a:spLocks noChangeAspect="1" noChangeArrowheads="1"/>
          </p:cNvSpPr>
          <p:nvPr/>
        </p:nvSpPr>
        <p:spPr bwMode="auto">
          <a:xfrm>
            <a:off x="7740650" y="335756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傆寊冽塤劑塤" charset="-122"/>
              </a:rPr>
              <a:t>电视</a:t>
            </a:r>
            <a:endParaRPr lang="zh-CN" altLang="en-US" b="0"/>
          </a:p>
        </p:txBody>
      </p:sp>
      <p:sp>
        <p:nvSpPr>
          <p:cNvPr id="238479" name="Rectangle 911"/>
          <p:cNvSpPr>
            <a:spLocks noChangeAspect="1" noChangeArrowheads="1"/>
          </p:cNvSpPr>
          <p:nvPr/>
        </p:nvSpPr>
        <p:spPr bwMode="auto">
          <a:xfrm>
            <a:off x="6053138" y="4784725"/>
            <a:ext cx="312737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</a:rPr>
              <a:t>PDA</a:t>
            </a:r>
            <a:endParaRPr lang="en-US" altLang="zh-CN" b="0"/>
          </a:p>
        </p:txBody>
      </p:sp>
      <p:sp>
        <p:nvSpPr>
          <p:cNvPr id="238493" name="Rectangle 925"/>
          <p:cNvSpPr>
            <a:spLocks noChangeAspect="1" noChangeArrowheads="1"/>
          </p:cNvSpPr>
          <p:nvPr/>
        </p:nvSpPr>
        <p:spPr bwMode="auto">
          <a:xfrm>
            <a:off x="7524750" y="48688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数码相机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558" name="Rectangle 990"/>
          <p:cNvSpPr>
            <a:spLocks noChangeAspect="1" noChangeArrowheads="1"/>
          </p:cNvSpPr>
          <p:nvPr/>
        </p:nvSpPr>
        <p:spPr bwMode="auto">
          <a:xfrm>
            <a:off x="2484438" y="5014913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液晶显示器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559" name="Rectangle 991"/>
          <p:cNvSpPr>
            <a:spLocks noChangeAspect="1" noChangeArrowheads="1"/>
          </p:cNvSpPr>
          <p:nvPr/>
        </p:nvSpPr>
        <p:spPr bwMode="auto">
          <a:xfrm>
            <a:off x="539750" y="4941888"/>
            <a:ext cx="1295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笔记本电脑</a:t>
            </a:r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/</a:t>
            </a:r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便携机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883" name="Rectangle 1291"/>
          <p:cNvSpPr>
            <a:spLocks noChangeAspect="1" noChangeArrowheads="1"/>
          </p:cNvSpPr>
          <p:nvPr/>
        </p:nvSpPr>
        <p:spPr bwMode="auto">
          <a:xfrm>
            <a:off x="3959225" y="4995863"/>
            <a:ext cx="838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网管</a:t>
            </a:r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Manager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969" name="Text Box 1377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sp>
        <p:nvSpPr>
          <p:cNvPr id="239970" name="Rectangle 1378"/>
          <p:cNvSpPr>
            <a:spLocks noChangeArrowheads="1"/>
          </p:cNvSpPr>
          <p:nvPr/>
        </p:nvSpPr>
        <p:spPr bwMode="auto">
          <a:xfrm>
            <a:off x="2627313" y="6415088"/>
            <a:ext cx="5715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latin typeface="宋体" pitchFamily="2" charset="-122"/>
              </a:rPr>
              <a:t>本地局</a:t>
            </a:r>
            <a:endParaRPr lang="zh-CN" altLang="en-US" b="0"/>
          </a:p>
        </p:txBody>
      </p:sp>
      <p:sp>
        <p:nvSpPr>
          <p:cNvPr id="239971" name="Rectangle 1379"/>
          <p:cNvSpPr>
            <a:spLocks noChangeArrowheads="1"/>
          </p:cNvSpPr>
          <p:nvPr/>
        </p:nvSpPr>
        <p:spPr bwMode="auto">
          <a:xfrm>
            <a:off x="946150" y="641508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宋体" pitchFamily="2" charset="-122"/>
              </a:rPr>
              <a:t>长途局</a:t>
            </a:r>
            <a:endParaRPr lang="zh-CN" altLang="en-US" b="0"/>
          </a:p>
        </p:txBody>
      </p:sp>
      <p:sp>
        <p:nvSpPr>
          <p:cNvPr id="240524" name="Rectangle 1932"/>
          <p:cNvSpPr>
            <a:spLocks noChangeAspect="1" noChangeArrowheads="1"/>
          </p:cNvSpPr>
          <p:nvPr/>
        </p:nvSpPr>
        <p:spPr bwMode="auto">
          <a:xfrm>
            <a:off x="4292600" y="6361113"/>
            <a:ext cx="574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</a:rPr>
              <a:t>PC</a:t>
            </a:r>
            <a:r>
              <a:rPr lang="zh-CN" altLang="en-US" b="0">
                <a:solidFill>
                  <a:srgbClr val="000000"/>
                </a:solidFill>
              </a:rPr>
              <a:t>终端</a:t>
            </a:r>
            <a:endParaRPr lang="zh-CN" altLang="en-US" b="0"/>
          </a:p>
        </p:txBody>
      </p:sp>
      <p:pic>
        <p:nvPicPr>
          <p:cNvPr id="240525" name="Picture 1933" descr="图片6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765175"/>
            <a:ext cx="627062" cy="1047750"/>
          </a:xfrm>
          <a:prstGeom prst="rect">
            <a:avLst/>
          </a:prstGeom>
          <a:noFill/>
        </p:spPr>
      </p:pic>
      <p:pic>
        <p:nvPicPr>
          <p:cNvPr id="240526" name="Picture 1934" descr="图片6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836613"/>
            <a:ext cx="603250" cy="1122362"/>
          </a:xfrm>
          <a:prstGeom prst="rect">
            <a:avLst/>
          </a:prstGeom>
          <a:noFill/>
        </p:spPr>
      </p:pic>
      <p:pic>
        <p:nvPicPr>
          <p:cNvPr id="240527" name="Picture 1935" descr="图片6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908050"/>
            <a:ext cx="950912" cy="828675"/>
          </a:xfrm>
          <a:prstGeom prst="rect">
            <a:avLst/>
          </a:prstGeom>
          <a:noFill/>
        </p:spPr>
      </p:pic>
      <p:pic>
        <p:nvPicPr>
          <p:cNvPr id="240528" name="Picture 1936" descr="图片67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81075"/>
            <a:ext cx="920750" cy="835025"/>
          </a:xfrm>
          <a:prstGeom prst="rect">
            <a:avLst/>
          </a:prstGeom>
          <a:noFill/>
        </p:spPr>
      </p:pic>
      <p:pic>
        <p:nvPicPr>
          <p:cNvPr id="240529" name="Picture 1937" descr="图片68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981075"/>
            <a:ext cx="890587" cy="835025"/>
          </a:xfrm>
          <a:prstGeom prst="rect">
            <a:avLst/>
          </a:prstGeom>
          <a:noFill/>
        </p:spPr>
      </p:pic>
      <p:pic>
        <p:nvPicPr>
          <p:cNvPr id="240530" name="Picture 1938" descr="图片68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088" y="2565400"/>
            <a:ext cx="676275" cy="804863"/>
          </a:xfrm>
          <a:prstGeom prst="rect">
            <a:avLst/>
          </a:prstGeom>
          <a:noFill/>
        </p:spPr>
      </p:pic>
      <p:pic>
        <p:nvPicPr>
          <p:cNvPr id="240531" name="Picture 1939" descr="图片68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00338" y="2420938"/>
            <a:ext cx="500062" cy="798512"/>
          </a:xfrm>
          <a:prstGeom prst="rect">
            <a:avLst/>
          </a:prstGeom>
          <a:noFill/>
        </p:spPr>
      </p:pic>
      <p:pic>
        <p:nvPicPr>
          <p:cNvPr id="240532" name="Picture 1940" descr="图片68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2349500"/>
            <a:ext cx="706438" cy="804863"/>
          </a:xfrm>
          <a:prstGeom prst="rect">
            <a:avLst/>
          </a:prstGeom>
          <a:noFill/>
        </p:spPr>
      </p:pic>
      <p:pic>
        <p:nvPicPr>
          <p:cNvPr id="240533" name="Picture 1941" descr="图片68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0063" y="2492375"/>
            <a:ext cx="1285875" cy="695325"/>
          </a:xfrm>
          <a:prstGeom prst="rect">
            <a:avLst/>
          </a:prstGeom>
          <a:noFill/>
        </p:spPr>
      </p:pic>
      <p:pic>
        <p:nvPicPr>
          <p:cNvPr id="240534" name="Picture 1942" descr="图片68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492375"/>
            <a:ext cx="828675" cy="798513"/>
          </a:xfrm>
          <a:prstGeom prst="rect">
            <a:avLst/>
          </a:prstGeom>
          <a:noFill/>
        </p:spPr>
      </p:pic>
      <p:pic>
        <p:nvPicPr>
          <p:cNvPr id="240535" name="Picture 1943" descr="图片68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4076700"/>
            <a:ext cx="1189037" cy="811213"/>
          </a:xfrm>
          <a:prstGeom prst="rect">
            <a:avLst/>
          </a:prstGeom>
          <a:noFill/>
        </p:spPr>
      </p:pic>
      <p:pic>
        <p:nvPicPr>
          <p:cNvPr id="240536" name="Picture 1944" descr="图片68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875" y="3933825"/>
            <a:ext cx="639763" cy="847725"/>
          </a:xfrm>
          <a:prstGeom prst="rect">
            <a:avLst/>
          </a:prstGeom>
          <a:noFill/>
        </p:spPr>
      </p:pic>
      <p:pic>
        <p:nvPicPr>
          <p:cNvPr id="240537" name="Picture 1945" descr="图片68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779838" y="3933825"/>
            <a:ext cx="1560512" cy="865188"/>
          </a:xfrm>
          <a:prstGeom prst="rect">
            <a:avLst/>
          </a:prstGeom>
          <a:noFill/>
        </p:spPr>
      </p:pic>
      <p:pic>
        <p:nvPicPr>
          <p:cNvPr id="240538" name="Picture 1946" descr="图片68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3933825"/>
            <a:ext cx="627063" cy="755650"/>
          </a:xfrm>
          <a:prstGeom prst="rect">
            <a:avLst/>
          </a:prstGeom>
          <a:noFill/>
        </p:spPr>
      </p:pic>
      <p:pic>
        <p:nvPicPr>
          <p:cNvPr id="240539" name="Picture 1947" descr="图片69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08850" y="3933825"/>
            <a:ext cx="890588" cy="738188"/>
          </a:xfrm>
          <a:prstGeom prst="rect">
            <a:avLst/>
          </a:prstGeom>
          <a:noFill/>
        </p:spPr>
      </p:pic>
      <p:pic>
        <p:nvPicPr>
          <p:cNvPr id="240540" name="Picture 1948" descr="图片69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5445125"/>
            <a:ext cx="774700" cy="798513"/>
          </a:xfrm>
          <a:prstGeom prst="rect">
            <a:avLst/>
          </a:prstGeom>
          <a:noFill/>
        </p:spPr>
      </p:pic>
      <p:pic>
        <p:nvPicPr>
          <p:cNvPr id="240541" name="Picture 1949" descr="图片69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84438" y="5516563"/>
            <a:ext cx="779462" cy="798512"/>
          </a:xfrm>
          <a:prstGeom prst="rect">
            <a:avLst/>
          </a:prstGeom>
          <a:noFill/>
        </p:spPr>
      </p:pic>
      <p:pic>
        <p:nvPicPr>
          <p:cNvPr id="240542" name="Picture 1950" descr="图片69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67175" y="5373688"/>
            <a:ext cx="931863" cy="908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01" name="Rectangle 109"/>
          <p:cNvSpPr>
            <a:spLocks noChangeAspect="1" noChangeArrowheads="1"/>
          </p:cNvSpPr>
          <p:nvPr/>
        </p:nvSpPr>
        <p:spPr bwMode="auto">
          <a:xfrm>
            <a:off x="684213" y="1916113"/>
            <a:ext cx="1066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无线以太网</a:t>
            </a:r>
          </a:p>
          <a:p>
            <a:pPr algn="l"/>
            <a:r>
              <a:rPr lang="zh-CN" altLang="en-US" b="0">
                <a:solidFill>
                  <a:srgbClr val="000000"/>
                </a:solidFill>
                <a:ea typeface="黑体" pitchFamily="49" charset="-122"/>
              </a:rPr>
              <a:t>工作组接入网桥</a:t>
            </a:r>
            <a:endParaRPr lang="zh-CN" altLang="en-US" b="0">
              <a:ea typeface="黑体" pitchFamily="49" charset="-122"/>
            </a:endParaRPr>
          </a:p>
        </p:txBody>
      </p:sp>
      <p:sp>
        <p:nvSpPr>
          <p:cNvPr id="238702" name="Rectangle 110"/>
          <p:cNvSpPr>
            <a:spLocks noChangeAspect="1" noChangeArrowheads="1"/>
          </p:cNvSpPr>
          <p:nvPr/>
        </p:nvSpPr>
        <p:spPr bwMode="auto">
          <a:xfrm>
            <a:off x="2268538" y="1989138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应用服务器类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853" name="Rectangle 261"/>
          <p:cNvSpPr>
            <a:spLocks noChangeAspect="1" noChangeArrowheads="1"/>
          </p:cNvSpPr>
          <p:nvPr/>
        </p:nvSpPr>
        <p:spPr bwMode="auto">
          <a:xfrm>
            <a:off x="4356100" y="1844675"/>
            <a:ext cx="228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ICP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854" name="Rectangle 262"/>
          <p:cNvSpPr>
            <a:spLocks noChangeAspect="1" noChangeArrowheads="1"/>
          </p:cNvSpPr>
          <p:nvPr/>
        </p:nvSpPr>
        <p:spPr bwMode="auto">
          <a:xfrm>
            <a:off x="6084888" y="1844675"/>
            <a:ext cx="228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ASP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8855" name="Rectangle 263"/>
          <p:cNvSpPr>
            <a:spLocks noChangeAspect="1" noChangeArrowheads="1"/>
          </p:cNvSpPr>
          <p:nvPr/>
        </p:nvSpPr>
        <p:spPr bwMode="auto">
          <a:xfrm>
            <a:off x="7667625" y="1844675"/>
            <a:ext cx="228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ISP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053" name="Rectangle 461"/>
          <p:cNvSpPr>
            <a:spLocks noChangeAspect="1" noChangeArrowheads="1"/>
          </p:cNvSpPr>
          <p:nvPr/>
        </p:nvSpPr>
        <p:spPr bwMode="auto">
          <a:xfrm>
            <a:off x="692150" y="35512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文件服务器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054" name="Rectangle 462"/>
          <p:cNvSpPr>
            <a:spLocks noChangeAspect="1" noChangeArrowheads="1"/>
          </p:cNvSpPr>
          <p:nvPr/>
        </p:nvSpPr>
        <p:spPr bwMode="auto">
          <a:xfrm>
            <a:off x="2484438" y="342900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接入服务器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055" name="Rectangle 463"/>
          <p:cNvSpPr>
            <a:spLocks noChangeAspect="1" noChangeArrowheads="1"/>
          </p:cNvSpPr>
          <p:nvPr/>
        </p:nvSpPr>
        <p:spPr bwMode="auto">
          <a:xfrm>
            <a:off x="4140200" y="3284538"/>
            <a:ext cx="762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打印服务器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495" name="Rectangle 903"/>
          <p:cNvSpPr>
            <a:spLocks noChangeAspect="1" noChangeArrowheads="1"/>
          </p:cNvSpPr>
          <p:nvPr/>
        </p:nvSpPr>
        <p:spPr bwMode="auto">
          <a:xfrm>
            <a:off x="5940425" y="3284538"/>
            <a:ext cx="5127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  <a:latin typeface="傆寊冽塤劑塤" charset="-122"/>
                <a:ea typeface="傆寊冽塤劑塤" charset="-122"/>
              </a:rPr>
              <a:t>IP</a:t>
            </a:r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傆寊冽塤劑塤" charset="-122"/>
              </a:rPr>
              <a:t>电话</a:t>
            </a:r>
            <a:endParaRPr lang="zh-CN" altLang="en-US" b="0"/>
          </a:p>
        </p:txBody>
      </p:sp>
      <p:sp>
        <p:nvSpPr>
          <p:cNvPr id="239497" name="Rectangle 905"/>
          <p:cNvSpPr>
            <a:spLocks noChangeAspect="1" noChangeArrowheads="1"/>
          </p:cNvSpPr>
          <p:nvPr/>
        </p:nvSpPr>
        <p:spPr bwMode="auto">
          <a:xfrm>
            <a:off x="7885113" y="32131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傆寊冽塤劑塤" charset="-122"/>
              </a:rPr>
              <a:t>电视</a:t>
            </a:r>
            <a:endParaRPr lang="zh-CN" altLang="en-US" b="0"/>
          </a:p>
        </p:txBody>
      </p:sp>
      <p:sp>
        <p:nvSpPr>
          <p:cNvPr id="239498" name="Rectangle 906"/>
          <p:cNvSpPr>
            <a:spLocks noChangeAspect="1" noChangeArrowheads="1"/>
          </p:cNvSpPr>
          <p:nvPr/>
        </p:nvSpPr>
        <p:spPr bwMode="auto">
          <a:xfrm>
            <a:off x="6053138" y="4784725"/>
            <a:ext cx="312737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</a:rPr>
              <a:t>PDA</a:t>
            </a:r>
            <a:endParaRPr lang="en-US" altLang="zh-CN" b="0"/>
          </a:p>
        </p:txBody>
      </p:sp>
      <p:sp>
        <p:nvSpPr>
          <p:cNvPr id="239499" name="Rectangle 907"/>
          <p:cNvSpPr>
            <a:spLocks noChangeAspect="1" noChangeArrowheads="1"/>
          </p:cNvSpPr>
          <p:nvPr/>
        </p:nvSpPr>
        <p:spPr bwMode="auto">
          <a:xfrm>
            <a:off x="7524750" y="4868863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数码相机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39569" name="Rectangle 977"/>
          <p:cNvSpPr>
            <a:spLocks noChangeAspect="1" noChangeArrowheads="1"/>
          </p:cNvSpPr>
          <p:nvPr/>
        </p:nvSpPr>
        <p:spPr bwMode="auto">
          <a:xfrm>
            <a:off x="2482850" y="4870450"/>
            <a:ext cx="762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液晶显示器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40988" name="Rectangle 1372"/>
          <p:cNvSpPr>
            <a:spLocks noChangeAspect="1" noChangeArrowheads="1"/>
          </p:cNvSpPr>
          <p:nvPr/>
        </p:nvSpPr>
        <p:spPr bwMode="auto">
          <a:xfrm>
            <a:off x="3957638" y="4851400"/>
            <a:ext cx="838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网管</a:t>
            </a:r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Manager</a:t>
            </a:r>
            <a:endParaRPr lang="en-US" altLang="zh-CN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40989" name="Text Box 1373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sp>
        <p:nvSpPr>
          <p:cNvPr id="241031" name="Rectangle 1415"/>
          <p:cNvSpPr>
            <a:spLocks noChangeArrowheads="1"/>
          </p:cNvSpPr>
          <p:nvPr/>
        </p:nvSpPr>
        <p:spPr bwMode="auto">
          <a:xfrm>
            <a:off x="2705100" y="6453188"/>
            <a:ext cx="5715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b="0">
                <a:latin typeface="宋体" pitchFamily="2" charset="-122"/>
              </a:rPr>
              <a:t>本地局</a:t>
            </a:r>
            <a:endParaRPr lang="zh-CN" altLang="en-US" b="0"/>
          </a:p>
        </p:txBody>
      </p:sp>
      <p:sp>
        <p:nvSpPr>
          <p:cNvPr id="241032" name="Rectangle 1416"/>
          <p:cNvSpPr>
            <a:spLocks noChangeArrowheads="1"/>
          </p:cNvSpPr>
          <p:nvPr/>
        </p:nvSpPr>
        <p:spPr bwMode="auto">
          <a:xfrm>
            <a:off x="900113" y="641508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宋体" pitchFamily="2" charset="-122"/>
              </a:rPr>
              <a:t>长途局</a:t>
            </a:r>
            <a:endParaRPr lang="zh-CN" altLang="en-US" b="0"/>
          </a:p>
        </p:txBody>
      </p:sp>
      <p:sp>
        <p:nvSpPr>
          <p:cNvPr id="241239" name="Rectangle 1623"/>
          <p:cNvSpPr>
            <a:spLocks noChangeAspect="1" noChangeArrowheads="1"/>
          </p:cNvSpPr>
          <p:nvPr/>
        </p:nvSpPr>
        <p:spPr bwMode="auto">
          <a:xfrm>
            <a:off x="539750" y="4941888"/>
            <a:ext cx="1295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笔记本电脑</a:t>
            </a:r>
            <a:r>
              <a:rPr lang="en-US" altLang="zh-CN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/</a:t>
            </a:r>
            <a:r>
              <a:rPr lang="zh-CN" altLang="en-US" b="0">
                <a:solidFill>
                  <a:srgbClr val="000000"/>
                </a:solidFill>
                <a:latin typeface="方正黑体简体" pitchFamily="65" charset="-122"/>
                <a:ea typeface="方正黑体简体" pitchFamily="65" charset="-122"/>
              </a:rPr>
              <a:t>便携机</a:t>
            </a:r>
            <a:endParaRPr lang="zh-CN" altLang="en-US" b="0"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241339" name="Rectangle 1723"/>
          <p:cNvSpPr>
            <a:spLocks noChangeAspect="1" noChangeArrowheads="1"/>
          </p:cNvSpPr>
          <p:nvPr/>
        </p:nvSpPr>
        <p:spPr bwMode="auto">
          <a:xfrm>
            <a:off x="4284663" y="6432550"/>
            <a:ext cx="574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09750"/>
            <a:r>
              <a:rPr lang="en-US" altLang="zh-CN" b="0">
                <a:solidFill>
                  <a:srgbClr val="000000"/>
                </a:solidFill>
              </a:rPr>
              <a:t>PC</a:t>
            </a:r>
            <a:r>
              <a:rPr lang="zh-CN" altLang="en-US" b="0">
                <a:solidFill>
                  <a:srgbClr val="000000"/>
                </a:solidFill>
              </a:rPr>
              <a:t>终端</a:t>
            </a:r>
            <a:endParaRPr lang="zh-CN" altLang="en-US" b="0"/>
          </a:p>
        </p:txBody>
      </p:sp>
      <p:pic>
        <p:nvPicPr>
          <p:cNvPr id="241341" name="Picture 1725" descr="图片6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765175"/>
            <a:ext cx="627062" cy="1047750"/>
          </a:xfrm>
          <a:prstGeom prst="rect">
            <a:avLst/>
          </a:prstGeom>
          <a:noFill/>
        </p:spPr>
      </p:pic>
      <p:pic>
        <p:nvPicPr>
          <p:cNvPr id="241342" name="Picture 1726" descr="图片69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765175"/>
            <a:ext cx="603250" cy="1127125"/>
          </a:xfrm>
          <a:prstGeom prst="rect">
            <a:avLst/>
          </a:prstGeom>
          <a:noFill/>
        </p:spPr>
      </p:pic>
      <p:pic>
        <p:nvPicPr>
          <p:cNvPr id="241343" name="Picture 1727" descr="图片69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908050"/>
            <a:ext cx="957263" cy="828675"/>
          </a:xfrm>
          <a:prstGeom prst="rect">
            <a:avLst/>
          </a:prstGeom>
          <a:noFill/>
        </p:spPr>
      </p:pic>
      <p:pic>
        <p:nvPicPr>
          <p:cNvPr id="241344" name="Picture 1728" descr="图片6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908050"/>
            <a:ext cx="927100" cy="828675"/>
          </a:xfrm>
          <a:prstGeom prst="rect">
            <a:avLst/>
          </a:prstGeom>
          <a:noFill/>
        </p:spPr>
      </p:pic>
      <p:pic>
        <p:nvPicPr>
          <p:cNvPr id="241345" name="Picture 1729" descr="图片69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836613"/>
            <a:ext cx="890587" cy="828675"/>
          </a:xfrm>
          <a:prstGeom prst="rect">
            <a:avLst/>
          </a:prstGeom>
          <a:noFill/>
        </p:spPr>
      </p:pic>
      <p:pic>
        <p:nvPicPr>
          <p:cNvPr id="241346" name="Picture 1730" descr="图片69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2565400"/>
            <a:ext cx="682625" cy="804863"/>
          </a:xfrm>
          <a:prstGeom prst="rect">
            <a:avLst/>
          </a:prstGeom>
          <a:noFill/>
        </p:spPr>
      </p:pic>
      <p:pic>
        <p:nvPicPr>
          <p:cNvPr id="241347" name="Picture 1731" descr="图片7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27313" y="2420938"/>
            <a:ext cx="500062" cy="798512"/>
          </a:xfrm>
          <a:prstGeom prst="rect">
            <a:avLst/>
          </a:prstGeom>
          <a:noFill/>
        </p:spPr>
      </p:pic>
      <p:pic>
        <p:nvPicPr>
          <p:cNvPr id="241348" name="Picture 1732" descr="图片70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1638" y="2420938"/>
            <a:ext cx="706437" cy="804862"/>
          </a:xfrm>
          <a:prstGeom prst="rect">
            <a:avLst/>
          </a:prstGeom>
          <a:noFill/>
        </p:spPr>
      </p:pic>
      <p:pic>
        <p:nvPicPr>
          <p:cNvPr id="241349" name="Picture 1733" descr="图片70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08625" y="2492375"/>
            <a:ext cx="1279525" cy="695325"/>
          </a:xfrm>
          <a:prstGeom prst="rect">
            <a:avLst/>
          </a:prstGeom>
          <a:noFill/>
        </p:spPr>
      </p:pic>
      <p:pic>
        <p:nvPicPr>
          <p:cNvPr id="241350" name="Picture 1734" descr="图片70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2420938"/>
            <a:ext cx="822325" cy="798512"/>
          </a:xfrm>
          <a:prstGeom prst="rect">
            <a:avLst/>
          </a:prstGeom>
          <a:noFill/>
        </p:spPr>
      </p:pic>
      <p:pic>
        <p:nvPicPr>
          <p:cNvPr id="241351" name="Picture 1735" descr="图片70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4213" y="4005263"/>
            <a:ext cx="1189037" cy="817562"/>
          </a:xfrm>
          <a:prstGeom prst="rect">
            <a:avLst/>
          </a:prstGeom>
          <a:noFill/>
        </p:spPr>
      </p:pic>
      <p:pic>
        <p:nvPicPr>
          <p:cNvPr id="241352" name="Picture 1736" descr="图片70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79838" y="3933825"/>
            <a:ext cx="1560512" cy="865188"/>
          </a:xfrm>
          <a:prstGeom prst="rect">
            <a:avLst/>
          </a:prstGeom>
          <a:noFill/>
        </p:spPr>
      </p:pic>
      <p:pic>
        <p:nvPicPr>
          <p:cNvPr id="241353" name="Picture 1737" descr="图片70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84888" y="3933825"/>
            <a:ext cx="633412" cy="755650"/>
          </a:xfrm>
          <a:prstGeom prst="rect">
            <a:avLst/>
          </a:prstGeom>
          <a:noFill/>
        </p:spPr>
      </p:pic>
      <p:pic>
        <p:nvPicPr>
          <p:cNvPr id="241354" name="Picture 1738" descr="图片70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80288" y="3860800"/>
            <a:ext cx="895350" cy="738188"/>
          </a:xfrm>
          <a:prstGeom prst="rect">
            <a:avLst/>
          </a:prstGeom>
          <a:noFill/>
        </p:spPr>
      </p:pic>
      <p:pic>
        <p:nvPicPr>
          <p:cNvPr id="241355" name="Picture 1739" descr="图片70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5650" y="5445125"/>
            <a:ext cx="779463" cy="804863"/>
          </a:xfrm>
          <a:prstGeom prst="rect">
            <a:avLst/>
          </a:prstGeom>
          <a:noFill/>
        </p:spPr>
      </p:pic>
      <p:pic>
        <p:nvPicPr>
          <p:cNvPr id="241356" name="Picture 1740" descr="图片71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11413" y="5445125"/>
            <a:ext cx="779462" cy="804863"/>
          </a:xfrm>
          <a:prstGeom prst="rect">
            <a:avLst/>
          </a:prstGeom>
          <a:noFill/>
        </p:spPr>
      </p:pic>
      <p:pic>
        <p:nvPicPr>
          <p:cNvPr id="241357" name="Picture 1741" descr="图片71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067175" y="5373688"/>
            <a:ext cx="938213" cy="908050"/>
          </a:xfrm>
          <a:prstGeom prst="rect">
            <a:avLst/>
          </a:prstGeom>
          <a:noFill/>
        </p:spPr>
      </p:pic>
      <p:pic>
        <p:nvPicPr>
          <p:cNvPr id="241358" name="Picture 1742" descr="图片71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411413" y="3860800"/>
            <a:ext cx="639762" cy="854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spect="1" noChangeArrowheads="1"/>
          </p:cNvSpPr>
          <p:nvPr/>
        </p:nvSpPr>
        <p:spPr bwMode="auto">
          <a:xfrm>
            <a:off x="755650" y="1916113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多功能一体机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715" name="Rectangle 3"/>
          <p:cNvSpPr>
            <a:spLocks noChangeAspect="1" noChangeArrowheads="1"/>
          </p:cNvSpPr>
          <p:nvPr/>
        </p:nvSpPr>
        <p:spPr bwMode="auto">
          <a:xfrm>
            <a:off x="2482850" y="18446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传真机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983" name="Rectangle 271"/>
          <p:cNvSpPr>
            <a:spLocks noChangeAspect="1" noChangeArrowheads="1"/>
          </p:cNvSpPr>
          <p:nvPr/>
        </p:nvSpPr>
        <p:spPr bwMode="auto">
          <a:xfrm>
            <a:off x="4344988" y="19462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复印机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984" name="Rectangle 272"/>
          <p:cNvSpPr>
            <a:spLocks noChangeAspect="1" noChangeArrowheads="1"/>
          </p:cNvSpPr>
          <p:nvPr/>
        </p:nvSpPr>
        <p:spPr bwMode="auto">
          <a:xfrm>
            <a:off x="6011863" y="191611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打印机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985" name="Rectangle 273"/>
          <p:cNvSpPr>
            <a:spLocks noChangeAspect="1" noChangeArrowheads="1"/>
          </p:cNvSpPr>
          <p:nvPr/>
        </p:nvSpPr>
        <p:spPr bwMode="auto">
          <a:xfrm>
            <a:off x="7596188" y="1989138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商业中心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987" name="Rectangle 275"/>
          <p:cNvSpPr>
            <a:spLocks noChangeAspect="1" noChangeArrowheads="1"/>
          </p:cNvSpPr>
          <p:nvPr/>
        </p:nvSpPr>
        <p:spPr bwMode="auto">
          <a:xfrm>
            <a:off x="977900" y="33480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小区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64" name="Rectangle 452"/>
          <p:cNvSpPr>
            <a:spLocks noChangeAspect="1" noChangeArrowheads="1"/>
          </p:cNvSpPr>
          <p:nvPr/>
        </p:nvSpPr>
        <p:spPr bwMode="auto">
          <a:xfrm>
            <a:off x="2555875" y="34290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企业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65" name="Rectangle 453"/>
          <p:cNvSpPr>
            <a:spLocks noChangeAspect="1" noChangeArrowheads="1"/>
          </p:cNvSpPr>
          <p:nvPr/>
        </p:nvSpPr>
        <p:spPr bwMode="auto">
          <a:xfrm>
            <a:off x="4356100" y="350043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办公楼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68" name="Rectangle 456"/>
          <p:cNvSpPr>
            <a:spLocks noChangeAspect="1" noChangeArrowheads="1"/>
          </p:cNvSpPr>
          <p:nvPr/>
        </p:nvSpPr>
        <p:spPr bwMode="auto">
          <a:xfrm>
            <a:off x="6091238" y="34147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住宅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88" name="Rectangle 476"/>
          <p:cNvSpPr>
            <a:spLocks noChangeAspect="1" noChangeArrowheads="1"/>
          </p:cNvSpPr>
          <p:nvPr/>
        </p:nvSpPr>
        <p:spPr bwMode="auto">
          <a:xfrm>
            <a:off x="7667625" y="34290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酒店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90" name="Rectangle 478"/>
          <p:cNvSpPr>
            <a:spLocks noChangeAspect="1" noChangeArrowheads="1"/>
          </p:cNvSpPr>
          <p:nvPr/>
        </p:nvSpPr>
        <p:spPr bwMode="auto">
          <a:xfrm>
            <a:off x="1042988" y="479742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政府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92" name="Rectangle 480"/>
          <p:cNvSpPr>
            <a:spLocks noChangeAspect="1" noChangeArrowheads="1"/>
          </p:cNvSpPr>
          <p:nvPr/>
        </p:nvSpPr>
        <p:spPr bwMode="auto">
          <a:xfrm>
            <a:off x="2752725" y="478948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教育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93" name="Rectangle 481"/>
          <p:cNvSpPr>
            <a:spLocks noChangeAspect="1" noChangeArrowheads="1"/>
          </p:cNvSpPr>
          <p:nvPr/>
        </p:nvSpPr>
        <p:spPr bwMode="auto">
          <a:xfrm>
            <a:off x="4356100" y="486092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金融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96" name="Rectangle 484"/>
          <p:cNvSpPr>
            <a:spLocks noChangeAspect="1" noChangeArrowheads="1"/>
          </p:cNvSpPr>
          <p:nvPr/>
        </p:nvSpPr>
        <p:spPr bwMode="auto">
          <a:xfrm>
            <a:off x="6011863" y="4868863"/>
            <a:ext cx="3746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电力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198" name="Rectangle 486"/>
          <p:cNvSpPr>
            <a:spLocks noChangeAspect="1" noChangeArrowheads="1"/>
          </p:cNvSpPr>
          <p:nvPr/>
        </p:nvSpPr>
        <p:spPr bwMode="auto">
          <a:xfrm>
            <a:off x="7524750" y="48688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公检法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200" name="Rectangle 488"/>
          <p:cNvSpPr>
            <a:spLocks noChangeAspect="1" noChangeArrowheads="1"/>
          </p:cNvSpPr>
          <p:nvPr/>
        </p:nvSpPr>
        <p:spPr bwMode="auto">
          <a:xfrm>
            <a:off x="1042988" y="638175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制造业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202" name="Rectangle 490"/>
          <p:cNvSpPr>
            <a:spLocks noChangeAspect="1" noChangeArrowheads="1"/>
          </p:cNvSpPr>
          <p:nvPr/>
        </p:nvSpPr>
        <p:spPr bwMode="auto">
          <a:xfrm>
            <a:off x="2700338" y="63087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零售业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207" name="Rectangle 495"/>
          <p:cNvSpPr>
            <a:spLocks noChangeAspect="1" noChangeArrowheads="1"/>
          </p:cNvSpPr>
          <p:nvPr/>
        </p:nvSpPr>
        <p:spPr bwMode="auto">
          <a:xfrm>
            <a:off x="4116388" y="63246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公共事业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208" name="Rectangle 496"/>
          <p:cNvSpPr>
            <a:spLocks noChangeAspect="1" noChangeArrowheads="1"/>
          </p:cNvSpPr>
          <p:nvPr/>
        </p:nvSpPr>
        <p:spPr bwMode="auto">
          <a:xfrm>
            <a:off x="5940425" y="638175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贸易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211" name="Rectangle 499"/>
          <p:cNvSpPr>
            <a:spLocks noChangeAspect="1" noChangeArrowheads="1"/>
          </p:cNvSpPr>
          <p:nvPr/>
        </p:nvSpPr>
        <p:spPr bwMode="auto">
          <a:xfrm>
            <a:off x="7740650" y="638175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交通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213" name="Text Box 501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pic>
        <p:nvPicPr>
          <p:cNvPr id="244214" name="Picture 502" descr="图片7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908050"/>
            <a:ext cx="1030288" cy="738188"/>
          </a:xfrm>
          <a:prstGeom prst="rect">
            <a:avLst/>
          </a:prstGeom>
          <a:noFill/>
        </p:spPr>
      </p:pic>
      <p:pic>
        <p:nvPicPr>
          <p:cNvPr id="244215" name="Picture 503" descr="图片7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836613"/>
            <a:ext cx="1000125" cy="865187"/>
          </a:xfrm>
          <a:prstGeom prst="rect">
            <a:avLst/>
          </a:prstGeom>
          <a:noFill/>
        </p:spPr>
      </p:pic>
      <p:pic>
        <p:nvPicPr>
          <p:cNvPr id="244216" name="Picture 504" descr="图片7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981075"/>
            <a:ext cx="1146175" cy="822325"/>
          </a:xfrm>
          <a:prstGeom prst="rect">
            <a:avLst/>
          </a:prstGeom>
          <a:noFill/>
        </p:spPr>
      </p:pic>
      <p:pic>
        <p:nvPicPr>
          <p:cNvPr id="244217" name="Picture 505" descr="图片7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765175"/>
            <a:ext cx="1036638" cy="944563"/>
          </a:xfrm>
          <a:prstGeom prst="rect">
            <a:avLst/>
          </a:prstGeom>
          <a:noFill/>
        </p:spPr>
      </p:pic>
      <p:pic>
        <p:nvPicPr>
          <p:cNvPr id="244218" name="Picture 506" descr="图片7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836613"/>
            <a:ext cx="1146175" cy="938212"/>
          </a:xfrm>
          <a:prstGeom prst="rect">
            <a:avLst/>
          </a:prstGeom>
          <a:noFill/>
        </p:spPr>
      </p:pic>
      <p:pic>
        <p:nvPicPr>
          <p:cNvPr id="244219" name="Picture 507" descr="图片7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750" y="2420938"/>
            <a:ext cx="1189038" cy="811212"/>
          </a:xfrm>
          <a:prstGeom prst="rect">
            <a:avLst/>
          </a:prstGeom>
          <a:noFill/>
        </p:spPr>
      </p:pic>
      <p:pic>
        <p:nvPicPr>
          <p:cNvPr id="244220" name="Picture 508" descr="图片7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4075" y="2565400"/>
            <a:ext cx="1279525" cy="719138"/>
          </a:xfrm>
          <a:prstGeom prst="rect">
            <a:avLst/>
          </a:prstGeom>
          <a:noFill/>
        </p:spPr>
      </p:pic>
      <p:pic>
        <p:nvPicPr>
          <p:cNvPr id="244221" name="Picture 509" descr="图片7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300" y="2492375"/>
            <a:ext cx="1152525" cy="779463"/>
          </a:xfrm>
          <a:prstGeom prst="rect">
            <a:avLst/>
          </a:prstGeom>
          <a:noFill/>
        </p:spPr>
      </p:pic>
      <p:pic>
        <p:nvPicPr>
          <p:cNvPr id="244222" name="Picture 510" descr="图片72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492375"/>
            <a:ext cx="1103313" cy="779463"/>
          </a:xfrm>
          <a:prstGeom prst="rect">
            <a:avLst/>
          </a:prstGeom>
          <a:noFill/>
        </p:spPr>
      </p:pic>
      <p:pic>
        <p:nvPicPr>
          <p:cNvPr id="244223" name="Picture 511" descr="图片72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288" y="2492375"/>
            <a:ext cx="1006475" cy="774700"/>
          </a:xfrm>
          <a:prstGeom prst="rect">
            <a:avLst/>
          </a:prstGeom>
          <a:noFill/>
        </p:spPr>
      </p:pic>
      <p:pic>
        <p:nvPicPr>
          <p:cNvPr id="244224" name="Picture 512" descr="图片72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933825"/>
            <a:ext cx="1311275" cy="865188"/>
          </a:xfrm>
          <a:prstGeom prst="rect">
            <a:avLst/>
          </a:prstGeom>
          <a:noFill/>
        </p:spPr>
      </p:pic>
      <p:pic>
        <p:nvPicPr>
          <p:cNvPr id="244225" name="Picture 513" descr="图片72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975" y="3860800"/>
            <a:ext cx="1243013" cy="865188"/>
          </a:xfrm>
          <a:prstGeom prst="rect">
            <a:avLst/>
          </a:prstGeom>
          <a:noFill/>
        </p:spPr>
      </p:pic>
      <p:pic>
        <p:nvPicPr>
          <p:cNvPr id="244226" name="Picture 514" descr="图片72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738" y="3860800"/>
            <a:ext cx="1030287" cy="865188"/>
          </a:xfrm>
          <a:prstGeom prst="rect">
            <a:avLst/>
          </a:prstGeom>
          <a:noFill/>
        </p:spPr>
      </p:pic>
      <p:pic>
        <p:nvPicPr>
          <p:cNvPr id="244227" name="Picture 515" descr="图片72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0063" y="3860800"/>
            <a:ext cx="1268412" cy="865188"/>
          </a:xfrm>
          <a:prstGeom prst="rect">
            <a:avLst/>
          </a:prstGeom>
          <a:noFill/>
        </p:spPr>
      </p:pic>
      <p:pic>
        <p:nvPicPr>
          <p:cNvPr id="244228" name="Picture 516" descr="图片72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80288" y="3860800"/>
            <a:ext cx="1030287" cy="865188"/>
          </a:xfrm>
          <a:prstGeom prst="rect">
            <a:avLst/>
          </a:prstGeom>
          <a:noFill/>
        </p:spPr>
      </p:pic>
      <p:pic>
        <p:nvPicPr>
          <p:cNvPr id="244229" name="Picture 517" descr="图片72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4213" y="5300663"/>
            <a:ext cx="1047750" cy="865187"/>
          </a:xfrm>
          <a:prstGeom prst="rect">
            <a:avLst/>
          </a:prstGeom>
          <a:noFill/>
        </p:spPr>
      </p:pic>
      <p:pic>
        <p:nvPicPr>
          <p:cNvPr id="244230" name="Picture 518" descr="图片72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339975" y="5373688"/>
            <a:ext cx="1054100" cy="858837"/>
          </a:xfrm>
          <a:prstGeom prst="rect">
            <a:avLst/>
          </a:prstGeom>
          <a:noFill/>
        </p:spPr>
      </p:pic>
      <p:pic>
        <p:nvPicPr>
          <p:cNvPr id="244231" name="Picture 519" descr="图片73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24300" y="5373688"/>
            <a:ext cx="1000125" cy="865187"/>
          </a:xfrm>
          <a:prstGeom prst="rect">
            <a:avLst/>
          </a:prstGeom>
          <a:noFill/>
        </p:spPr>
      </p:pic>
      <p:pic>
        <p:nvPicPr>
          <p:cNvPr id="244232" name="Picture 520" descr="图片73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651500" y="5300663"/>
            <a:ext cx="1030288" cy="865187"/>
          </a:xfrm>
          <a:prstGeom prst="rect">
            <a:avLst/>
          </a:prstGeom>
          <a:noFill/>
        </p:spPr>
      </p:pic>
      <p:pic>
        <p:nvPicPr>
          <p:cNvPr id="244233" name="Picture 521" descr="图片73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08850" y="5373688"/>
            <a:ext cx="1268413" cy="8651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13" name="Rectangle 325"/>
          <p:cNvSpPr>
            <a:spLocks noChangeAspect="1" noChangeArrowheads="1"/>
          </p:cNvSpPr>
          <p:nvPr/>
        </p:nvSpPr>
        <p:spPr bwMode="auto">
          <a:xfrm>
            <a:off x="755650" y="1916113"/>
            <a:ext cx="9144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多功能一体机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14" name="Rectangle 326"/>
          <p:cNvSpPr>
            <a:spLocks noChangeAspect="1" noChangeArrowheads="1"/>
          </p:cNvSpPr>
          <p:nvPr/>
        </p:nvSpPr>
        <p:spPr bwMode="auto">
          <a:xfrm>
            <a:off x="2482850" y="18446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传真机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15" name="Rectangle 327"/>
          <p:cNvSpPr>
            <a:spLocks noChangeAspect="1" noChangeArrowheads="1"/>
          </p:cNvSpPr>
          <p:nvPr/>
        </p:nvSpPr>
        <p:spPr bwMode="auto">
          <a:xfrm>
            <a:off x="4344988" y="19462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复印机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16" name="Rectangle 328"/>
          <p:cNvSpPr>
            <a:spLocks noChangeAspect="1" noChangeArrowheads="1"/>
          </p:cNvSpPr>
          <p:nvPr/>
        </p:nvSpPr>
        <p:spPr bwMode="auto">
          <a:xfrm>
            <a:off x="6011863" y="191611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打印机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17" name="Rectangle 329"/>
          <p:cNvSpPr>
            <a:spLocks noChangeAspect="1" noChangeArrowheads="1"/>
          </p:cNvSpPr>
          <p:nvPr/>
        </p:nvSpPr>
        <p:spPr bwMode="auto">
          <a:xfrm>
            <a:off x="7596188" y="1989138"/>
            <a:ext cx="609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商业中心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50" name="Rectangle 362"/>
          <p:cNvSpPr>
            <a:spLocks noChangeAspect="1" noChangeArrowheads="1"/>
          </p:cNvSpPr>
          <p:nvPr/>
        </p:nvSpPr>
        <p:spPr bwMode="auto">
          <a:xfrm>
            <a:off x="977900" y="33480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小区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51" name="Rectangle 363"/>
          <p:cNvSpPr>
            <a:spLocks noChangeAspect="1" noChangeArrowheads="1"/>
          </p:cNvSpPr>
          <p:nvPr/>
        </p:nvSpPr>
        <p:spPr bwMode="auto">
          <a:xfrm>
            <a:off x="2555875" y="34290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企业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052" name="Rectangle 364"/>
          <p:cNvSpPr>
            <a:spLocks noChangeAspect="1" noChangeArrowheads="1"/>
          </p:cNvSpPr>
          <p:nvPr/>
        </p:nvSpPr>
        <p:spPr bwMode="auto">
          <a:xfrm>
            <a:off x="4356100" y="350043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办公楼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31" name="Rectangle 543"/>
          <p:cNvSpPr>
            <a:spLocks noChangeAspect="1" noChangeArrowheads="1"/>
          </p:cNvSpPr>
          <p:nvPr/>
        </p:nvSpPr>
        <p:spPr bwMode="auto">
          <a:xfrm>
            <a:off x="6091238" y="34147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住宅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32" name="Rectangle 544"/>
          <p:cNvSpPr>
            <a:spLocks noChangeAspect="1" noChangeArrowheads="1"/>
          </p:cNvSpPr>
          <p:nvPr/>
        </p:nvSpPr>
        <p:spPr bwMode="auto">
          <a:xfrm>
            <a:off x="7667625" y="342900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酒店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33" name="Rectangle 545"/>
          <p:cNvSpPr>
            <a:spLocks noChangeAspect="1" noChangeArrowheads="1"/>
          </p:cNvSpPr>
          <p:nvPr/>
        </p:nvSpPr>
        <p:spPr bwMode="auto">
          <a:xfrm>
            <a:off x="1042988" y="479742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政府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55" name="Rectangle 567"/>
          <p:cNvSpPr>
            <a:spLocks noChangeAspect="1" noChangeArrowheads="1"/>
          </p:cNvSpPr>
          <p:nvPr/>
        </p:nvSpPr>
        <p:spPr bwMode="auto">
          <a:xfrm>
            <a:off x="2752725" y="478948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教育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56" name="Rectangle 568"/>
          <p:cNvSpPr>
            <a:spLocks noChangeAspect="1" noChangeArrowheads="1"/>
          </p:cNvSpPr>
          <p:nvPr/>
        </p:nvSpPr>
        <p:spPr bwMode="auto">
          <a:xfrm>
            <a:off x="4356100" y="486092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金融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57" name="Rectangle 569"/>
          <p:cNvSpPr>
            <a:spLocks noChangeAspect="1" noChangeArrowheads="1"/>
          </p:cNvSpPr>
          <p:nvPr/>
        </p:nvSpPr>
        <p:spPr bwMode="auto">
          <a:xfrm>
            <a:off x="6011863" y="4868863"/>
            <a:ext cx="3746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电力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64" name="Rectangle 576"/>
          <p:cNvSpPr>
            <a:spLocks noChangeAspect="1" noChangeArrowheads="1"/>
          </p:cNvSpPr>
          <p:nvPr/>
        </p:nvSpPr>
        <p:spPr bwMode="auto">
          <a:xfrm>
            <a:off x="7524750" y="48688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公检法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65" name="Rectangle 577"/>
          <p:cNvSpPr>
            <a:spLocks noChangeAspect="1" noChangeArrowheads="1"/>
          </p:cNvSpPr>
          <p:nvPr/>
        </p:nvSpPr>
        <p:spPr bwMode="auto">
          <a:xfrm>
            <a:off x="1042988" y="638175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制造业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66" name="Rectangle 578"/>
          <p:cNvSpPr>
            <a:spLocks noChangeAspect="1" noChangeArrowheads="1"/>
          </p:cNvSpPr>
          <p:nvPr/>
        </p:nvSpPr>
        <p:spPr bwMode="auto">
          <a:xfrm>
            <a:off x="2700338" y="630872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零售业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67" name="Rectangle 579"/>
          <p:cNvSpPr>
            <a:spLocks noChangeAspect="1" noChangeArrowheads="1"/>
          </p:cNvSpPr>
          <p:nvPr/>
        </p:nvSpPr>
        <p:spPr bwMode="auto">
          <a:xfrm>
            <a:off x="4116388" y="6324600"/>
            <a:ext cx="609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公共事业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68" name="Rectangle 580"/>
          <p:cNvSpPr>
            <a:spLocks noChangeAspect="1" noChangeArrowheads="1"/>
          </p:cNvSpPr>
          <p:nvPr/>
        </p:nvSpPr>
        <p:spPr bwMode="auto">
          <a:xfrm>
            <a:off x="5940425" y="638175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贸易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69" name="Rectangle 581"/>
          <p:cNvSpPr>
            <a:spLocks noChangeAspect="1" noChangeArrowheads="1"/>
          </p:cNvSpPr>
          <p:nvPr/>
        </p:nvSpPr>
        <p:spPr bwMode="auto">
          <a:xfrm>
            <a:off x="7740650" y="6381750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交通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3273" name="Text Box 585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pic>
        <p:nvPicPr>
          <p:cNvPr id="243274" name="Picture 586" descr="图片7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836613"/>
            <a:ext cx="1023937" cy="738187"/>
          </a:xfrm>
          <a:prstGeom prst="rect">
            <a:avLst/>
          </a:prstGeom>
          <a:noFill/>
        </p:spPr>
      </p:pic>
      <p:pic>
        <p:nvPicPr>
          <p:cNvPr id="243275" name="Picture 587" descr="图片7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908050"/>
            <a:ext cx="993775" cy="871538"/>
          </a:xfrm>
          <a:prstGeom prst="rect">
            <a:avLst/>
          </a:prstGeom>
          <a:noFill/>
        </p:spPr>
      </p:pic>
      <p:pic>
        <p:nvPicPr>
          <p:cNvPr id="243276" name="Picture 588" descr="图片7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981075"/>
            <a:ext cx="1152525" cy="822325"/>
          </a:xfrm>
          <a:prstGeom prst="rect">
            <a:avLst/>
          </a:prstGeom>
          <a:noFill/>
        </p:spPr>
      </p:pic>
      <p:pic>
        <p:nvPicPr>
          <p:cNvPr id="243277" name="Picture 589" descr="图片7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836613"/>
            <a:ext cx="1030288" cy="944562"/>
          </a:xfrm>
          <a:prstGeom prst="rect">
            <a:avLst/>
          </a:prstGeom>
          <a:noFill/>
        </p:spPr>
      </p:pic>
      <p:pic>
        <p:nvPicPr>
          <p:cNvPr id="243278" name="Picture 590" descr="图片7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836613"/>
            <a:ext cx="1054100" cy="865187"/>
          </a:xfrm>
          <a:prstGeom prst="rect">
            <a:avLst/>
          </a:prstGeom>
          <a:noFill/>
        </p:spPr>
      </p:pic>
      <p:pic>
        <p:nvPicPr>
          <p:cNvPr id="243279" name="Picture 591" descr="图片7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2420938"/>
            <a:ext cx="1189037" cy="811212"/>
          </a:xfrm>
          <a:prstGeom prst="rect">
            <a:avLst/>
          </a:prstGeom>
          <a:noFill/>
        </p:spPr>
      </p:pic>
      <p:pic>
        <p:nvPicPr>
          <p:cNvPr id="243280" name="Picture 592" descr="图片73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513" y="2565400"/>
            <a:ext cx="1401762" cy="792163"/>
          </a:xfrm>
          <a:prstGeom prst="rect">
            <a:avLst/>
          </a:prstGeom>
          <a:noFill/>
        </p:spPr>
      </p:pic>
      <p:pic>
        <p:nvPicPr>
          <p:cNvPr id="243281" name="Picture 593" descr="图片74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275" y="2492375"/>
            <a:ext cx="1279525" cy="865188"/>
          </a:xfrm>
          <a:prstGeom prst="rect">
            <a:avLst/>
          </a:prstGeom>
          <a:noFill/>
        </p:spPr>
      </p:pic>
      <p:pic>
        <p:nvPicPr>
          <p:cNvPr id="243282" name="Picture 594" descr="图片74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1500" y="2492375"/>
            <a:ext cx="1103313" cy="779463"/>
          </a:xfrm>
          <a:prstGeom prst="rect">
            <a:avLst/>
          </a:prstGeom>
          <a:noFill/>
        </p:spPr>
      </p:pic>
      <p:pic>
        <p:nvPicPr>
          <p:cNvPr id="243283" name="Picture 595" descr="图片74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850" y="2349500"/>
            <a:ext cx="1127125" cy="865188"/>
          </a:xfrm>
          <a:prstGeom prst="rect">
            <a:avLst/>
          </a:prstGeom>
          <a:noFill/>
        </p:spPr>
      </p:pic>
      <p:pic>
        <p:nvPicPr>
          <p:cNvPr id="243284" name="Picture 596" descr="图片74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8" y="3789363"/>
            <a:ext cx="1311275" cy="865187"/>
          </a:xfrm>
          <a:prstGeom prst="rect">
            <a:avLst/>
          </a:prstGeom>
          <a:noFill/>
        </p:spPr>
      </p:pic>
      <p:pic>
        <p:nvPicPr>
          <p:cNvPr id="243285" name="Picture 597" descr="图片74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66950" y="3933825"/>
            <a:ext cx="1243013" cy="865188"/>
          </a:xfrm>
          <a:prstGeom prst="rect">
            <a:avLst/>
          </a:prstGeom>
          <a:noFill/>
        </p:spPr>
      </p:pic>
      <p:pic>
        <p:nvPicPr>
          <p:cNvPr id="243286" name="Picture 598" descr="图片74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738" y="3933825"/>
            <a:ext cx="1030287" cy="865188"/>
          </a:xfrm>
          <a:prstGeom prst="rect">
            <a:avLst/>
          </a:prstGeom>
          <a:noFill/>
        </p:spPr>
      </p:pic>
      <p:pic>
        <p:nvPicPr>
          <p:cNvPr id="243287" name="Picture 599" descr="图片74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08625" y="3860800"/>
            <a:ext cx="1268413" cy="865188"/>
          </a:xfrm>
          <a:prstGeom prst="rect">
            <a:avLst/>
          </a:prstGeom>
          <a:noFill/>
        </p:spPr>
      </p:pic>
      <p:pic>
        <p:nvPicPr>
          <p:cNvPr id="243288" name="Picture 600" descr="图片74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08850" y="3933825"/>
            <a:ext cx="1023938" cy="858838"/>
          </a:xfrm>
          <a:prstGeom prst="rect">
            <a:avLst/>
          </a:prstGeom>
          <a:noFill/>
        </p:spPr>
      </p:pic>
      <p:pic>
        <p:nvPicPr>
          <p:cNvPr id="243289" name="Picture 601" descr="图片74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650" y="5229225"/>
            <a:ext cx="1047750" cy="865188"/>
          </a:xfrm>
          <a:prstGeom prst="rect">
            <a:avLst/>
          </a:prstGeom>
          <a:noFill/>
        </p:spPr>
      </p:pic>
      <p:pic>
        <p:nvPicPr>
          <p:cNvPr id="243290" name="Picture 602" descr="图片74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66950" y="5300663"/>
            <a:ext cx="1054100" cy="865187"/>
          </a:xfrm>
          <a:prstGeom prst="rect">
            <a:avLst/>
          </a:prstGeom>
          <a:noFill/>
        </p:spPr>
      </p:pic>
      <p:pic>
        <p:nvPicPr>
          <p:cNvPr id="243291" name="Picture 603" descr="图片75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24300" y="5300663"/>
            <a:ext cx="1000125" cy="865187"/>
          </a:xfrm>
          <a:prstGeom prst="rect">
            <a:avLst/>
          </a:prstGeom>
          <a:noFill/>
        </p:spPr>
      </p:pic>
      <p:pic>
        <p:nvPicPr>
          <p:cNvPr id="243292" name="Picture 604" descr="图片75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580063" y="5373688"/>
            <a:ext cx="1030287" cy="865187"/>
          </a:xfrm>
          <a:prstGeom prst="rect">
            <a:avLst/>
          </a:prstGeom>
          <a:noFill/>
        </p:spPr>
      </p:pic>
      <p:pic>
        <p:nvPicPr>
          <p:cNvPr id="243293" name="Picture 605" descr="图片75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164388" y="5373688"/>
            <a:ext cx="1268412" cy="8651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0" name="Rectangle 4"/>
          <p:cNvSpPr>
            <a:spLocks noChangeAspect="1" noChangeArrowheads="1"/>
          </p:cNvSpPr>
          <p:nvPr/>
        </p:nvSpPr>
        <p:spPr bwMode="auto">
          <a:xfrm>
            <a:off x="873125" y="1798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上网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798" name="Rectangle 62"/>
          <p:cNvSpPr>
            <a:spLocks noChangeAspect="1" noChangeArrowheads="1"/>
          </p:cNvSpPr>
          <p:nvPr/>
        </p:nvSpPr>
        <p:spPr bwMode="auto">
          <a:xfrm>
            <a:off x="2700338" y="1798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办公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829" name="Rectangle 93"/>
          <p:cNvSpPr>
            <a:spLocks noChangeAspect="1" noChangeArrowheads="1"/>
          </p:cNvSpPr>
          <p:nvPr/>
        </p:nvSpPr>
        <p:spPr bwMode="auto">
          <a:xfrm>
            <a:off x="4489450" y="1798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会议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859" name="Rectangle 123"/>
          <p:cNvSpPr>
            <a:spLocks noChangeAspect="1" noChangeArrowheads="1"/>
          </p:cNvSpPr>
          <p:nvPr/>
        </p:nvSpPr>
        <p:spPr bwMode="auto">
          <a:xfrm>
            <a:off x="5929313" y="1798638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809750"/>
            <a:r>
              <a:rPr lang="zh-CN" altLang="en-US" b="0">
                <a:solidFill>
                  <a:srgbClr val="000000"/>
                </a:solidFill>
                <a:latin typeface="傆寊冽塤劑塤" charset="-122"/>
                <a:ea typeface="方正黑体简体" pitchFamily="65" charset="-122"/>
              </a:rPr>
              <a:t>打电话</a:t>
            </a:r>
            <a:endParaRPr lang="zh-CN" altLang="en-US" b="0">
              <a:ea typeface="方正黑体简体" pitchFamily="65" charset="-122"/>
            </a:endParaRPr>
          </a:p>
        </p:txBody>
      </p:sp>
      <p:sp>
        <p:nvSpPr>
          <p:cNvPr id="244917" name="Text Box 181"/>
          <p:cNvSpPr txBox="1">
            <a:spLocks noChangeArrowheads="1"/>
          </p:cNvSpPr>
          <p:nvPr/>
        </p:nvSpPr>
        <p:spPr bwMode="auto">
          <a:xfrm>
            <a:off x="365125" y="136525"/>
            <a:ext cx="111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3800" tIns="36899" rIns="73800" bIns="36899">
            <a:spAutoFit/>
          </a:bodyPr>
          <a:lstStyle/>
          <a:p>
            <a:pPr algn="l"/>
            <a:r>
              <a:rPr lang="zh-CN" altLang="en-US" sz="1900" b="0">
                <a:ea typeface="黑体" pitchFamily="49" charset="-122"/>
              </a:rPr>
              <a:t>公共图标</a:t>
            </a:r>
          </a:p>
        </p:txBody>
      </p:sp>
      <p:sp>
        <p:nvSpPr>
          <p:cNvPr id="244977" name="Rectangle 241"/>
          <p:cNvSpPr>
            <a:spLocks noChangeAspect="1" noChangeArrowheads="1"/>
          </p:cNvSpPr>
          <p:nvPr/>
        </p:nvSpPr>
        <p:spPr bwMode="auto">
          <a:xfrm>
            <a:off x="7707313" y="1560513"/>
            <a:ext cx="3206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defTabSz="1066800"/>
            <a:r>
              <a:rPr lang="en-US" altLang="zh-CN" b="0"/>
              <a:t>HUB</a:t>
            </a:r>
          </a:p>
        </p:txBody>
      </p:sp>
      <p:sp>
        <p:nvSpPr>
          <p:cNvPr id="245014" name="Rectangle 278"/>
          <p:cNvSpPr>
            <a:spLocks noChangeAspect="1" noChangeArrowheads="1"/>
          </p:cNvSpPr>
          <p:nvPr/>
        </p:nvSpPr>
        <p:spPr bwMode="auto">
          <a:xfrm>
            <a:off x="827088" y="3208338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通用路由器</a:t>
            </a:r>
          </a:p>
          <a:p>
            <a:pPr algn="l"/>
            <a:r>
              <a:rPr lang="zh-CN" altLang="en-US" b="0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b="0">
                <a:latin typeface="黑体" pitchFamily="49" charset="-122"/>
                <a:ea typeface="黑体" pitchFamily="49" charset="-122"/>
              </a:rPr>
              <a:t>Router</a:t>
            </a:r>
            <a:endParaRPr lang="en-US" altLang="zh-CN" b="0">
              <a:solidFill>
                <a:schemeClr val="hlin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5030" name="Rectangle 294"/>
          <p:cNvSpPr>
            <a:spLocks noChangeAspect="1" noChangeArrowheads="1"/>
          </p:cNvSpPr>
          <p:nvPr/>
        </p:nvSpPr>
        <p:spPr bwMode="auto">
          <a:xfrm>
            <a:off x="2266950" y="3246438"/>
            <a:ext cx="955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66800"/>
            <a:r>
              <a:rPr lang="en-US" altLang="zh-CN" b="0"/>
              <a:t>Database</a:t>
            </a:r>
          </a:p>
          <a:p>
            <a:pPr defTabSz="1066800"/>
            <a:r>
              <a:rPr lang="zh-CN" altLang="en-US" b="0"/>
              <a:t>数据库</a:t>
            </a:r>
          </a:p>
        </p:txBody>
      </p:sp>
      <p:pic>
        <p:nvPicPr>
          <p:cNvPr id="245036" name="Picture 300" descr="图片7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798513"/>
            <a:ext cx="804862" cy="901700"/>
          </a:xfrm>
          <a:prstGeom prst="rect">
            <a:avLst/>
          </a:prstGeom>
          <a:noFill/>
        </p:spPr>
      </p:pic>
      <p:pic>
        <p:nvPicPr>
          <p:cNvPr id="245037" name="Picture 301" descr="图片7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754063"/>
            <a:ext cx="1096963" cy="1090612"/>
          </a:xfrm>
          <a:prstGeom prst="rect">
            <a:avLst/>
          </a:prstGeom>
          <a:noFill/>
        </p:spPr>
      </p:pic>
      <p:pic>
        <p:nvPicPr>
          <p:cNvPr id="245038" name="Picture 302" descr="图片7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838" y="765175"/>
            <a:ext cx="1328737" cy="920750"/>
          </a:xfrm>
          <a:prstGeom prst="rect">
            <a:avLst/>
          </a:prstGeom>
          <a:noFill/>
        </p:spPr>
      </p:pic>
      <p:pic>
        <p:nvPicPr>
          <p:cNvPr id="245039" name="Picture 303" descr="图片75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525" y="836613"/>
            <a:ext cx="841375" cy="944562"/>
          </a:xfrm>
          <a:prstGeom prst="rect">
            <a:avLst/>
          </a:prstGeom>
          <a:noFill/>
        </p:spPr>
      </p:pic>
      <p:pic>
        <p:nvPicPr>
          <p:cNvPr id="245040" name="Picture 304" descr="图片75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850" y="908050"/>
            <a:ext cx="1158875" cy="493713"/>
          </a:xfrm>
          <a:prstGeom prst="rect">
            <a:avLst/>
          </a:prstGeom>
          <a:noFill/>
        </p:spPr>
      </p:pic>
      <p:pic>
        <p:nvPicPr>
          <p:cNvPr id="245042" name="Picture 306" descr="图片75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975" y="2276475"/>
            <a:ext cx="798513" cy="938213"/>
          </a:xfrm>
          <a:prstGeom prst="rect">
            <a:avLst/>
          </a:prstGeom>
          <a:noFill/>
        </p:spPr>
      </p:pic>
      <p:pic>
        <p:nvPicPr>
          <p:cNvPr id="245043" name="Picture 307" descr="图片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7088" y="2349500"/>
            <a:ext cx="798512" cy="725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默认设计模板">
  <a:themeElements>
    <a:clrScheme name="4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自定义设计方案">
  <a:themeElements>
    <a:clrScheme name="3_自定义设计方案 1">
      <a:dk1>
        <a:srgbClr val="777777"/>
      </a:dk1>
      <a:lt1>
        <a:srgbClr val="FFFFFF"/>
      </a:lt1>
      <a:dk2>
        <a:srgbClr val="990000"/>
      </a:dk2>
      <a:lt2>
        <a:srgbClr val="C0C0C0"/>
      </a:lt2>
      <a:accent1>
        <a:srgbClr val="BBE0E3"/>
      </a:accent1>
      <a:accent2>
        <a:srgbClr val="99CCFF"/>
      </a:accent2>
      <a:accent3>
        <a:srgbClr val="FFFFFF"/>
      </a:accent3>
      <a:accent4>
        <a:srgbClr val="656565"/>
      </a:accent4>
      <a:accent5>
        <a:srgbClr val="DAEDEF"/>
      </a:accent5>
      <a:accent6>
        <a:srgbClr val="8AB9E7"/>
      </a:accent6>
      <a:hlink>
        <a:srgbClr val="009999"/>
      </a:hlink>
      <a:folHlink>
        <a:srgbClr val="99CC00"/>
      </a:folHlink>
    </a:clrScheme>
    <a:fontScheme name="3_自定义设计方案">
      <a:majorFont>
        <a:latin typeface="FrutigerNext LT BlackCn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自定义设计方案 1">
        <a:dk1>
          <a:srgbClr val="777777"/>
        </a:dk1>
        <a:lt1>
          <a:srgbClr val="FFFFFF"/>
        </a:lt1>
        <a:dk2>
          <a:srgbClr val="990000"/>
        </a:dk2>
        <a:lt2>
          <a:srgbClr val="C0C0C0"/>
        </a:lt2>
        <a:accent1>
          <a:srgbClr val="BBE0E3"/>
        </a:accent1>
        <a:accent2>
          <a:srgbClr val="99CCFF"/>
        </a:accent2>
        <a:accent3>
          <a:srgbClr val="FFFFFF"/>
        </a:accent3>
        <a:accent4>
          <a:srgbClr val="656565"/>
        </a:accent4>
        <a:accent5>
          <a:srgbClr val="DAEDEF"/>
        </a:accent5>
        <a:accent6>
          <a:srgbClr val="8AB9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自定义设计方案">
  <a:themeElements>
    <a:clrScheme name="7_自定义设计方案 1">
      <a:dk1>
        <a:srgbClr val="777777"/>
      </a:dk1>
      <a:lt1>
        <a:srgbClr val="FFFFFF"/>
      </a:lt1>
      <a:dk2>
        <a:srgbClr val="990000"/>
      </a:dk2>
      <a:lt2>
        <a:srgbClr val="C0C0C0"/>
      </a:lt2>
      <a:accent1>
        <a:srgbClr val="BBE0E3"/>
      </a:accent1>
      <a:accent2>
        <a:srgbClr val="99CCFF"/>
      </a:accent2>
      <a:accent3>
        <a:srgbClr val="FFFFFF"/>
      </a:accent3>
      <a:accent4>
        <a:srgbClr val="656565"/>
      </a:accent4>
      <a:accent5>
        <a:srgbClr val="DAEDEF"/>
      </a:accent5>
      <a:accent6>
        <a:srgbClr val="8AB9E7"/>
      </a:accent6>
      <a:hlink>
        <a:srgbClr val="009999"/>
      </a:hlink>
      <a:folHlink>
        <a:srgbClr val="99CC00"/>
      </a:folHlink>
    </a:clrScheme>
    <a:fontScheme name="7_自定义设计方案">
      <a:majorFont>
        <a:latin typeface="FrutigerNext LT BlackC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7_自定义设计方案 1">
        <a:dk1>
          <a:srgbClr val="777777"/>
        </a:dk1>
        <a:lt1>
          <a:srgbClr val="FFFFFF"/>
        </a:lt1>
        <a:dk2>
          <a:srgbClr val="990000"/>
        </a:dk2>
        <a:lt2>
          <a:srgbClr val="C0C0C0"/>
        </a:lt2>
        <a:accent1>
          <a:srgbClr val="BBE0E3"/>
        </a:accent1>
        <a:accent2>
          <a:srgbClr val="99CCFF"/>
        </a:accent2>
        <a:accent3>
          <a:srgbClr val="FFFFFF"/>
        </a:accent3>
        <a:accent4>
          <a:srgbClr val="656565"/>
        </a:accent4>
        <a:accent5>
          <a:srgbClr val="DAEDEF"/>
        </a:accent5>
        <a:accent6>
          <a:srgbClr val="8AB9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自定义设计方案">
  <a:themeElements>
    <a:clrScheme name="4_自定义设计方案 10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CC99"/>
      </a:accent1>
      <a:accent2>
        <a:srgbClr val="99660A"/>
      </a:accent2>
      <a:accent3>
        <a:srgbClr val="FFFFFF"/>
      </a:accent3>
      <a:accent4>
        <a:srgbClr val="000000"/>
      </a:accent4>
      <a:accent5>
        <a:srgbClr val="FFE2CA"/>
      </a:accent5>
      <a:accent6>
        <a:srgbClr val="8A5C08"/>
      </a:accent6>
      <a:hlink>
        <a:srgbClr val="FF9900"/>
      </a:hlink>
      <a:folHlink>
        <a:srgbClr val="FFCC66"/>
      </a:folHlink>
    </a:clrScheme>
    <a:fontScheme name="4_自定义设计方案">
      <a:majorFont>
        <a:latin typeface="FrutigerNext LT BlackCn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自定义设计方案 1">
        <a:dk1>
          <a:srgbClr val="080808"/>
        </a:dk1>
        <a:lt1>
          <a:srgbClr val="FFFFFF"/>
        </a:lt1>
        <a:dk2>
          <a:srgbClr val="990000"/>
        </a:dk2>
        <a:lt2>
          <a:srgbClr val="CCCCCC"/>
        </a:lt2>
        <a:accent1>
          <a:srgbClr val="FFCC66"/>
        </a:accent1>
        <a:accent2>
          <a:srgbClr val="990000"/>
        </a:accent2>
        <a:accent3>
          <a:srgbClr val="FFFFFF"/>
        </a:accent3>
        <a:accent4>
          <a:srgbClr val="060606"/>
        </a:accent4>
        <a:accent5>
          <a:srgbClr val="FFE2B8"/>
        </a:accent5>
        <a:accent6>
          <a:srgbClr val="8A0000"/>
        </a:accent6>
        <a:hlink>
          <a:srgbClr val="99660A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80808"/>
        </a:dk1>
        <a:lt1>
          <a:srgbClr val="FFFFFF"/>
        </a:lt1>
        <a:dk2>
          <a:srgbClr val="990000"/>
        </a:dk2>
        <a:lt2>
          <a:srgbClr val="CCCCCC"/>
        </a:lt2>
        <a:accent1>
          <a:srgbClr val="CCCCFF"/>
        </a:accent1>
        <a:accent2>
          <a:srgbClr val="990000"/>
        </a:accent2>
        <a:accent3>
          <a:srgbClr val="FFFFFF"/>
        </a:accent3>
        <a:accent4>
          <a:srgbClr val="060606"/>
        </a:accent4>
        <a:accent5>
          <a:srgbClr val="E2E2FF"/>
        </a:accent5>
        <a:accent6>
          <a:srgbClr val="8A0000"/>
        </a:accent6>
        <a:hlink>
          <a:srgbClr val="0066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80808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0000"/>
        </a:accent2>
        <a:accent3>
          <a:srgbClr val="FFFFFF"/>
        </a:accent3>
        <a:accent4>
          <a:srgbClr val="060606"/>
        </a:accent4>
        <a:accent5>
          <a:srgbClr val="E2FFCA"/>
        </a:accent5>
        <a:accent6>
          <a:srgbClr val="8A0000"/>
        </a:accent6>
        <a:hlink>
          <a:srgbClr val="66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80808"/>
        </a:dk1>
        <a:lt1>
          <a:srgbClr val="FFFFFF"/>
        </a:lt1>
        <a:dk2>
          <a:srgbClr val="990001"/>
        </a:dk2>
        <a:lt2>
          <a:srgbClr val="CCCCCC"/>
        </a:lt2>
        <a:accent1>
          <a:srgbClr val="FFCC99"/>
        </a:accent1>
        <a:accent2>
          <a:srgbClr val="990000"/>
        </a:accent2>
        <a:accent3>
          <a:srgbClr val="FFFFFF"/>
        </a:accent3>
        <a:accent4>
          <a:srgbClr val="060606"/>
        </a:accent4>
        <a:accent5>
          <a:srgbClr val="FFE2CA"/>
        </a:accent5>
        <a:accent6>
          <a:srgbClr val="8A0000"/>
        </a:accent6>
        <a:hlink>
          <a:srgbClr val="FF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80808"/>
        </a:dk1>
        <a:lt1>
          <a:srgbClr val="FFFFFF"/>
        </a:lt1>
        <a:dk2>
          <a:srgbClr val="990000"/>
        </a:dk2>
        <a:lt2>
          <a:srgbClr val="CCCCCC"/>
        </a:lt2>
        <a:accent1>
          <a:srgbClr val="99CCFF"/>
        </a:accent1>
        <a:accent2>
          <a:srgbClr val="990000"/>
        </a:accent2>
        <a:accent3>
          <a:srgbClr val="FFFFFF"/>
        </a:accent3>
        <a:accent4>
          <a:srgbClr val="060606"/>
        </a:accent4>
        <a:accent5>
          <a:srgbClr val="CAE2FF"/>
        </a:accent5>
        <a:accent6>
          <a:srgbClr val="8A0000"/>
        </a:accent6>
        <a:hlink>
          <a:srgbClr val="0099CC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80808"/>
        </a:dk1>
        <a:lt1>
          <a:srgbClr val="FFFFFF"/>
        </a:lt1>
        <a:dk2>
          <a:srgbClr val="990000"/>
        </a:dk2>
        <a:lt2>
          <a:srgbClr val="CCCCCC"/>
        </a:lt2>
        <a:accent1>
          <a:srgbClr val="99CCCC"/>
        </a:accent1>
        <a:accent2>
          <a:srgbClr val="990000"/>
        </a:accent2>
        <a:accent3>
          <a:srgbClr val="FFFFFF"/>
        </a:accent3>
        <a:accent4>
          <a:srgbClr val="060606"/>
        </a:accent4>
        <a:accent5>
          <a:srgbClr val="CAE2E2"/>
        </a:accent5>
        <a:accent6>
          <a:srgbClr val="8A0000"/>
        </a:accent6>
        <a:hlink>
          <a:srgbClr val="0099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000000"/>
        </a:dk1>
        <a:lt1>
          <a:srgbClr val="FFFFFF"/>
        </a:lt1>
        <a:dk2>
          <a:srgbClr val="FFCC99"/>
        </a:dk2>
        <a:lt2>
          <a:srgbClr val="FFCC66"/>
        </a:lt2>
        <a:accent1>
          <a:srgbClr val="CCFF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B9B9E7"/>
        </a:accent6>
        <a:hlink>
          <a:srgbClr val="99CCFF"/>
        </a:hlink>
        <a:folHlink>
          <a:srgbClr val="99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0000"/>
        </a:dk1>
        <a:lt1>
          <a:srgbClr val="FFFFFF"/>
        </a:lt1>
        <a:dk2>
          <a:srgbClr val="FF9900"/>
        </a:dk2>
        <a:lt2>
          <a:srgbClr val="99660A"/>
        </a:lt2>
        <a:accent1>
          <a:srgbClr val="669900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B8CAAA"/>
        </a:accent5>
        <a:accent6>
          <a:srgbClr val="005C8A"/>
        </a:accent6>
        <a:hlink>
          <a:srgbClr val="0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000000"/>
        </a:dk1>
        <a:lt1>
          <a:srgbClr val="FFFFFF"/>
        </a:lt1>
        <a:dk2>
          <a:srgbClr val="990000"/>
        </a:dk2>
        <a:lt2>
          <a:srgbClr val="99CCFF"/>
        </a:lt2>
        <a:accent1>
          <a:srgbClr val="99CCCC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005C8A"/>
        </a:accent6>
        <a:hlink>
          <a:srgbClr val="0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000000"/>
        </a:dk1>
        <a:lt1>
          <a:srgbClr val="FFFFFF"/>
        </a:lt1>
        <a:dk2>
          <a:srgbClr val="990000"/>
        </a:dk2>
        <a:lt2>
          <a:srgbClr val="999999"/>
        </a:lt2>
        <a:accent1>
          <a:srgbClr val="FFCC99"/>
        </a:accent1>
        <a:accent2>
          <a:srgbClr val="99660A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5C08"/>
        </a:accent6>
        <a:hlink>
          <a:srgbClr val="FF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自定义设计方案">
  <a:themeElements>
    <a:clrScheme name="5_自定义设计方案 1">
      <a:dk1>
        <a:srgbClr val="333333"/>
      </a:dk1>
      <a:lt1>
        <a:srgbClr val="FFFFFF"/>
      </a:lt1>
      <a:dk2>
        <a:srgbClr val="990000"/>
      </a:dk2>
      <a:lt2>
        <a:srgbClr val="FFFFFF"/>
      </a:lt2>
      <a:accent1>
        <a:srgbClr val="CCCCCC"/>
      </a:accent1>
      <a:accent2>
        <a:srgbClr val="FFCC66"/>
      </a:accent2>
      <a:accent3>
        <a:srgbClr val="CAAAAA"/>
      </a:accent3>
      <a:accent4>
        <a:srgbClr val="DADADA"/>
      </a:accent4>
      <a:accent5>
        <a:srgbClr val="E2E2E2"/>
      </a:accent5>
      <a:accent6>
        <a:srgbClr val="E7B95C"/>
      </a:accent6>
      <a:hlink>
        <a:srgbClr val="99CCFF"/>
      </a:hlink>
      <a:folHlink>
        <a:srgbClr val="999999"/>
      </a:folHlink>
    </a:clrScheme>
    <a:fontScheme name="5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5_自定义设计方案 1">
        <a:dk1>
          <a:srgbClr val="333333"/>
        </a:dk1>
        <a:lt1>
          <a:srgbClr val="FFFFFF"/>
        </a:lt1>
        <a:dk2>
          <a:srgbClr val="990000"/>
        </a:dk2>
        <a:lt2>
          <a:srgbClr val="FFFFFF"/>
        </a:lt2>
        <a:accent1>
          <a:srgbClr val="CCCCCC"/>
        </a:accent1>
        <a:accent2>
          <a:srgbClr val="FFCC66"/>
        </a:accent2>
        <a:accent3>
          <a:srgbClr val="CAAAAA"/>
        </a:accent3>
        <a:accent4>
          <a:srgbClr val="DADADA"/>
        </a:accent4>
        <a:accent5>
          <a:srgbClr val="E2E2E2"/>
        </a:accent5>
        <a:accent6>
          <a:srgbClr val="E7B95C"/>
        </a:accent6>
        <a:hlink>
          <a:srgbClr val="99CCFF"/>
        </a:hlink>
        <a:folHlink>
          <a:srgbClr val="99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6017</TotalTime>
  <Words>3831</Words>
  <Application>Microsoft Office PowerPoint</Application>
  <PresentationFormat>全屏显示(4:3)</PresentationFormat>
  <Paragraphs>1938</Paragraphs>
  <Slides>105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105</vt:i4>
      </vt:variant>
    </vt:vector>
  </HeadingPairs>
  <TitlesOfParts>
    <vt:vector size="127" baseType="lpstr">
      <vt:lpstr>Arial</vt:lpstr>
      <vt:lpstr>宋体</vt:lpstr>
      <vt:lpstr>FrutigerNext LT BlackCn</vt:lpstr>
      <vt:lpstr>黑体</vt:lpstr>
      <vt:lpstr>华文细黑</vt:lpstr>
      <vt:lpstr>FrutigerNext LT Regular</vt:lpstr>
      <vt:lpstr>ＭＳ Ｐゴシック</vt:lpstr>
      <vt:lpstr>FrutigerNext LT Bold</vt:lpstr>
      <vt:lpstr>FrutigerNext LT Medium</vt:lpstr>
      <vt:lpstr>Wingdings</vt:lpstr>
      <vt:lpstr>方正细黑一简体</vt:lpstr>
      <vt:lpstr>Arial Black</vt:lpstr>
      <vt:lpstr>Arial Narrow</vt:lpstr>
      <vt:lpstr>方正黑体简体</vt:lpstr>
      <vt:lpstr>傆寊冽塤劑塤</vt:lpstr>
      <vt:lpstr>4_默认设计模板</vt:lpstr>
      <vt:lpstr>3_自定义设计方案</vt:lpstr>
      <vt:lpstr>7_自定义设计方案</vt:lpstr>
      <vt:lpstr>自定义设计方案</vt:lpstr>
      <vt:lpstr>4_自定义设计方案</vt:lpstr>
      <vt:lpstr>5_自定义设计方案</vt:lpstr>
      <vt:lpstr>6_自定义设计方案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服务器 （Server）</vt:lpstr>
      <vt:lpstr>服务器 （Server）</vt:lpstr>
      <vt:lpstr>数通/传输设备 （Data Com）</vt:lpstr>
      <vt:lpstr>数通/传输设备 （Data Com）</vt:lpstr>
      <vt:lpstr>网管设备 （Network Management）</vt:lpstr>
      <vt:lpstr>网管设备 （Network Management）</vt:lpstr>
      <vt:lpstr>幻灯片 65</vt:lpstr>
      <vt:lpstr>幻灯片 66</vt:lpstr>
      <vt:lpstr>网络云图 （Network Clouds ）</vt:lpstr>
      <vt:lpstr>网络云图 （Network Clouds ）</vt:lpstr>
      <vt:lpstr>接入网络 （Access Networks）</vt:lpstr>
      <vt:lpstr>接入网络 （Access Networks）</vt:lpstr>
      <vt:lpstr>幻灯片 71</vt:lpstr>
      <vt:lpstr>计费与运营支撑OSS图标部分</vt:lpstr>
      <vt:lpstr>计费与运营支撑OSS图标部分</vt:lpstr>
      <vt:lpstr>幻灯片 74</vt:lpstr>
      <vt:lpstr>幻灯片 75</vt:lpstr>
      <vt:lpstr>幻灯片 76</vt:lpstr>
      <vt:lpstr>幻灯片 77</vt:lpstr>
      <vt:lpstr>增值特服图标部分</vt:lpstr>
      <vt:lpstr>增值特服图标部分</vt:lpstr>
      <vt:lpstr>Digital Media &amp; Entertainment Product Line Icons数字娱乐部分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</vt:vector>
  </TitlesOfParts>
  <Company>Huawei Technologies Co., 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CHT11064</dc:creator>
  <cp:lastModifiedBy>yangjialing</cp:lastModifiedBy>
  <cp:revision>564</cp:revision>
  <dcterms:created xsi:type="dcterms:W3CDTF">2006-03-29T09:02:58Z</dcterms:created>
  <dcterms:modified xsi:type="dcterms:W3CDTF">2018-05-09T02:27:13Z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1234434273</vt:lpwstr>
  </property>
</Properties>
</file>